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60_E3323731.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256" r:id="rId5"/>
    <p:sldId id="442" r:id="rId6"/>
    <p:sldId id="263" r:id="rId7"/>
    <p:sldId id="260" r:id="rId8"/>
    <p:sldId id="360" r:id="rId9"/>
    <p:sldId id="361" r:id="rId10"/>
    <p:sldId id="345" r:id="rId11"/>
    <p:sldId id="258" r:id="rId12"/>
    <p:sldId id="343" r:id="rId13"/>
    <p:sldId id="344" r:id="rId14"/>
    <p:sldId id="355" r:id="rId15"/>
    <p:sldId id="357" r:id="rId16"/>
    <p:sldId id="259" r:id="rId17"/>
    <p:sldId id="358" r:id="rId18"/>
    <p:sldId id="359" r:id="rId19"/>
    <p:sldId id="350" r:id="rId20"/>
    <p:sldId id="346" r:id="rId21"/>
    <p:sldId id="309" r:id="rId22"/>
    <p:sldId id="440" r:id="rId23"/>
    <p:sldId id="441" r:id="rId24"/>
    <p:sldId id="348" r:id="rId25"/>
    <p:sldId id="352" r:id="rId26"/>
    <p:sldId id="354" r:id="rId27"/>
    <p:sldId id="353" r:id="rId28"/>
    <p:sldId id="351" r:id="rId29"/>
    <p:sldId id="261"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6" userDrawn="1">
          <p15:clr>
            <a:srgbClr val="A4A3A4"/>
          </p15:clr>
        </p15:guide>
        <p15:guide id="2" orient="horz" pos="3158" userDrawn="1">
          <p15:clr>
            <a:srgbClr val="A4A3A4"/>
          </p15:clr>
        </p15:guide>
        <p15:guide id="3" orient="horz" pos="913" userDrawn="1">
          <p15:clr>
            <a:srgbClr val="A4A3A4"/>
          </p15:clr>
        </p15:guide>
        <p15:guide id="4" orient="horz" pos="3748"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0C1C44-E7B0-BDE2-18B1-6CA88B15FEAF}" name="Carly Hayton" initials="CH" userId="S::CHayton@aqa.org.uk::6bcec75a-6ad4-40a6-8f37-609f3f62ff0c" providerId="AD"/>
  <p188:author id="{70D7109E-0666-3224-0FCF-A8EB742E8F2F}" name="Grace Card" initials="GC" userId="S::GCard@aqa.org.uk::9a1d5003-ef6b-47ed-9778-b9eb1595794d" providerId="AD"/>
  <p188:author id="{10E11EFB-D986-2CA9-97DE-0B3848E9BBBC}" name="Iwona Turner" initials="" userId="S::ITurner@aqa.org.uk::d45235a3-bc7d-4c9d-a739-15c32f6c9d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rd, Kathryn" initials="BK" lastIdx="176" clrIdx="0">
    <p:extLst>
      <p:ext uri="{19B8F6BF-5375-455C-9EA6-DF929625EA0E}">
        <p15:presenceInfo xmlns:p15="http://schemas.microsoft.com/office/powerpoint/2012/main" userId="S-1-5-21-1757981266-1078081533-725345543-88405" providerId="AD"/>
      </p:ext>
    </p:extLst>
  </p:cmAuthor>
  <p:cmAuthor id="2" name="Rodmell, Ian" initials="RI" lastIdx="8" clrIdx="1">
    <p:extLst>
      <p:ext uri="{19B8F6BF-5375-455C-9EA6-DF929625EA0E}">
        <p15:presenceInfo xmlns:p15="http://schemas.microsoft.com/office/powerpoint/2012/main" userId="S-1-5-21-1757981266-1078081533-725345543-37627" providerId="AD"/>
      </p:ext>
    </p:extLst>
  </p:cmAuthor>
  <p:cmAuthor id="3" name="Jamieson, Molly" initials="JM" lastIdx="38" clrIdx="2">
    <p:extLst>
      <p:ext uri="{19B8F6BF-5375-455C-9EA6-DF929625EA0E}">
        <p15:presenceInfo xmlns:p15="http://schemas.microsoft.com/office/powerpoint/2012/main" userId="S-1-5-21-1757981266-1078081533-725345543-966649" providerId="AD"/>
      </p:ext>
    </p:extLst>
  </p:cmAuthor>
  <p:cmAuthor id="4" name="JRJ" initials="RJ" lastIdx="12" clrIdx="3">
    <p:extLst>
      <p:ext uri="{19B8F6BF-5375-455C-9EA6-DF929625EA0E}">
        <p15:presenceInfo xmlns:p15="http://schemas.microsoft.com/office/powerpoint/2012/main" userId="JRJ" providerId="None"/>
      </p:ext>
    </p:extLst>
  </p:cmAuthor>
  <p:cmAuthor id="5" name="McCrory, Joel" initials="MJ" lastIdx="61" clrIdx="4">
    <p:extLst>
      <p:ext uri="{19B8F6BF-5375-455C-9EA6-DF929625EA0E}">
        <p15:presenceInfo xmlns:p15="http://schemas.microsoft.com/office/powerpoint/2012/main" userId="S-1-5-21-1757981266-1078081533-725345543-969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88669" autoAdjust="0"/>
  </p:normalViewPr>
  <p:slideViewPr>
    <p:cSldViewPr snapToGrid="0">
      <p:cViewPr varScale="1">
        <p:scale>
          <a:sx n="112" d="100"/>
          <a:sy n="112" d="100"/>
        </p:scale>
        <p:origin x="204" y="96"/>
      </p:cViewPr>
      <p:guideLst>
        <p:guide orient="horz" pos="2886"/>
        <p:guide orient="horz" pos="3158"/>
        <p:guide orient="horz" pos="913"/>
        <p:guide orient="horz" pos="3748"/>
        <p:guide pos="3840"/>
      </p:guideLst>
    </p:cSldViewPr>
  </p:slideViewPr>
  <p:outlineViewPr>
    <p:cViewPr>
      <p:scale>
        <a:sx n="33" d="100"/>
        <a:sy n="33" d="100"/>
      </p:scale>
      <p:origin x="0" y="-25356"/>
    </p:cViewPr>
  </p:outlineViewPr>
  <p:notesTextViewPr>
    <p:cViewPr>
      <p:scale>
        <a:sx n="1" d="1"/>
        <a:sy n="1" d="1"/>
      </p:scale>
      <p:origin x="0" y="0"/>
    </p:cViewPr>
  </p:notesTextViewPr>
  <p:notesViewPr>
    <p:cSldViewPr snapToGrid="0">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60_E3323731.xml><?xml version="1.0" encoding="utf-8"?>
<p188:cmLst xmlns:a="http://schemas.openxmlformats.org/drawingml/2006/main" xmlns:r="http://schemas.openxmlformats.org/officeDocument/2006/relationships" xmlns:p188="http://schemas.microsoft.com/office/powerpoint/2018/8/main">
  <p188:cm id="{EF7BF2AD-FCD9-4F1C-B6E7-9491C98A2C68}" authorId="{70D7109E-0666-3224-0FCF-A8EB742E8F2F}" created="2024-05-29T10:23:23.734">
    <pc:sldMkLst xmlns:pc="http://schemas.microsoft.com/office/powerpoint/2013/main/command">
      <pc:docMk/>
      <pc:sldMk cId="3811718961" sldId="352"/>
    </pc:sldMkLst>
    <p188:replyLst>
      <p188:reply id="{822BCFED-4988-43BB-A7DE-436EA766E6A2}" authorId="{70D7109E-0666-3224-0FCF-A8EB742E8F2F}" created="2024-05-31T08:27:16.004">
        <p188:txBody>
          <a:bodyPr/>
          <a:lstStyle/>
          <a:p>
            <a:r>
              <a:rPr lang="en-GB"/>
              <a:t>Copyright has let me know that we will be unable to use this image because:
'the Quibans site is a blog site and we are not able to get permission for blog sites generally as they are user generated. I have had a look and there are no contact details on the site so I am unable to process this one and you wont be able to use this screenshot I’m afraid'
For now, I've added this text on the screen to refer to the blog instead, but this can be changed/removed if wanted</a:t>
            </a:r>
          </a:p>
        </p188:txBody>
      </p188:reply>
    </p188:replyLst>
    <p188:txBody>
      <a:bodyPr/>
      <a:lstStyle/>
      <a:p>
        <a:r>
          <a:rPr lang="en-GB"/>
          <a:t>I've applied for copyright permission for this image, but the image will need to be removed if permission isn't approved in time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D2EE0-F958-465B-9B96-0C07EFAE35A3}" type="datetimeFigureOut">
              <a:rPr lang="en-GB" smtClean="0"/>
              <a:t>19/06/2024</a:t>
            </a:fld>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AB8E-BAD0-48C5-AE6E-35F6CD4E2826}" type="datetimeFigureOut">
              <a:rPr lang="en-GB" smtClean="0"/>
              <a:t>19/06/2024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ilestore.aqa.org.uk/resources/mathematics/AQA-L3-MATHEMATICAL-STUDIES-HANDY-RESOURCE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qa.org.uk/subjects/mathematics/register-for-aqa-all-about-math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aqa.org.uk/professional-development/course-details?meta_E=MATAOE4" TargetMode="External"/><Relationship Id="rId5" Type="http://schemas.openxmlformats.org/officeDocument/2006/relationships/hyperlink" Target="https://www.aqa.org.uk/subjects/let-us-know-if-youd-like-to-hear-from-us?subject=Mathematics&amp;_cldee=PkE57jbn2DH1CHRibbhd84GY8504VSvimi3I018CH0Vzqiejqye08G7gZ9s6Vp4l&amp;recipientid=contact-d9ece864753ae911a83e000d3a45aa34-65aeb79307ba4cd7acbc7591599615c7&amp;esid=625d0ae3-a850-ee11-be6d-000d3a2e456a" TargetMode="External"/><Relationship Id="rId4" Type="http://schemas.openxmlformats.org/officeDocument/2006/relationships/hyperlink" Target="https://filestore.aqa.org.uk/resources/mathematics/AQA-L3-MATHEMATICAL-STUDIES-HANDY-RESOURCES.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title. </a:t>
            </a:r>
          </a:p>
        </p:txBody>
      </p:sp>
      <p:sp>
        <p:nvSpPr>
          <p:cNvPr id="4" name="Slide Number Placeholder 3"/>
          <p:cNvSpPr>
            <a:spLocks noGrp="1"/>
          </p:cNvSpPr>
          <p:nvPr>
            <p:ph type="sldNum" sz="quarter" idx="5"/>
          </p:nvPr>
        </p:nvSpPr>
        <p:spPr/>
        <p:txBody>
          <a:bodyPr/>
          <a:lstStyle/>
          <a:p>
            <a:fld id="{3C40DE1A-D26C-4BF3-92F9-DBA57D06CF9D}" type="slidenum">
              <a:rPr lang="en-GB" smtClean="0"/>
              <a:t>1</a:t>
            </a:fld>
            <a:endParaRPr lang="en-GB"/>
          </a:p>
        </p:txBody>
      </p:sp>
    </p:spTree>
    <p:extLst>
      <p:ext uri="{BB962C8B-B14F-4D97-AF65-F5344CB8AC3E}">
        <p14:creationId xmlns:p14="http://schemas.microsoft.com/office/powerpoint/2010/main" val="116888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extended task is offered.</a:t>
            </a:r>
          </a:p>
        </p:txBody>
      </p:sp>
      <p:sp>
        <p:nvSpPr>
          <p:cNvPr id="4" name="Slide Number Placeholder 3"/>
          <p:cNvSpPr>
            <a:spLocks noGrp="1"/>
          </p:cNvSpPr>
          <p:nvPr>
            <p:ph type="sldNum" sz="quarter" idx="5"/>
          </p:nvPr>
        </p:nvSpPr>
        <p:spPr/>
        <p:txBody>
          <a:bodyPr/>
          <a:lstStyle/>
          <a:p>
            <a:fld id="{3C40DE1A-D26C-4BF3-92F9-DBA57D06CF9D}" type="slidenum">
              <a:rPr lang="en-GB" smtClean="0"/>
              <a:t>15</a:t>
            </a:fld>
            <a:endParaRPr lang="en-GB"/>
          </a:p>
        </p:txBody>
      </p:sp>
    </p:spTree>
    <p:extLst>
      <p:ext uri="{BB962C8B-B14F-4D97-AF65-F5344CB8AC3E}">
        <p14:creationId xmlns:p14="http://schemas.microsoft.com/office/powerpoint/2010/main" val="124668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Tree>
    <p:extLst>
      <p:ext uri="{BB962C8B-B14F-4D97-AF65-F5344CB8AC3E}">
        <p14:creationId xmlns:p14="http://schemas.microsoft.com/office/powerpoint/2010/main" val="97906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17</a:t>
            </a:fld>
            <a:endParaRPr lang="en-GB"/>
          </a:p>
        </p:txBody>
      </p:sp>
    </p:spTree>
    <p:extLst>
      <p:ext uri="{BB962C8B-B14F-4D97-AF65-F5344CB8AC3E}">
        <p14:creationId xmlns:p14="http://schemas.microsoft.com/office/powerpoint/2010/main" val="2307868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it all behind a log in because we don’t want the students getting their hands on all the material you want to use blind.</a:t>
            </a:r>
          </a:p>
        </p:txBody>
      </p:sp>
      <p:sp>
        <p:nvSpPr>
          <p:cNvPr id="4" name="Slide Number Placeholder 3"/>
          <p:cNvSpPr>
            <a:spLocks noGrp="1"/>
          </p:cNvSpPr>
          <p:nvPr>
            <p:ph type="sldNum" sz="quarter" idx="5"/>
          </p:nvPr>
        </p:nvSpPr>
        <p:spPr/>
        <p:txBody>
          <a:bodyPr/>
          <a:lstStyle/>
          <a:p>
            <a:fld id="{3C40DE1A-D26C-4BF3-92F9-DBA57D06CF9D}" type="slidenum">
              <a:rPr lang="en-GB" smtClean="0"/>
              <a:t>19</a:t>
            </a:fld>
            <a:endParaRPr lang="en-GB"/>
          </a:p>
        </p:txBody>
      </p:sp>
    </p:spTree>
    <p:extLst>
      <p:ext uri="{BB962C8B-B14F-4D97-AF65-F5344CB8AC3E}">
        <p14:creationId xmlns:p14="http://schemas.microsoft.com/office/powerpoint/2010/main" val="304649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Level 3 Mathematical Studies - Handy links resource guide (aqa.org.uk)</a:t>
            </a: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20</a:t>
            </a:fld>
            <a:endParaRPr lang="en-GB"/>
          </a:p>
        </p:txBody>
      </p:sp>
    </p:spTree>
    <p:extLst>
      <p:ext uri="{BB962C8B-B14F-4D97-AF65-F5344CB8AC3E}">
        <p14:creationId xmlns:p14="http://schemas.microsoft.com/office/powerpoint/2010/main" val="338759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https://allaboutmaths.aqa.org.uk/1950</a:t>
            </a:r>
          </a:p>
          <a:p>
            <a:r>
              <a:rPr lang="en-GB" dirty="0"/>
              <a:t>This image may change if the Festivals pack is available in time</a:t>
            </a:r>
          </a:p>
        </p:txBody>
      </p:sp>
      <p:sp>
        <p:nvSpPr>
          <p:cNvPr id="4" name="Slide Number Placeholder 3"/>
          <p:cNvSpPr>
            <a:spLocks noGrp="1"/>
          </p:cNvSpPr>
          <p:nvPr>
            <p:ph type="sldNum" sz="quarter" idx="5"/>
          </p:nvPr>
        </p:nvSpPr>
        <p:spPr/>
        <p:txBody>
          <a:bodyPr/>
          <a:lstStyle/>
          <a:p>
            <a:fld id="{3C40DE1A-D26C-4BF3-92F9-DBA57D06CF9D}" type="slidenum">
              <a:rPr lang="en-GB" smtClean="0"/>
              <a:t>21</a:t>
            </a:fld>
            <a:endParaRPr lang="en-GB"/>
          </a:p>
        </p:txBody>
      </p:sp>
    </p:spTree>
    <p:extLst>
      <p:ext uri="{BB962C8B-B14F-4D97-AF65-F5344CB8AC3E}">
        <p14:creationId xmlns:p14="http://schemas.microsoft.com/office/powerpoint/2010/main" val="340016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https://quibans.blogspot.com/</a:t>
            </a:r>
          </a:p>
        </p:txBody>
      </p:sp>
      <p:sp>
        <p:nvSpPr>
          <p:cNvPr id="4" name="Slide Number Placeholder 3"/>
          <p:cNvSpPr>
            <a:spLocks noGrp="1"/>
          </p:cNvSpPr>
          <p:nvPr>
            <p:ph type="sldNum" sz="quarter" idx="5"/>
          </p:nvPr>
        </p:nvSpPr>
        <p:spPr/>
        <p:txBody>
          <a:bodyPr/>
          <a:lstStyle/>
          <a:p>
            <a:fld id="{3C40DE1A-D26C-4BF3-92F9-DBA57D06CF9D}" type="slidenum">
              <a:rPr lang="en-GB" smtClean="0"/>
              <a:t>22</a:t>
            </a:fld>
            <a:endParaRPr lang="en-GB"/>
          </a:p>
        </p:txBody>
      </p:sp>
    </p:spTree>
    <p:extLst>
      <p:ext uri="{BB962C8B-B14F-4D97-AF65-F5344CB8AC3E}">
        <p14:creationId xmlns:p14="http://schemas.microsoft.com/office/powerpoint/2010/main" val="285960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https://www.coremaths.co.uk/</a:t>
            </a:r>
          </a:p>
        </p:txBody>
      </p:sp>
      <p:sp>
        <p:nvSpPr>
          <p:cNvPr id="4" name="Slide Number Placeholder 3"/>
          <p:cNvSpPr>
            <a:spLocks noGrp="1"/>
          </p:cNvSpPr>
          <p:nvPr>
            <p:ph type="sldNum" sz="quarter" idx="5"/>
          </p:nvPr>
        </p:nvSpPr>
        <p:spPr/>
        <p:txBody>
          <a:bodyPr/>
          <a:lstStyle/>
          <a:p>
            <a:fld id="{3C40DE1A-D26C-4BF3-92F9-DBA57D06CF9D}" type="slidenum">
              <a:rPr lang="en-GB" smtClean="0"/>
              <a:t>23</a:t>
            </a:fld>
            <a:endParaRPr lang="en-GB"/>
          </a:p>
        </p:txBody>
      </p:sp>
    </p:spTree>
    <p:extLst>
      <p:ext uri="{BB962C8B-B14F-4D97-AF65-F5344CB8AC3E}">
        <p14:creationId xmlns:p14="http://schemas.microsoft.com/office/powerpoint/2010/main" val="103980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https://amsp.org.uk/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Very useful for exploring the differences between the courses</a:t>
            </a:r>
          </a:p>
        </p:txBody>
      </p:sp>
      <p:sp>
        <p:nvSpPr>
          <p:cNvPr id="4" name="Slide Number Placeholder 3"/>
          <p:cNvSpPr>
            <a:spLocks noGrp="1"/>
          </p:cNvSpPr>
          <p:nvPr>
            <p:ph type="sldNum" sz="quarter" idx="5"/>
          </p:nvPr>
        </p:nvSpPr>
        <p:spPr/>
        <p:txBody>
          <a:bodyPr/>
          <a:lstStyle/>
          <a:p>
            <a:fld id="{3C40DE1A-D26C-4BF3-92F9-DBA57D06CF9D}" type="slidenum">
              <a:rPr lang="en-GB" smtClean="0"/>
              <a:t>24</a:t>
            </a:fld>
            <a:endParaRPr lang="en-GB"/>
          </a:p>
        </p:txBody>
      </p:sp>
    </p:spTree>
    <p:extLst>
      <p:ext uri="{BB962C8B-B14F-4D97-AF65-F5344CB8AC3E}">
        <p14:creationId xmlns:p14="http://schemas.microsoft.com/office/powerpoint/2010/main" val="312654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AAM account: </a:t>
            </a:r>
            <a:r>
              <a:rPr lang="en-GB" dirty="0">
                <a:hlinkClick r:id="rId3"/>
              </a:rPr>
              <a:t>AQA | Subjects | Mathematics | Register for AQA All About Maths</a:t>
            </a:r>
            <a:endParaRPr lang="en-GB" dirty="0"/>
          </a:p>
          <a:p>
            <a:r>
              <a:rPr lang="en-GB" dirty="0"/>
              <a:t>Handy links guide: </a:t>
            </a:r>
            <a:r>
              <a:rPr lang="en-GB" dirty="0">
                <a:hlinkClick r:id="rId4"/>
              </a:rPr>
              <a:t>Level 3 Mathematical Studies - Handy links resource guide (aqa.org.uk)</a:t>
            </a:r>
            <a:endParaRPr lang="en-GB" dirty="0"/>
          </a:p>
          <a:p>
            <a:r>
              <a:rPr lang="en-GB" dirty="0"/>
              <a:t>Mailing list: </a:t>
            </a:r>
            <a:r>
              <a:rPr lang="en-GB" dirty="0">
                <a:hlinkClick r:id="rId5"/>
              </a:rPr>
              <a:t>AQA | Subjects | Let us know if you'd like to hear about us</a:t>
            </a:r>
            <a:endParaRPr lang="en-GB" dirty="0"/>
          </a:p>
          <a:p>
            <a:r>
              <a:rPr lang="en-GB" dirty="0"/>
              <a:t>Getting Started: </a:t>
            </a:r>
            <a:r>
              <a:rPr lang="en-GB" dirty="0">
                <a:hlinkClick r:id="rId6"/>
              </a:rPr>
              <a:t>AQA | Professional development | Course details</a:t>
            </a: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25</a:t>
            </a:fld>
            <a:endParaRPr lang="en-GB"/>
          </a:p>
        </p:txBody>
      </p:sp>
    </p:spTree>
    <p:extLst>
      <p:ext uri="{BB962C8B-B14F-4D97-AF65-F5344CB8AC3E}">
        <p14:creationId xmlns:p14="http://schemas.microsoft.com/office/powerpoint/2010/main" val="47140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‘Core Maths’ is an umbrella term</a:t>
            </a:r>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Tree>
    <p:extLst>
      <p:ext uri="{BB962C8B-B14F-4D97-AF65-F5344CB8AC3E}">
        <p14:creationId xmlns:p14="http://schemas.microsoft.com/office/powerpoint/2010/main" val="201279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notes at this point.</a:t>
            </a:r>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Tree>
    <p:extLst>
      <p:ext uri="{BB962C8B-B14F-4D97-AF65-F5344CB8AC3E}">
        <p14:creationId xmlns:p14="http://schemas.microsoft.com/office/powerpoint/2010/main" val="358046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Tree>
    <p:extLst>
      <p:ext uri="{BB962C8B-B14F-4D97-AF65-F5344CB8AC3E}">
        <p14:creationId xmlns:p14="http://schemas.microsoft.com/office/powerpoint/2010/main" val="84386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the teachers feel about this kind of question?</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9</a:t>
            </a:fld>
            <a:endParaRPr lang="en-GB"/>
          </a:p>
        </p:txBody>
      </p:sp>
    </p:spTree>
    <p:extLst>
      <p:ext uri="{BB962C8B-B14F-4D97-AF65-F5344CB8AC3E}">
        <p14:creationId xmlns:p14="http://schemas.microsoft.com/office/powerpoint/2010/main" val="405008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Tree>
    <p:extLst>
      <p:ext uri="{BB962C8B-B14F-4D97-AF65-F5344CB8AC3E}">
        <p14:creationId xmlns:p14="http://schemas.microsoft.com/office/powerpoint/2010/main" val="173743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11</a:t>
            </a:fld>
            <a:endParaRPr lang="en-GB"/>
          </a:p>
        </p:txBody>
      </p:sp>
    </p:spTree>
    <p:extLst>
      <p:ext uri="{BB962C8B-B14F-4D97-AF65-F5344CB8AC3E}">
        <p14:creationId xmlns:p14="http://schemas.microsoft.com/office/powerpoint/2010/main" val="257976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Delegates choose one to mind map what maths they could explore within that topic</a:t>
            </a:r>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Tree>
    <p:extLst>
      <p:ext uri="{BB962C8B-B14F-4D97-AF65-F5344CB8AC3E}">
        <p14:creationId xmlns:p14="http://schemas.microsoft.com/office/powerpoint/2010/main" val="423799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resource I made, available on AQA’s All About Maths website.</a:t>
            </a:r>
          </a:p>
          <a:p>
            <a:r>
              <a:rPr lang="en-GB" dirty="0"/>
              <a:t>Copies available to hand out.</a:t>
            </a:r>
          </a:p>
          <a:p>
            <a:r>
              <a:rPr lang="en-GB" dirty="0"/>
              <a:t>Have a look at what areas of maths are covered.</a:t>
            </a:r>
          </a:p>
          <a:p>
            <a:r>
              <a:rPr lang="en-GB" dirty="0"/>
              <a:t>How would delegates adapt it?</a:t>
            </a:r>
          </a:p>
          <a:p>
            <a:r>
              <a:rPr lang="en-GB" dirty="0"/>
              <a:t>Was it the themes they came up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Does it matter if you teach them something that isn’t on the course?</a:t>
            </a:r>
          </a:p>
        </p:txBody>
      </p:sp>
      <p:sp>
        <p:nvSpPr>
          <p:cNvPr id="4" name="Slide Number Placeholder 3"/>
          <p:cNvSpPr>
            <a:spLocks noGrp="1"/>
          </p:cNvSpPr>
          <p:nvPr>
            <p:ph type="sldNum" sz="quarter" idx="5"/>
          </p:nvPr>
        </p:nvSpPr>
        <p:spPr/>
        <p:txBody>
          <a:bodyPr/>
          <a:lstStyle/>
          <a:p>
            <a:fld id="{3C40DE1A-D26C-4BF3-92F9-DBA57D06CF9D}" type="slidenum">
              <a:rPr lang="en-GB" smtClean="0"/>
              <a:t>14</a:t>
            </a:fld>
            <a:endParaRPr lang="en-GB"/>
          </a:p>
        </p:txBody>
      </p:sp>
    </p:spTree>
    <p:extLst>
      <p:ext uri="{BB962C8B-B14F-4D97-AF65-F5344CB8AC3E}">
        <p14:creationId xmlns:p14="http://schemas.microsoft.com/office/powerpoint/2010/main" val="2998565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2024 AQA and its licensors. All rights reserved.</a:t>
            </a:r>
            <a:endParaRPr lang="en-GB" dirty="0"/>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dirty="0"/>
          </a:p>
        </p:txBody>
      </p:sp>
    </p:spTree>
    <p:extLst>
      <p:ext uri="{BB962C8B-B14F-4D97-AF65-F5344CB8AC3E}">
        <p14:creationId xmlns:p14="http://schemas.microsoft.com/office/powerpoint/2010/main" val="8875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6917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607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4462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50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dirty="0"/>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a:t>Copyright © 2024 AQA and its licensors. All rights reserved.</a:t>
            </a:r>
            <a:endParaRPr lang="en-GB" dirty="0"/>
          </a:p>
        </p:txBody>
      </p:sp>
    </p:spTree>
    <p:extLst>
      <p:ext uri="{BB962C8B-B14F-4D97-AF65-F5344CB8AC3E}">
        <p14:creationId xmlns:p14="http://schemas.microsoft.com/office/powerpoint/2010/main" val="40580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02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2024 AQA and its licensors. All rights reserved.</a:t>
            </a:r>
            <a:endParaRPr lang="en-GB" dirty="0"/>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dirty="0"/>
          </a:p>
        </p:txBody>
      </p:sp>
      <p:sp>
        <p:nvSpPr>
          <p:cNvPr id="13" name="Text Placeholder 2">
            <a:extLst>
              <a:ext uri="{FF2B5EF4-FFF2-40B4-BE49-F238E27FC236}">
                <a16:creationId xmlns:a16="http://schemas.microsoft.com/office/drawing/2014/main" id="{58646616-2B5D-4B9A-9613-844E131B87B2}"/>
              </a:ext>
            </a:extLst>
          </p:cNvPr>
          <p:cNvSpPr>
            <a:spLocks noGrp="1"/>
          </p:cNvSpPr>
          <p:nvPr>
            <p:ph idx="13"/>
          </p:nvPr>
        </p:nvSpPr>
        <p:spPr>
          <a:xfrm>
            <a:off x="550863" y="1962867"/>
            <a:ext cx="11090275" cy="380928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27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2024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EAFB7EF-81C4-42A3-9BAF-280842276856}"/>
              </a:ext>
            </a:extLst>
          </p:cNvPr>
          <p:cNvPicPr>
            <a:picLocks noChangeAspect="1"/>
          </p:cNvPicPr>
          <p:nvPr userDrawn="1"/>
        </p:nvPicPr>
        <p:blipFill>
          <a:blip r:embed="rId2"/>
          <a:stretch>
            <a:fillRect/>
          </a:stretch>
        </p:blipFill>
        <p:spPr>
          <a:xfrm>
            <a:off x="6227726" y="1302329"/>
            <a:ext cx="6378407" cy="5546441"/>
          </a:xfrm>
          <a:prstGeom prst="rect">
            <a:avLst/>
          </a:prstGeom>
        </p:spPr>
      </p:pic>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2024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8636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2024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9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2024 AQA and its licensors. All rights reserved.</a:t>
            </a:r>
            <a:endParaRPr lang="en-GB" dirty="0"/>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2024 AQA and its licensors. All rights reserved.</a:t>
            </a:r>
            <a:endParaRPr lang="en-GB" dirty="0"/>
          </a:p>
        </p:txBody>
      </p:sp>
    </p:spTree>
    <p:extLst>
      <p:ext uri="{BB962C8B-B14F-4D97-AF65-F5344CB8AC3E}">
        <p14:creationId xmlns:p14="http://schemas.microsoft.com/office/powerpoint/2010/main" val="16044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2024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66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2024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7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Tree>
    <p:extLst>
      <p:ext uri="{BB962C8B-B14F-4D97-AF65-F5344CB8AC3E}">
        <p14:creationId xmlns:p14="http://schemas.microsoft.com/office/powerpoint/2010/main" val="2375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2024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a:t>Copyright © 2024 AQA and its licensors. All rights reserved.</a:t>
            </a:r>
            <a:endParaRPr lang="en-GB" dirty="0">
              <a:solidFill>
                <a:schemeClr val="bg1"/>
              </a:solidFill>
            </a:endParaRP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0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Tree>
    <p:extLst>
      <p:ext uri="{BB962C8B-B14F-4D97-AF65-F5344CB8AC3E}">
        <p14:creationId xmlns:p14="http://schemas.microsoft.com/office/powerpoint/2010/main" val="33553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2024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dirty="0"/>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2024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2024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dirty="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720000" y="1731713"/>
            <a:ext cx="10726933"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5400" y="6476351"/>
            <a:ext cx="96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2032000" y="6611005"/>
            <a:ext cx="4174451"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dirty="0"/>
              <a:t>Copyright © 2022 AQA and its licensors. All rights reserved.</a:t>
            </a:r>
            <a:endParaRPr lang="en-US" dirty="0"/>
          </a:p>
        </p:txBody>
      </p:sp>
    </p:spTree>
    <p:extLst>
      <p:ext uri="{BB962C8B-B14F-4D97-AF65-F5344CB8AC3E}">
        <p14:creationId xmlns:p14="http://schemas.microsoft.com/office/powerpoint/2010/main" val="227797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5458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86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2024 AQA and its licensors. All rights reserved.</a:t>
            </a:r>
            <a:endParaRPr lang="en-GB" dirty="0"/>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715" r:id="rId27"/>
    <p:sldLayoutId id="2147483664" r:id="rId28"/>
    <p:sldLayoutId id="2147483683" r:id="rId29"/>
    <p:sldLayoutId id="2147483660" r:id="rId30"/>
    <p:sldLayoutId id="2147483661" r:id="rId31"/>
    <p:sldLayoutId id="2147483662" r:id="rId32"/>
    <p:sldLayoutId id="2147483666" r:id="rId33"/>
    <p:sldLayoutId id="2147483684" r:id="rId34"/>
    <p:sldLayoutId id="2147483665" r:id="rId35"/>
    <p:sldLayoutId id="2147483659" r:id="rId36"/>
    <p:sldLayoutId id="2147483697" r:id="rId37"/>
    <p:sldLayoutId id="2147483682" r:id="rId38"/>
    <p:sldLayoutId id="2147483654" r:id="rId39"/>
    <p:sldLayoutId id="2147483676" r:id="rId40"/>
    <p:sldLayoutId id="2147483691" r:id="rId41"/>
    <p:sldLayoutId id="2147483712" r:id="rId42"/>
    <p:sldLayoutId id="2147483693" r:id="rId43"/>
    <p:sldLayoutId id="2147483690" r:id="rId44"/>
    <p:sldLayoutId id="2147483700" r:id="rId45"/>
    <p:sldLayoutId id="2147483692" r:id="rId46"/>
    <p:sldLayoutId id="2147483695" r:id="rId47"/>
    <p:sldLayoutId id="2147483696" r:id="rId48"/>
    <p:sldLayoutId id="2147483701" r:id="rId49"/>
    <p:sldLayoutId id="2147483702" r:id="rId50"/>
    <p:sldLayoutId id="2147483663" r:id="rId51"/>
    <p:sldLayoutId id="2147483698" r:id="rId52"/>
    <p:sldLayoutId id="2147483680" r:id="rId53"/>
    <p:sldLayoutId id="2147483713" r:id="rId54"/>
    <p:sldLayoutId id="2147483655" r:id="rId55"/>
    <p:sldLayoutId id="2147483714" r:id="rId56"/>
    <p:sldLayoutId id="2147483694" r:id="rId57"/>
    <p:sldLayoutId id="2147483717" r:id="rId5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Source Sans Pro" panose="020B0503030403020204" pitchFamily="34" charset="0"/>
          <a:ea typeface="+mn-ea"/>
          <a:cs typeface="+mn-cs"/>
        </a:defRPr>
      </a:lvl2pPr>
      <a:lvl3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3pPr>
      <a:lvl4pPr marL="360000" indent="1332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4pPr>
      <a:lvl5pPr marL="360000" indent="133200" algn="l" defTabSz="914400" rtl="0" eaLnBrk="1" latinLnBrk="0" hangingPunct="1">
        <a:lnSpc>
          <a:spcPct val="100000"/>
        </a:lnSpc>
        <a:spcBef>
          <a:spcPts val="0"/>
        </a:spcBef>
        <a:spcAft>
          <a:spcPts val="0"/>
        </a:spcAft>
        <a:buFont typeface="Arial" panose="020B0604020202020204" pitchFamily="34" charset="0"/>
        <a:buChar char="•"/>
        <a:defRPr sz="12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hyperlink" Target="https://allaboutmaths.aqa.org.uk/home" TargetMode="External"/><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60_E3323731.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9304-783D-4A93-8DF5-CE817A4D4C05}"/>
              </a:ext>
            </a:extLst>
          </p:cNvPr>
          <p:cNvSpPr>
            <a:spLocks noGrp="1"/>
          </p:cNvSpPr>
          <p:nvPr>
            <p:ph type="ctrTitle"/>
          </p:nvPr>
        </p:nvSpPr>
        <p:spPr>
          <a:xfrm>
            <a:off x="550863" y="2026763"/>
            <a:ext cx="8277507" cy="2554662"/>
          </a:xfrm>
        </p:spPr>
        <p:txBody>
          <a:bodyPr>
            <a:normAutofit fontScale="90000"/>
          </a:bodyPr>
          <a:lstStyle/>
          <a:p>
            <a:r>
              <a:rPr lang="en-GB" dirty="0"/>
              <a:t>Project-based learning in post-16 maths</a:t>
            </a:r>
          </a:p>
        </p:txBody>
      </p:sp>
      <p:sp>
        <p:nvSpPr>
          <p:cNvPr id="3" name="Text Placeholder 2">
            <a:extLst>
              <a:ext uri="{FF2B5EF4-FFF2-40B4-BE49-F238E27FC236}">
                <a16:creationId xmlns:a16="http://schemas.microsoft.com/office/drawing/2014/main" id="{46CC5D29-1F25-4A82-AF46-CF838B7990E4}"/>
              </a:ext>
            </a:extLst>
          </p:cNvPr>
          <p:cNvSpPr>
            <a:spLocks noGrp="1"/>
          </p:cNvSpPr>
          <p:nvPr>
            <p:ph type="body" idx="1"/>
          </p:nvPr>
        </p:nvSpPr>
        <p:spPr>
          <a:xfrm>
            <a:off x="550863" y="4465902"/>
            <a:ext cx="8021246" cy="538718"/>
          </a:xfrm>
        </p:spPr>
        <p:txBody>
          <a:bodyPr/>
          <a:lstStyle/>
          <a:p>
            <a:r>
              <a:rPr lang="en-GB" dirty="0"/>
              <a:t>Dave Gale</a:t>
            </a:r>
          </a:p>
        </p:txBody>
      </p:sp>
      <p:sp>
        <p:nvSpPr>
          <p:cNvPr id="4" name="Text Placeholder 2">
            <a:extLst>
              <a:ext uri="{FF2B5EF4-FFF2-40B4-BE49-F238E27FC236}">
                <a16:creationId xmlns:a16="http://schemas.microsoft.com/office/drawing/2014/main" id="{C1AB62F0-4647-8031-B2CD-390DB1A544BA}"/>
              </a:ext>
            </a:extLst>
          </p:cNvPr>
          <p:cNvSpPr txBox="1">
            <a:spLocks/>
          </p:cNvSpPr>
          <p:nvPr/>
        </p:nvSpPr>
        <p:spPr>
          <a:xfrm>
            <a:off x="550863" y="5083201"/>
            <a:ext cx="8021246" cy="53871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b="0" kern="1200">
                <a:solidFill>
                  <a:schemeClr val="bg1"/>
                </a:solidFill>
                <a:latin typeface="Source Sans Pro Semibold" panose="020B0603030403020204" pitchFamily="34" charset="0"/>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tint val="75000"/>
                  </a:schemeClr>
                </a:solidFill>
                <a:latin typeface="Source Sans Pro" panose="020B0503030403020204" pitchFamily="34" charset="0"/>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200"/>
              </a:spcBef>
              <a:spcAft>
                <a:spcPts val="200"/>
              </a:spcAft>
              <a:buFont typeface="Source Sans Pro" panose="020B0503030403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b="1" dirty="0"/>
              <a:t>MathsConf35</a:t>
            </a:r>
          </a:p>
        </p:txBody>
      </p:sp>
      <p:sp>
        <p:nvSpPr>
          <p:cNvPr id="5" name="Text Placeholder 2">
            <a:extLst>
              <a:ext uri="{FF2B5EF4-FFF2-40B4-BE49-F238E27FC236}">
                <a16:creationId xmlns:a16="http://schemas.microsoft.com/office/drawing/2014/main" id="{CDCC0639-9AA9-96A1-D9E0-355495551873}"/>
              </a:ext>
            </a:extLst>
          </p:cNvPr>
          <p:cNvSpPr txBox="1">
            <a:spLocks/>
          </p:cNvSpPr>
          <p:nvPr/>
        </p:nvSpPr>
        <p:spPr>
          <a:xfrm>
            <a:off x="550863" y="5700501"/>
            <a:ext cx="8021246" cy="53871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b="0" kern="1200">
                <a:solidFill>
                  <a:schemeClr val="bg1"/>
                </a:solidFill>
                <a:latin typeface="Source Sans Pro Semibold" panose="020B0603030403020204" pitchFamily="34" charset="0"/>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tint val="75000"/>
                  </a:schemeClr>
                </a:solidFill>
                <a:latin typeface="Source Sans Pro" panose="020B0503030403020204" pitchFamily="34" charset="0"/>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200"/>
              </a:spcBef>
              <a:spcAft>
                <a:spcPts val="200"/>
              </a:spcAft>
              <a:buFont typeface="Source Sans Pro" panose="020B0503030403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Summer 2024</a:t>
            </a:r>
          </a:p>
        </p:txBody>
      </p:sp>
    </p:spTree>
    <p:extLst>
      <p:ext uri="{BB962C8B-B14F-4D97-AF65-F5344CB8AC3E}">
        <p14:creationId xmlns:p14="http://schemas.microsoft.com/office/powerpoint/2010/main" val="23709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10</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A short fermi question – answer</a:t>
            </a:r>
          </a:p>
        </p:txBody>
      </p:sp>
      <p:pic>
        <p:nvPicPr>
          <p:cNvPr id="3" name="Picture 2">
            <a:extLst>
              <a:ext uri="{FF2B5EF4-FFF2-40B4-BE49-F238E27FC236}">
                <a16:creationId xmlns:a16="http://schemas.microsoft.com/office/drawing/2014/main" id="{DC511B43-6915-C732-2C5B-518C38F657B1}"/>
              </a:ext>
            </a:extLst>
          </p:cNvPr>
          <p:cNvPicPr>
            <a:picLocks noChangeAspect="1"/>
          </p:cNvPicPr>
          <p:nvPr/>
        </p:nvPicPr>
        <p:blipFill>
          <a:blip r:embed="rId3"/>
          <a:stretch>
            <a:fillRect/>
          </a:stretch>
        </p:blipFill>
        <p:spPr>
          <a:xfrm>
            <a:off x="3086100" y="1463150"/>
            <a:ext cx="6019800" cy="4495188"/>
          </a:xfrm>
          <a:prstGeom prst="rect">
            <a:avLst/>
          </a:prstGeom>
        </p:spPr>
      </p:pic>
    </p:spTree>
    <p:extLst>
      <p:ext uri="{BB962C8B-B14F-4D97-AF65-F5344CB8AC3E}">
        <p14:creationId xmlns:p14="http://schemas.microsoft.com/office/powerpoint/2010/main" val="28781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11</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A short fermi question – answer</a:t>
            </a:r>
          </a:p>
        </p:txBody>
      </p:sp>
      <p:pic>
        <p:nvPicPr>
          <p:cNvPr id="7" name="Picture 6">
            <a:extLst>
              <a:ext uri="{FF2B5EF4-FFF2-40B4-BE49-F238E27FC236}">
                <a16:creationId xmlns:a16="http://schemas.microsoft.com/office/drawing/2014/main" id="{C8268FD6-D0D1-7572-1829-1054E0376E47}"/>
              </a:ext>
            </a:extLst>
          </p:cNvPr>
          <p:cNvPicPr>
            <a:picLocks noChangeAspect="1"/>
          </p:cNvPicPr>
          <p:nvPr/>
        </p:nvPicPr>
        <p:blipFill>
          <a:blip r:embed="rId3"/>
          <a:stretch>
            <a:fillRect/>
          </a:stretch>
        </p:blipFill>
        <p:spPr>
          <a:xfrm>
            <a:off x="550863" y="1962000"/>
            <a:ext cx="11090275" cy="2073157"/>
          </a:xfrm>
          <a:prstGeom prst="rect">
            <a:avLst/>
          </a:prstGeom>
        </p:spPr>
      </p:pic>
    </p:spTree>
    <p:extLst>
      <p:ext uri="{BB962C8B-B14F-4D97-AF65-F5344CB8AC3E}">
        <p14:creationId xmlns:p14="http://schemas.microsoft.com/office/powerpoint/2010/main" val="418634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D07ED2-E6C4-D68B-D518-B8DB1F93CB82}"/>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3" name="Slide Number Placeholder 2">
            <a:extLst>
              <a:ext uri="{FF2B5EF4-FFF2-40B4-BE49-F238E27FC236}">
                <a16:creationId xmlns:a16="http://schemas.microsoft.com/office/drawing/2014/main" id="{9A498DB7-7AEB-C812-81D3-7550A3DD7528}"/>
              </a:ext>
            </a:extLst>
          </p:cNvPr>
          <p:cNvSpPr>
            <a:spLocks noGrp="1"/>
          </p:cNvSpPr>
          <p:nvPr>
            <p:ph type="sldNum" sz="quarter" idx="12"/>
          </p:nvPr>
        </p:nvSpPr>
        <p:spPr/>
        <p:txBody>
          <a:bodyPr/>
          <a:lstStyle/>
          <a:p>
            <a:fld id="{39C6B835-EB63-4AE7-9628-740A286606E4}" type="slidenum">
              <a:rPr lang="en-GB" smtClean="0"/>
              <a:t>12</a:t>
            </a:fld>
            <a:endParaRPr lang="en-GB"/>
          </a:p>
        </p:txBody>
      </p:sp>
      <p:sp>
        <p:nvSpPr>
          <p:cNvPr id="4" name="Title 3">
            <a:extLst>
              <a:ext uri="{FF2B5EF4-FFF2-40B4-BE49-F238E27FC236}">
                <a16:creationId xmlns:a16="http://schemas.microsoft.com/office/drawing/2014/main" id="{70D3A97F-EA7A-1685-A4B3-42C5B5837E7D}"/>
              </a:ext>
            </a:extLst>
          </p:cNvPr>
          <p:cNvSpPr>
            <a:spLocks noGrp="1"/>
          </p:cNvSpPr>
          <p:nvPr>
            <p:ph type="title"/>
          </p:nvPr>
        </p:nvSpPr>
        <p:spPr/>
        <p:txBody>
          <a:bodyPr/>
          <a:lstStyle/>
          <a:p>
            <a:r>
              <a:rPr lang="en-GB" dirty="0"/>
              <a:t>How to think about maths teaching more creatively</a:t>
            </a:r>
          </a:p>
        </p:txBody>
      </p:sp>
      <p:sp>
        <p:nvSpPr>
          <p:cNvPr id="5" name="Content Placeholder 4">
            <a:extLst>
              <a:ext uri="{FF2B5EF4-FFF2-40B4-BE49-F238E27FC236}">
                <a16:creationId xmlns:a16="http://schemas.microsoft.com/office/drawing/2014/main" id="{367AE598-4C5E-2F5F-8BEE-EDEF30B3DD5A}"/>
              </a:ext>
            </a:extLst>
          </p:cNvPr>
          <p:cNvSpPr>
            <a:spLocks noGrp="1"/>
          </p:cNvSpPr>
          <p:nvPr>
            <p:ph idx="13"/>
          </p:nvPr>
        </p:nvSpPr>
        <p:spPr/>
        <p:txBody>
          <a:bodyPr/>
          <a:lstStyle/>
          <a:p>
            <a:pPr marL="342900" indent="-342900">
              <a:buFont typeface="Arial" panose="020B0604020202020204" pitchFamily="34" charset="0"/>
              <a:buChar char="•"/>
            </a:pPr>
            <a:r>
              <a:rPr lang="en-GB" sz="2800" b="0" dirty="0">
                <a:solidFill>
                  <a:schemeClr val="tx1"/>
                </a:solidFill>
              </a:rPr>
              <a:t>I’m going to give you two themes – one is fairly narrow, one more broad.</a:t>
            </a:r>
          </a:p>
          <a:p>
            <a:pPr marL="342900" indent="-342900">
              <a:buFont typeface="Arial" panose="020B0604020202020204" pitchFamily="34" charset="0"/>
              <a:buChar char="•"/>
            </a:pPr>
            <a:endParaRPr lang="en-GB" sz="2800" b="0" dirty="0">
              <a:solidFill>
                <a:schemeClr val="tx1"/>
              </a:solidFill>
            </a:endParaRPr>
          </a:p>
          <a:p>
            <a:pPr marL="342900" indent="-342900">
              <a:buFont typeface="Arial" panose="020B0604020202020204" pitchFamily="34" charset="0"/>
              <a:buChar char="•"/>
            </a:pPr>
            <a:r>
              <a:rPr lang="en-GB" sz="2800" b="0" dirty="0">
                <a:solidFill>
                  <a:schemeClr val="tx1"/>
                </a:solidFill>
              </a:rPr>
              <a:t>I’d like you to mind map some thoughts about areas of maths you could explore based on the given themes.</a:t>
            </a:r>
          </a:p>
          <a:p>
            <a:pPr marL="342900" indent="-342900">
              <a:buFont typeface="Arial" panose="020B0604020202020204" pitchFamily="34" charset="0"/>
              <a:buChar char="•"/>
            </a:pPr>
            <a:endParaRPr lang="en-GB" sz="2800" b="0" dirty="0">
              <a:solidFill>
                <a:schemeClr val="tx1"/>
              </a:solidFill>
            </a:endParaRPr>
          </a:p>
          <a:p>
            <a:pPr marL="342900" indent="-342900">
              <a:buFont typeface="Arial" panose="020B0604020202020204" pitchFamily="34" charset="0"/>
              <a:buChar char="•"/>
            </a:pPr>
            <a:r>
              <a:rPr lang="en-GB" sz="2800" b="0" dirty="0">
                <a:solidFill>
                  <a:schemeClr val="tx1"/>
                </a:solidFill>
              </a:rPr>
              <a:t>Try to create as many links as you can!</a:t>
            </a:r>
          </a:p>
        </p:txBody>
      </p:sp>
    </p:spTree>
    <p:extLst>
      <p:ext uri="{BB962C8B-B14F-4D97-AF65-F5344CB8AC3E}">
        <p14:creationId xmlns:p14="http://schemas.microsoft.com/office/powerpoint/2010/main" val="106179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C91EB3-F998-4DE0-A711-07060B48A881}"/>
              </a:ext>
            </a:extLst>
          </p:cNvPr>
          <p:cNvSpPr>
            <a:spLocks noGrp="1"/>
          </p:cNvSpPr>
          <p:nvPr>
            <p:ph type="title"/>
          </p:nvPr>
        </p:nvSpPr>
        <p:spPr/>
        <p:txBody>
          <a:bodyPr/>
          <a:lstStyle/>
          <a:p>
            <a:r>
              <a:rPr lang="en-GB" dirty="0"/>
              <a:t>How to think about maths teaching more creatively</a:t>
            </a:r>
          </a:p>
        </p:txBody>
      </p:sp>
      <p:sp>
        <p:nvSpPr>
          <p:cNvPr id="5" name="Footer Placeholder 4">
            <a:extLst>
              <a:ext uri="{FF2B5EF4-FFF2-40B4-BE49-F238E27FC236}">
                <a16:creationId xmlns:a16="http://schemas.microsoft.com/office/drawing/2014/main" id="{271CD322-BDD2-4AE8-8035-80AD61185511}"/>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A846D4C4-0CC0-45AA-9949-28C297CBD742}"/>
              </a:ext>
            </a:extLst>
          </p:cNvPr>
          <p:cNvSpPr>
            <a:spLocks noGrp="1"/>
          </p:cNvSpPr>
          <p:nvPr>
            <p:ph type="sldNum" sz="quarter" idx="12"/>
          </p:nvPr>
        </p:nvSpPr>
        <p:spPr/>
        <p:txBody>
          <a:bodyPr/>
          <a:lstStyle/>
          <a:p>
            <a:fld id="{39C6B835-EB63-4AE7-9628-740A286606E4}" type="slidenum">
              <a:rPr lang="en-GB" smtClean="0"/>
              <a:pPr/>
              <a:t>13</a:t>
            </a:fld>
            <a:endParaRPr lang="en-GB"/>
          </a:p>
        </p:txBody>
      </p:sp>
      <p:sp>
        <p:nvSpPr>
          <p:cNvPr id="7" name="Content Placeholder 6">
            <a:extLst>
              <a:ext uri="{FF2B5EF4-FFF2-40B4-BE49-F238E27FC236}">
                <a16:creationId xmlns:a16="http://schemas.microsoft.com/office/drawing/2014/main" id="{E9FA95CE-E00A-4F49-AF1D-C406931B72D7}"/>
              </a:ext>
            </a:extLst>
          </p:cNvPr>
          <p:cNvSpPr>
            <a:spLocks noGrp="1"/>
          </p:cNvSpPr>
          <p:nvPr>
            <p:ph idx="1"/>
          </p:nvPr>
        </p:nvSpPr>
        <p:spPr/>
        <p:txBody>
          <a:bodyPr/>
          <a:lstStyle/>
          <a:p>
            <a:r>
              <a:rPr lang="en-GB" sz="3200" dirty="0">
                <a:solidFill>
                  <a:schemeClr val="tx1"/>
                </a:solidFill>
              </a:rPr>
              <a:t>How much do jobs pay?</a:t>
            </a:r>
          </a:p>
        </p:txBody>
      </p:sp>
      <p:sp>
        <p:nvSpPr>
          <p:cNvPr id="8" name="Content Placeholder 7">
            <a:extLst>
              <a:ext uri="{FF2B5EF4-FFF2-40B4-BE49-F238E27FC236}">
                <a16:creationId xmlns:a16="http://schemas.microsoft.com/office/drawing/2014/main" id="{E021C196-6BD6-436D-B3A2-29957CD8B731}"/>
              </a:ext>
            </a:extLst>
          </p:cNvPr>
          <p:cNvSpPr>
            <a:spLocks noGrp="1"/>
          </p:cNvSpPr>
          <p:nvPr>
            <p:ph idx="13"/>
          </p:nvPr>
        </p:nvSpPr>
        <p:spPr/>
        <p:txBody>
          <a:bodyPr/>
          <a:lstStyle/>
          <a:p>
            <a:r>
              <a:rPr lang="en-GB" sz="3200" dirty="0">
                <a:solidFill>
                  <a:schemeClr val="tx1"/>
                </a:solidFill>
              </a:rPr>
              <a:t>Festivals</a:t>
            </a:r>
          </a:p>
        </p:txBody>
      </p:sp>
    </p:spTree>
    <p:extLst>
      <p:ext uri="{BB962C8B-B14F-4D97-AF65-F5344CB8AC3E}">
        <p14:creationId xmlns:p14="http://schemas.microsoft.com/office/powerpoint/2010/main" val="274309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14</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Channelling the ideas: How much do jobs pay?</a:t>
            </a:r>
          </a:p>
        </p:txBody>
      </p:sp>
      <p:pic>
        <p:nvPicPr>
          <p:cNvPr id="3" name="Picture 2">
            <a:extLst>
              <a:ext uri="{FF2B5EF4-FFF2-40B4-BE49-F238E27FC236}">
                <a16:creationId xmlns:a16="http://schemas.microsoft.com/office/drawing/2014/main" id="{602BCB68-139B-8D5A-0444-7910985AC9C5}"/>
              </a:ext>
            </a:extLst>
          </p:cNvPr>
          <p:cNvPicPr>
            <a:picLocks noChangeAspect="1"/>
          </p:cNvPicPr>
          <p:nvPr/>
        </p:nvPicPr>
        <p:blipFill rotWithShape="1">
          <a:blip r:embed="rId3"/>
          <a:srcRect l="4158" t="18170" r="6142" b="2143"/>
          <a:stretch/>
        </p:blipFill>
        <p:spPr>
          <a:xfrm>
            <a:off x="2727959" y="1442180"/>
            <a:ext cx="6736082" cy="4597738"/>
          </a:xfrm>
          <a:prstGeom prst="rect">
            <a:avLst/>
          </a:prstGeom>
        </p:spPr>
      </p:pic>
    </p:spTree>
    <p:extLst>
      <p:ext uri="{BB962C8B-B14F-4D97-AF65-F5344CB8AC3E}">
        <p14:creationId xmlns:p14="http://schemas.microsoft.com/office/powerpoint/2010/main" val="424727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15</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Channelling the ideas: How much do jobs pay?</a:t>
            </a:r>
          </a:p>
        </p:txBody>
      </p:sp>
      <p:pic>
        <p:nvPicPr>
          <p:cNvPr id="7" name="Picture 6">
            <a:extLst>
              <a:ext uri="{FF2B5EF4-FFF2-40B4-BE49-F238E27FC236}">
                <a16:creationId xmlns:a16="http://schemas.microsoft.com/office/drawing/2014/main" id="{EDC9C2A3-23C5-DAD2-C227-63BB2FD8A92E}"/>
              </a:ext>
            </a:extLst>
          </p:cNvPr>
          <p:cNvPicPr>
            <a:picLocks noChangeAspect="1"/>
          </p:cNvPicPr>
          <p:nvPr/>
        </p:nvPicPr>
        <p:blipFill>
          <a:blip r:embed="rId3"/>
          <a:stretch>
            <a:fillRect/>
          </a:stretch>
        </p:blipFill>
        <p:spPr>
          <a:xfrm>
            <a:off x="550800" y="1962000"/>
            <a:ext cx="11265320" cy="2959857"/>
          </a:xfrm>
          <a:prstGeom prst="rect">
            <a:avLst/>
          </a:prstGeom>
        </p:spPr>
      </p:pic>
    </p:spTree>
    <p:extLst>
      <p:ext uri="{BB962C8B-B14F-4D97-AF65-F5344CB8AC3E}">
        <p14:creationId xmlns:p14="http://schemas.microsoft.com/office/powerpoint/2010/main" val="75181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16</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Channelling the ideas: Festivals</a:t>
            </a:r>
          </a:p>
        </p:txBody>
      </p:sp>
      <p:pic>
        <p:nvPicPr>
          <p:cNvPr id="1026" name="Picture 2">
            <a:extLst>
              <a:ext uri="{FF2B5EF4-FFF2-40B4-BE49-F238E27FC236}">
                <a16:creationId xmlns:a16="http://schemas.microsoft.com/office/drawing/2014/main" id="{53213472-3F75-A733-20A6-1C9A167F1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65" y="1526742"/>
            <a:ext cx="7496069" cy="464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56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71E872-DC8D-4372-BE25-5021D7350636}"/>
              </a:ext>
            </a:extLst>
          </p:cNvPr>
          <p:cNvSpPr>
            <a:spLocks noGrp="1"/>
          </p:cNvSpPr>
          <p:nvPr>
            <p:ph idx="4294967295"/>
          </p:nvPr>
        </p:nvSpPr>
        <p:spPr>
          <a:xfrm>
            <a:off x="550863" y="1962711"/>
            <a:ext cx="11090275" cy="3809439"/>
          </a:xfrm>
        </p:spPr>
        <p:txBody>
          <a:bodyPr/>
          <a:lstStyle/>
          <a:p>
            <a:pPr marL="285750" indent="-285750">
              <a:buFont typeface="Arial" panose="020B0604020202020204" pitchFamily="34" charset="0"/>
              <a:buChar char="•"/>
            </a:pPr>
            <a:r>
              <a:rPr lang="en-GB" sz="2400" b="0" dirty="0">
                <a:solidFill>
                  <a:schemeClr val="tx1"/>
                </a:solidFill>
              </a:rPr>
              <a:t>It’s so much more engaging than GCSE, especially for students who didn’t love algebra.</a:t>
            </a:r>
          </a:p>
          <a:p>
            <a:pPr marL="285750" indent="-285750">
              <a:buFont typeface="Arial" panose="020B0604020202020204" pitchFamily="34" charset="0"/>
              <a:buChar char="•"/>
            </a:pPr>
            <a:endParaRPr lang="en-GB" sz="2400" b="0" dirty="0">
              <a:solidFill>
                <a:schemeClr val="tx1"/>
              </a:solidFill>
            </a:endParaRPr>
          </a:p>
          <a:p>
            <a:pPr marL="285750" indent="-285750">
              <a:buFont typeface="Arial" panose="020B0604020202020204" pitchFamily="34" charset="0"/>
              <a:buChar char="•"/>
            </a:pPr>
            <a:r>
              <a:rPr lang="en-GB" sz="2400" b="0" dirty="0">
                <a:solidFill>
                  <a:schemeClr val="tx1"/>
                </a:solidFill>
              </a:rPr>
              <a:t>It feels like I’m really teaching students mathematics and to be mathematicians.</a:t>
            </a:r>
          </a:p>
          <a:p>
            <a:pPr marL="285750" indent="-285750">
              <a:buFont typeface="Arial" panose="020B0604020202020204" pitchFamily="34" charset="0"/>
              <a:buChar char="•"/>
            </a:pPr>
            <a:endParaRPr lang="en-GB" sz="2400" b="0" dirty="0">
              <a:solidFill>
                <a:schemeClr val="tx1"/>
              </a:solidFill>
            </a:endParaRPr>
          </a:p>
          <a:p>
            <a:pPr marL="285750" indent="-285750">
              <a:buFont typeface="Arial" panose="020B0604020202020204" pitchFamily="34" charset="0"/>
              <a:buChar char="•"/>
            </a:pPr>
            <a:r>
              <a:rPr lang="en-GB" sz="2400" b="0" dirty="0">
                <a:solidFill>
                  <a:schemeClr val="tx1"/>
                </a:solidFill>
              </a:rPr>
              <a:t>It demonstrates that maths doesn’t have to be hard and/or abstract to be interesting.</a:t>
            </a:r>
          </a:p>
          <a:p>
            <a:pPr marL="285750" indent="-285750">
              <a:buFont typeface="Arial" panose="020B0604020202020204" pitchFamily="34" charset="0"/>
              <a:buChar char="•"/>
            </a:pPr>
            <a:endParaRPr lang="en-GB" sz="2400" b="0" dirty="0">
              <a:solidFill>
                <a:schemeClr val="tx1"/>
              </a:solidFill>
            </a:endParaRPr>
          </a:p>
          <a:p>
            <a:pPr marL="285750" indent="-285750">
              <a:buFont typeface="Arial" panose="020B0604020202020204" pitchFamily="34" charset="0"/>
              <a:buChar char="•"/>
            </a:pPr>
            <a:r>
              <a:rPr lang="en-GB" sz="2400" b="0" dirty="0">
                <a:solidFill>
                  <a:schemeClr val="tx1"/>
                </a:solidFill>
              </a:rPr>
              <a:t>Talking to parents is always positive.</a:t>
            </a:r>
          </a:p>
          <a:p>
            <a:pPr marL="285750" indent="-285750">
              <a:buFont typeface="Arial" panose="020B0604020202020204" pitchFamily="34" charset="0"/>
              <a:buChar char="•"/>
            </a:pPr>
            <a:endParaRPr lang="en-GB" sz="2400" b="0" dirty="0">
              <a:solidFill>
                <a:schemeClr val="tx1"/>
              </a:solidFill>
            </a:endParaRPr>
          </a:p>
        </p:txBody>
      </p:sp>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17</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How I feel when teaching Core Maths</a:t>
            </a:r>
          </a:p>
        </p:txBody>
      </p:sp>
    </p:spTree>
    <p:extLst>
      <p:ext uri="{BB962C8B-B14F-4D97-AF65-F5344CB8AC3E}">
        <p14:creationId xmlns:p14="http://schemas.microsoft.com/office/powerpoint/2010/main" val="100958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033C99-04B6-1FA8-BFD6-0E3DE06DF893}"/>
              </a:ext>
            </a:extLst>
          </p:cNvPr>
          <p:cNvSpPr>
            <a:spLocks noGrp="1"/>
          </p:cNvSpPr>
          <p:nvPr>
            <p:ph type="body" sz="quarter" idx="12"/>
          </p:nvPr>
        </p:nvSpPr>
        <p:spPr/>
        <p:txBody>
          <a:bodyPr anchor="ctr"/>
          <a:lstStyle/>
          <a:p>
            <a:r>
              <a:rPr lang="en-GB" sz="6000" dirty="0"/>
              <a:t>Any questions?</a:t>
            </a:r>
            <a:endParaRPr lang="en-GB" dirty="0"/>
          </a:p>
        </p:txBody>
      </p:sp>
      <p:pic>
        <p:nvPicPr>
          <p:cNvPr id="11" name="Picture Placeholder 10" descr="A picture containing text, person, indoor&#10;&#10;Description automatically generated">
            <a:extLst>
              <a:ext uri="{FF2B5EF4-FFF2-40B4-BE49-F238E27FC236}">
                <a16:creationId xmlns:a16="http://schemas.microsoft.com/office/drawing/2014/main" id="{1DD8C2E2-378A-29F0-78DC-639F01832765}"/>
              </a:ext>
            </a:extLst>
          </p:cNvPr>
          <p:cNvPicPr>
            <a:picLocks noGrp="1" noChangeAspect="1"/>
          </p:cNvPicPr>
          <p:nvPr>
            <p:ph type="pic" sz="quarter" idx="13"/>
          </p:nvPr>
        </p:nvPicPr>
        <p:blipFill rotWithShape="1">
          <a:blip r:embed="rId2"/>
          <a:srcRect l="11435" r="25509"/>
          <a:stretch/>
        </p:blipFill>
        <p:spPr>
          <a:xfrm>
            <a:off x="5705688" y="0"/>
            <a:ext cx="6486313" cy="6857997"/>
          </a:xfrm>
        </p:spPr>
      </p:pic>
      <p:sp>
        <p:nvSpPr>
          <p:cNvPr id="3" name="Slide Number Placeholder 2">
            <a:extLst>
              <a:ext uri="{FF2B5EF4-FFF2-40B4-BE49-F238E27FC236}">
                <a16:creationId xmlns:a16="http://schemas.microsoft.com/office/drawing/2014/main" id="{28FA7ACC-D436-F361-4AF2-335376C0DF3C}"/>
              </a:ext>
            </a:extLst>
          </p:cNvPr>
          <p:cNvSpPr>
            <a:spLocks noGrp="1"/>
          </p:cNvSpPr>
          <p:nvPr>
            <p:ph type="sldNum" sz="quarter" idx="11"/>
          </p:nvPr>
        </p:nvSpPr>
        <p:spPr/>
        <p:txBody>
          <a:bodyPr/>
          <a:lstStyle/>
          <a:p>
            <a:fld id="{39C6B835-EB63-4AE7-9628-740A286606E4}" type="slidenum">
              <a:rPr lang="en-GB" smtClean="0"/>
              <a:pPr/>
              <a:t>18</a:t>
            </a:fld>
            <a:endParaRPr lang="en-GB"/>
          </a:p>
        </p:txBody>
      </p:sp>
      <p:sp>
        <p:nvSpPr>
          <p:cNvPr id="4" name="Footer Placeholder 3">
            <a:extLst>
              <a:ext uri="{FF2B5EF4-FFF2-40B4-BE49-F238E27FC236}">
                <a16:creationId xmlns:a16="http://schemas.microsoft.com/office/drawing/2014/main" id="{BF615631-A6CD-A0BC-ACFF-E7E8C09BE1D3}"/>
              </a:ext>
            </a:extLst>
          </p:cNvPr>
          <p:cNvSpPr>
            <a:spLocks noGrp="1"/>
          </p:cNvSpPr>
          <p:nvPr>
            <p:ph type="ftr" sz="quarter" idx="10"/>
          </p:nvPr>
        </p:nvSpPr>
        <p:spPr/>
        <p:txBody>
          <a:bodyPr/>
          <a:lstStyle/>
          <a:p>
            <a:r>
              <a:rPr lang="en-GB"/>
              <a:t>Copyright © 2024 AQA and its licensors. All rights reserved. </a:t>
            </a:r>
            <a:endParaRPr lang="en-GB" dirty="0"/>
          </a:p>
        </p:txBody>
      </p:sp>
    </p:spTree>
    <p:extLst>
      <p:ext uri="{BB962C8B-B14F-4D97-AF65-F5344CB8AC3E}">
        <p14:creationId xmlns:p14="http://schemas.microsoft.com/office/powerpoint/2010/main" val="9573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549275"/>
            <a:ext cx="11090275" cy="1128696"/>
          </a:xfrm>
        </p:spPr>
        <p:txBody>
          <a:bodyPr/>
          <a:lstStyle/>
          <a:p>
            <a:r>
              <a:rPr lang="en-GB" dirty="0"/>
              <a:t>All About Maths</a:t>
            </a:r>
          </a:p>
        </p:txBody>
      </p:sp>
      <p:sp>
        <p:nvSpPr>
          <p:cNvPr id="3" name="Content Placeholder 2"/>
          <p:cNvSpPr>
            <a:spLocks noGrp="1"/>
          </p:cNvSpPr>
          <p:nvPr>
            <p:ph idx="1"/>
          </p:nvPr>
        </p:nvSpPr>
        <p:spPr>
          <a:xfrm>
            <a:off x="550862" y="1677971"/>
            <a:ext cx="7519125" cy="4406804"/>
          </a:xfrm>
        </p:spPr>
        <p:txBody>
          <a:bodyPr>
            <a:normAutofit/>
          </a:bodyPr>
          <a:lstStyle/>
          <a:p>
            <a:r>
              <a:rPr lang="en-GB" sz="2400" b="0" dirty="0"/>
              <a:t>Our dedicated, free, secure mathematics </a:t>
            </a:r>
          </a:p>
          <a:p>
            <a:r>
              <a:rPr lang="en-GB" sz="2400" b="0" dirty="0"/>
              <a:t>resources site</a:t>
            </a:r>
          </a:p>
          <a:p>
            <a:endParaRPr lang="en-GB" sz="2400" b="0" dirty="0"/>
          </a:p>
          <a:p>
            <a:r>
              <a:rPr lang="en-GB" sz="2400" b="0" dirty="0"/>
              <a:t>Join All About Maths for free using your </a:t>
            </a:r>
          </a:p>
          <a:p>
            <a:r>
              <a:rPr lang="en-GB" sz="2400" b="0" dirty="0"/>
              <a:t>school email address</a:t>
            </a:r>
          </a:p>
          <a:p>
            <a:endParaRPr lang="en-GB" sz="2400" b="0" dirty="0"/>
          </a:p>
          <a:p>
            <a:endParaRPr lang="en-GB" sz="2400" b="0" dirty="0"/>
          </a:p>
          <a:p>
            <a:endParaRPr lang="en-GB" sz="2400" b="0" dirty="0"/>
          </a:p>
          <a:p>
            <a:r>
              <a:rPr lang="en-GB" sz="2400" dirty="0">
                <a:hlinkClick r:id="rId3"/>
              </a:rPr>
              <a:t>allaboutmaths.aqa.org.uk</a:t>
            </a:r>
            <a:endParaRPr lang="en-GB" sz="2400" b="0" dirty="0"/>
          </a:p>
          <a:p>
            <a:endParaRPr lang="en-GB" b="0" dirty="0"/>
          </a:p>
          <a:p>
            <a:endParaRPr lang="en-GB" b="0" dirty="0"/>
          </a:p>
        </p:txBody>
      </p:sp>
      <p:sp>
        <p:nvSpPr>
          <p:cNvPr id="6" name="Rectangle 5">
            <a:extLst>
              <a:ext uri="{FF2B5EF4-FFF2-40B4-BE49-F238E27FC236}">
                <a16:creationId xmlns:a16="http://schemas.microsoft.com/office/drawing/2014/main" id="{5083C894-7D29-4704-A4C9-4FA41CFBCF8C}"/>
              </a:ext>
            </a:extLst>
          </p:cNvPr>
          <p:cNvSpPr/>
          <p:nvPr/>
        </p:nvSpPr>
        <p:spPr>
          <a:xfrm>
            <a:off x="10223500" y="6400800"/>
            <a:ext cx="1713718" cy="451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7F3541B4-F5B9-BAE4-58CD-A47786328D9D}"/>
              </a:ext>
            </a:extLst>
          </p:cNvPr>
          <p:cNvSpPr txBox="1">
            <a:spLocks/>
          </p:cNvSpPr>
          <p:nvPr/>
        </p:nvSpPr>
        <p:spPr>
          <a:xfrm>
            <a:off x="1673929" y="6216120"/>
            <a:ext cx="7243376"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412878"/>
                </a:solidFill>
              </a:rPr>
              <a:t>Copyright © 2024 AQA and its licensors. All rights reserved.</a:t>
            </a:r>
          </a:p>
        </p:txBody>
      </p:sp>
      <p:sp>
        <p:nvSpPr>
          <p:cNvPr id="8" name="Slide Number Placeholder 3">
            <a:extLst>
              <a:ext uri="{FF2B5EF4-FFF2-40B4-BE49-F238E27FC236}">
                <a16:creationId xmlns:a16="http://schemas.microsoft.com/office/drawing/2014/main" id="{777077DE-4C05-21CA-82E4-19CA0B95BDC9}"/>
              </a:ext>
            </a:extLst>
          </p:cNvPr>
          <p:cNvSpPr txBox="1">
            <a:spLocks/>
          </p:cNvSpPr>
          <p:nvPr/>
        </p:nvSpPr>
        <p:spPr>
          <a:xfrm>
            <a:off x="10921424" y="6215854"/>
            <a:ext cx="856874"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C6B835-EB63-4AE7-9628-740A286606E4}" type="slidenum">
              <a:rPr lang="en-GB" sz="1000" smtClean="0"/>
              <a:pPr algn="r"/>
              <a:t>19</a:t>
            </a:fld>
            <a:endParaRPr lang="en-GB" sz="1000" dirty="0"/>
          </a:p>
        </p:txBody>
      </p:sp>
      <p:pic>
        <p:nvPicPr>
          <p:cNvPr id="10" name="Picture 9">
            <a:extLst>
              <a:ext uri="{FF2B5EF4-FFF2-40B4-BE49-F238E27FC236}">
                <a16:creationId xmlns:a16="http://schemas.microsoft.com/office/drawing/2014/main" id="{875152D1-98B7-5DA3-5BD5-62D8D3807543}"/>
              </a:ext>
            </a:extLst>
          </p:cNvPr>
          <p:cNvPicPr>
            <a:picLocks noChangeAspect="1"/>
          </p:cNvPicPr>
          <p:nvPr/>
        </p:nvPicPr>
        <p:blipFill>
          <a:blip r:embed="rId4"/>
          <a:stretch>
            <a:fillRect/>
          </a:stretch>
        </p:blipFill>
        <p:spPr>
          <a:xfrm>
            <a:off x="6659106" y="1716678"/>
            <a:ext cx="4262318" cy="4368097"/>
          </a:xfrm>
          <a:prstGeom prst="rect">
            <a:avLst/>
          </a:prstGeom>
        </p:spPr>
      </p:pic>
    </p:spTree>
    <p:extLst>
      <p:ext uri="{BB962C8B-B14F-4D97-AF65-F5344CB8AC3E}">
        <p14:creationId xmlns:p14="http://schemas.microsoft.com/office/powerpoint/2010/main" val="122335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CC2EB0-7899-42DE-D8CA-EB698672E005}"/>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3" name="Slide Number Placeholder 2">
            <a:extLst>
              <a:ext uri="{FF2B5EF4-FFF2-40B4-BE49-F238E27FC236}">
                <a16:creationId xmlns:a16="http://schemas.microsoft.com/office/drawing/2014/main" id="{0E2C03C0-F40D-BE44-9B57-E5FD74D40870}"/>
              </a:ext>
            </a:extLst>
          </p:cNvPr>
          <p:cNvSpPr>
            <a:spLocks noGrp="1"/>
          </p:cNvSpPr>
          <p:nvPr>
            <p:ph type="sldNum" sz="quarter" idx="12"/>
          </p:nvPr>
        </p:nvSpPr>
        <p:spPr/>
        <p:txBody>
          <a:bodyPr/>
          <a:lstStyle/>
          <a:p>
            <a:fld id="{39C6B835-EB63-4AE7-9628-740A286606E4}" type="slidenum">
              <a:rPr lang="en-GB" smtClean="0"/>
              <a:t>2</a:t>
            </a:fld>
            <a:endParaRPr lang="en-GB"/>
          </a:p>
        </p:txBody>
      </p:sp>
      <p:sp>
        <p:nvSpPr>
          <p:cNvPr id="4" name="Title 3">
            <a:extLst>
              <a:ext uri="{FF2B5EF4-FFF2-40B4-BE49-F238E27FC236}">
                <a16:creationId xmlns:a16="http://schemas.microsoft.com/office/drawing/2014/main" id="{535B390F-6EF9-C635-B81B-8803C21C5836}"/>
              </a:ext>
            </a:extLst>
          </p:cNvPr>
          <p:cNvSpPr>
            <a:spLocks noGrp="1"/>
          </p:cNvSpPr>
          <p:nvPr>
            <p:ph type="title"/>
          </p:nvPr>
        </p:nvSpPr>
        <p:spPr/>
        <p:txBody>
          <a:bodyPr/>
          <a:lstStyle/>
          <a:p>
            <a:r>
              <a:rPr lang="en-GB" dirty="0"/>
              <a:t>Biography: @reflectivemaths</a:t>
            </a:r>
          </a:p>
        </p:txBody>
      </p:sp>
      <p:sp>
        <p:nvSpPr>
          <p:cNvPr id="5" name="Content Placeholder 4">
            <a:extLst>
              <a:ext uri="{FF2B5EF4-FFF2-40B4-BE49-F238E27FC236}">
                <a16:creationId xmlns:a16="http://schemas.microsoft.com/office/drawing/2014/main" id="{CA57C220-F9C7-C3DC-E822-7A2B250741EE}"/>
              </a:ext>
            </a:extLst>
          </p:cNvPr>
          <p:cNvSpPr>
            <a:spLocks noGrp="1"/>
          </p:cNvSpPr>
          <p:nvPr>
            <p:ph idx="13"/>
          </p:nvPr>
        </p:nvSpPr>
        <p:spPr/>
        <p:txBody>
          <a:bodyPr/>
          <a:lstStyle/>
          <a:p>
            <a:pPr marL="358775" lvl="0" indent="-358775" defTabSz="457200">
              <a:lnSpc>
                <a:spcPct val="100000"/>
              </a:lnSpc>
              <a:spcBef>
                <a:spcPts val="200"/>
              </a:spcBef>
              <a:spcAft>
                <a:spcPts val="200"/>
              </a:spcAft>
              <a:buFont typeface="Arial"/>
              <a:buChar char="•"/>
            </a:pPr>
            <a:r>
              <a:rPr lang="en-GB" sz="2400" b="0" dirty="0">
                <a:solidFill>
                  <a:schemeClr val="tx1"/>
                </a:solidFill>
              </a:rPr>
              <a:t>Maths teacher since 2001</a:t>
            </a:r>
          </a:p>
          <a:p>
            <a:pPr marL="358775" lvl="0" indent="-358775" defTabSz="457200">
              <a:lnSpc>
                <a:spcPct val="100000"/>
              </a:lnSpc>
              <a:spcBef>
                <a:spcPts val="200"/>
              </a:spcBef>
              <a:spcAft>
                <a:spcPts val="200"/>
              </a:spcAft>
              <a:buFont typeface="Arial"/>
              <a:buChar char="•"/>
            </a:pPr>
            <a:endParaRPr lang="en-GB" sz="2400" b="0" dirty="0">
              <a:solidFill>
                <a:schemeClr val="tx1"/>
              </a:solidFill>
            </a:endParaRPr>
          </a:p>
          <a:p>
            <a:pPr marL="358775" lvl="0" indent="-358775" defTabSz="457200">
              <a:lnSpc>
                <a:spcPct val="100000"/>
              </a:lnSpc>
              <a:spcBef>
                <a:spcPts val="200"/>
              </a:spcBef>
              <a:spcAft>
                <a:spcPts val="200"/>
              </a:spcAft>
              <a:buFont typeface="Arial"/>
              <a:buChar char="•"/>
            </a:pPr>
            <a:r>
              <a:rPr lang="en-GB" sz="2400" b="0" dirty="0">
                <a:solidFill>
                  <a:schemeClr val="tx1"/>
                </a:solidFill>
              </a:rPr>
              <a:t>Advanced Skills teacher</a:t>
            </a:r>
          </a:p>
          <a:p>
            <a:pPr marL="358775" lvl="0" indent="-358775" defTabSz="457200">
              <a:lnSpc>
                <a:spcPct val="100000"/>
              </a:lnSpc>
              <a:spcBef>
                <a:spcPts val="200"/>
              </a:spcBef>
              <a:spcAft>
                <a:spcPts val="200"/>
              </a:spcAft>
              <a:buFont typeface="Arial"/>
              <a:buChar char="•"/>
            </a:pPr>
            <a:endParaRPr lang="en-GB" sz="2400" b="0" dirty="0">
              <a:solidFill>
                <a:schemeClr val="tx1"/>
              </a:solidFill>
            </a:endParaRPr>
          </a:p>
          <a:p>
            <a:pPr marL="358775" lvl="0" indent="-358775" defTabSz="457200">
              <a:lnSpc>
                <a:spcPct val="100000"/>
              </a:lnSpc>
              <a:spcBef>
                <a:spcPts val="200"/>
              </a:spcBef>
              <a:spcAft>
                <a:spcPts val="200"/>
              </a:spcAft>
              <a:buFont typeface="Arial"/>
              <a:buChar char="•"/>
            </a:pPr>
            <a:r>
              <a:rPr lang="en-GB" sz="2400" b="0" dirty="0">
                <a:solidFill>
                  <a:schemeClr val="tx1"/>
                </a:solidFill>
              </a:rPr>
              <a:t>Maths author – Hodder and Stoughton, The Mathematical Association, Integral, Amazon, AQA</a:t>
            </a:r>
          </a:p>
          <a:p>
            <a:pPr marL="358775" lvl="0" indent="-358775" defTabSz="457200">
              <a:lnSpc>
                <a:spcPct val="100000"/>
              </a:lnSpc>
              <a:spcBef>
                <a:spcPts val="200"/>
              </a:spcBef>
              <a:spcAft>
                <a:spcPts val="200"/>
              </a:spcAft>
              <a:buFont typeface="Arial"/>
              <a:buChar char="•"/>
            </a:pPr>
            <a:endParaRPr lang="en-GB" sz="2400" b="0" dirty="0">
              <a:solidFill>
                <a:schemeClr val="tx1"/>
              </a:solidFill>
            </a:endParaRPr>
          </a:p>
          <a:p>
            <a:pPr marL="358775" lvl="0" indent="-358775" defTabSz="457200">
              <a:lnSpc>
                <a:spcPct val="100000"/>
              </a:lnSpc>
              <a:spcBef>
                <a:spcPts val="200"/>
              </a:spcBef>
              <a:spcAft>
                <a:spcPts val="200"/>
              </a:spcAft>
              <a:buFont typeface="Arial"/>
              <a:buChar char="•"/>
            </a:pPr>
            <a:r>
              <a:rPr lang="en-GB" sz="2400" b="0" dirty="0">
                <a:solidFill>
                  <a:schemeClr val="tx1"/>
                </a:solidFill>
              </a:rPr>
              <a:t>Core Maths advocate with the Advanced Maths Support Programme (AMSP)</a:t>
            </a:r>
          </a:p>
          <a:p>
            <a:pPr marL="358775" lvl="0" indent="-358775" defTabSz="457200">
              <a:lnSpc>
                <a:spcPct val="100000"/>
              </a:lnSpc>
              <a:spcBef>
                <a:spcPts val="200"/>
              </a:spcBef>
              <a:spcAft>
                <a:spcPts val="200"/>
              </a:spcAft>
              <a:buFont typeface="Arial"/>
              <a:buChar char="•"/>
            </a:pPr>
            <a:endParaRPr lang="en-GB" sz="2400" b="0" dirty="0">
              <a:solidFill>
                <a:schemeClr val="tx1"/>
              </a:solidFill>
            </a:endParaRPr>
          </a:p>
          <a:p>
            <a:pPr lvl="4"/>
            <a:endParaRPr lang="en-GB" sz="1600" dirty="0"/>
          </a:p>
          <a:p>
            <a:endParaRPr lang="en-GB" dirty="0"/>
          </a:p>
        </p:txBody>
      </p:sp>
    </p:spTree>
    <p:extLst>
      <p:ext uri="{BB962C8B-B14F-4D97-AF65-F5344CB8AC3E}">
        <p14:creationId xmlns:p14="http://schemas.microsoft.com/office/powerpoint/2010/main" val="279521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20</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Handy Links Guide</a:t>
            </a:r>
          </a:p>
        </p:txBody>
      </p:sp>
      <p:pic>
        <p:nvPicPr>
          <p:cNvPr id="3" name="Picture 2">
            <a:extLst>
              <a:ext uri="{FF2B5EF4-FFF2-40B4-BE49-F238E27FC236}">
                <a16:creationId xmlns:a16="http://schemas.microsoft.com/office/drawing/2014/main" id="{EFDF8FC9-0635-317D-8A78-4877D7BC9B9C}"/>
              </a:ext>
            </a:extLst>
          </p:cNvPr>
          <p:cNvPicPr>
            <a:picLocks noChangeAspect="1"/>
          </p:cNvPicPr>
          <p:nvPr/>
        </p:nvPicPr>
        <p:blipFill rotWithShape="1">
          <a:blip r:embed="rId3"/>
          <a:srcRect l="2055" t="1000" r="5567" b="40697"/>
          <a:stretch/>
        </p:blipFill>
        <p:spPr>
          <a:xfrm>
            <a:off x="1443398" y="2358596"/>
            <a:ext cx="4003907" cy="3536978"/>
          </a:xfrm>
          <a:prstGeom prst="rect">
            <a:avLst/>
          </a:prstGeom>
        </p:spPr>
      </p:pic>
      <p:sp>
        <p:nvSpPr>
          <p:cNvPr id="8" name="Content Placeholder 2">
            <a:extLst>
              <a:ext uri="{FF2B5EF4-FFF2-40B4-BE49-F238E27FC236}">
                <a16:creationId xmlns:a16="http://schemas.microsoft.com/office/drawing/2014/main" id="{27FE1E92-F310-87BD-E571-7FC2021B6612}"/>
              </a:ext>
            </a:extLst>
          </p:cNvPr>
          <p:cNvSpPr txBox="1">
            <a:spLocks/>
          </p:cNvSpPr>
          <p:nvPr/>
        </p:nvSpPr>
        <p:spPr>
          <a:xfrm>
            <a:off x="550862" y="1677971"/>
            <a:ext cx="7519125" cy="4406804"/>
          </a:xfrm>
          <a:prstGeom prst="rect">
            <a:avLst/>
          </a:prstGeom>
        </p:spPr>
        <p:txBody>
          <a:bodyPr>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Source Sans Pro" panose="020B0503030403020204" pitchFamily="34" charset="0"/>
                <a:ea typeface="+mn-ea"/>
                <a:cs typeface="+mn-cs"/>
              </a:defRPr>
            </a:lvl2pPr>
            <a:lvl3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3pPr>
            <a:lvl4pPr marL="360000" indent="1332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4pPr>
            <a:lvl5pPr marL="360000" indent="133200" algn="l" defTabSz="914400" rtl="0" eaLnBrk="1" latinLnBrk="0" hangingPunct="1">
              <a:lnSpc>
                <a:spcPct val="100000"/>
              </a:lnSpc>
              <a:spcBef>
                <a:spcPts val="0"/>
              </a:spcBef>
              <a:spcAft>
                <a:spcPts val="0"/>
              </a:spcAft>
              <a:buFont typeface="Arial" panose="020B0604020202020204" pitchFamily="34" charset="0"/>
              <a:buChar char="•"/>
              <a:defRPr sz="12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Access all AQA resources from one place</a:t>
            </a:r>
          </a:p>
          <a:p>
            <a:endParaRPr lang="en-GB" dirty="0">
              <a:solidFill>
                <a:schemeClr val="tx1"/>
              </a:solidFill>
            </a:endParaRPr>
          </a:p>
          <a:p>
            <a:endParaRPr lang="en-GB" dirty="0">
              <a:solidFill>
                <a:schemeClr val="tx1"/>
              </a:solidFill>
            </a:endParaRPr>
          </a:p>
          <a:p>
            <a:endParaRPr lang="en-GB" dirty="0">
              <a:solidFill>
                <a:schemeClr val="tx1"/>
              </a:solidFill>
            </a:endParaRPr>
          </a:p>
        </p:txBody>
      </p:sp>
      <p:pic>
        <p:nvPicPr>
          <p:cNvPr id="2" name="Picture 1">
            <a:extLst>
              <a:ext uri="{FF2B5EF4-FFF2-40B4-BE49-F238E27FC236}">
                <a16:creationId xmlns:a16="http://schemas.microsoft.com/office/drawing/2014/main" id="{86FD41D1-9B81-CBE9-777A-728926929E81}"/>
              </a:ext>
            </a:extLst>
          </p:cNvPr>
          <p:cNvPicPr>
            <a:picLocks noChangeAspect="1"/>
          </p:cNvPicPr>
          <p:nvPr/>
        </p:nvPicPr>
        <p:blipFill rotWithShape="1">
          <a:blip r:embed="rId3"/>
          <a:srcRect l="2139" t="59303" r="3384"/>
          <a:stretch/>
        </p:blipFill>
        <p:spPr>
          <a:xfrm>
            <a:off x="6887888" y="3615895"/>
            <a:ext cx="4094903" cy="2468880"/>
          </a:xfrm>
          <a:prstGeom prst="rect">
            <a:avLst/>
          </a:prstGeom>
        </p:spPr>
      </p:pic>
    </p:spTree>
    <p:extLst>
      <p:ext uri="{BB962C8B-B14F-4D97-AF65-F5344CB8AC3E}">
        <p14:creationId xmlns:p14="http://schemas.microsoft.com/office/powerpoint/2010/main" val="267577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21</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Some resources</a:t>
            </a:r>
          </a:p>
        </p:txBody>
      </p:sp>
      <p:pic>
        <p:nvPicPr>
          <p:cNvPr id="7" name="Picture 6">
            <a:extLst>
              <a:ext uri="{FF2B5EF4-FFF2-40B4-BE49-F238E27FC236}">
                <a16:creationId xmlns:a16="http://schemas.microsoft.com/office/drawing/2014/main" id="{0F46070A-AF2E-FD26-934B-A485B67450EE}"/>
              </a:ext>
            </a:extLst>
          </p:cNvPr>
          <p:cNvPicPr>
            <a:picLocks noChangeAspect="1"/>
          </p:cNvPicPr>
          <p:nvPr/>
        </p:nvPicPr>
        <p:blipFill>
          <a:blip r:embed="rId3"/>
          <a:stretch>
            <a:fillRect/>
          </a:stretch>
        </p:blipFill>
        <p:spPr>
          <a:xfrm>
            <a:off x="3642079" y="1435192"/>
            <a:ext cx="4907842" cy="4496978"/>
          </a:xfrm>
          <a:prstGeom prst="rect">
            <a:avLst/>
          </a:prstGeom>
        </p:spPr>
      </p:pic>
    </p:spTree>
    <p:extLst>
      <p:ext uri="{BB962C8B-B14F-4D97-AF65-F5344CB8AC3E}">
        <p14:creationId xmlns:p14="http://schemas.microsoft.com/office/powerpoint/2010/main" val="63951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a:xfrm>
            <a:off x="1776799" y="6170134"/>
            <a:ext cx="7243376" cy="365125"/>
          </a:xfrm>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a:xfrm>
            <a:off x="10784264" y="6170134"/>
            <a:ext cx="856874" cy="365125"/>
          </a:xfrm>
        </p:spPr>
        <p:txBody>
          <a:bodyPr/>
          <a:lstStyle/>
          <a:p>
            <a:fld id="{39C6B835-EB63-4AE7-9628-740A286606E4}" type="slidenum">
              <a:rPr lang="en-GB" smtClean="0"/>
              <a:pPr/>
              <a:t>22</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a:xfrm>
            <a:off x="550863" y="549275"/>
            <a:ext cx="11090275" cy="1128696"/>
          </a:xfrm>
        </p:spPr>
        <p:txBody>
          <a:bodyPr/>
          <a:lstStyle/>
          <a:p>
            <a:r>
              <a:rPr lang="en-GB" dirty="0"/>
              <a:t>Some resources</a:t>
            </a:r>
          </a:p>
        </p:txBody>
      </p:sp>
      <p:sp>
        <p:nvSpPr>
          <p:cNvPr id="9" name="Content Placeholder 8">
            <a:extLst>
              <a:ext uri="{FF2B5EF4-FFF2-40B4-BE49-F238E27FC236}">
                <a16:creationId xmlns:a16="http://schemas.microsoft.com/office/drawing/2014/main" id="{4DD6D3E9-771A-CDFF-EEA2-8E9E9A496260}"/>
              </a:ext>
            </a:extLst>
          </p:cNvPr>
          <p:cNvSpPr>
            <a:spLocks noGrp="1"/>
          </p:cNvSpPr>
          <p:nvPr>
            <p:ph idx="13"/>
          </p:nvPr>
        </p:nvSpPr>
        <p:spPr/>
        <p:txBody>
          <a:bodyPr/>
          <a:lstStyle/>
          <a:p>
            <a:pPr marL="285750" indent="-285750">
              <a:buFont typeface="Arial" panose="020B0604020202020204" pitchFamily="34" charset="0"/>
              <a:buChar char="•"/>
            </a:pPr>
            <a:r>
              <a:rPr lang="en-GB" sz="2400" dirty="0">
                <a:solidFill>
                  <a:schemeClr val="tx1"/>
                </a:solidFill>
              </a:rPr>
              <a:t>Quibans</a:t>
            </a:r>
            <a:r>
              <a:rPr lang="en-GB" sz="2400" b="0" dirty="0">
                <a:solidFill>
                  <a:schemeClr val="tx1"/>
                </a:solidFill>
              </a:rPr>
              <a:t> – questions inspired by a news story</a:t>
            </a:r>
          </a:p>
          <a:p>
            <a:pPr marL="285750" indent="-285750">
              <a:buFont typeface="Arial" panose="020B0604020202020204" pitchFamily="34" charset="0"/>
              <a:buChar char="•"/>
            </a:pPr>
            <a:endParaRPr lang="en-GB" sz="2400" b="0" dirty="0">
              <a:solidFill>
                <a:schemeClr val="tx1"/>
              </a:solidFill>
            </a:endParaRPr>
          </a:p>
          <a:p>
            <a:pPr marL="285750" indent="-285750">
              <a:buFont typeface="Arial" panose="020B0604020202020204" pitchFamily="34" charset="0"/>
              <a:buChar char="•"/>
            </a:pPr>
            <a:r>
              <a:rPr lang="en-GB" sz="2400" b="0" dirty="0">
                <a:solidFill>
                  <a:schemeClr val="tx1"/>
                </a:solidFill>
              </a:rPr>
              <a:t>https://quibans.blogspot.com/</a:t>
            </a:r>
          </a:p>
          <a:p>
            <a:endParaRPr lang="en-GB" sz="2400" b="0" dirty="0">
              <a:solidFill>
                <a:schemeClr val="tx1"/>
              </a:solidFill>
            </a:endParaRPr>
          </a:p>
        </p:txBody>
      </p:sp>
    </p:spTree>
    <p:extLst>
      <p:ext uri="{BB962C8B-B14F-4D97-AF65-F5344CB8AC3E}">
        <p14:creationId xmlns:p14="http://schemas.microsoft.com/office/powerpoint/2010/main" val="381171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23</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Some resources</a:t>
            </a:r>
          </a:p>
        </p:txBody>
      </p:sp>
      <p:pic>
        <p:nvPicPr>
          <p:cNvPr id="3" name="Picture 2">
            <a:extLst>
              <a:ext uri="{FF2B5EF4-FFF2-40B4-BE49-F238E27FC236}">
                <a16:creationId xmlns:a16="http://schemas.microsoft.com/office/drawing/2014/main" id="{0AFB15CE-F072-9EE3-A0AB-F765E1535650}"/>
              </a:ext>
            </a:extLst>
          </p:cNvPr>
          <p:cNvPicPr>
            <a:picLocks noChangeAspect="1"/>
          </p:cNvPicPr>
          <p:nvPr/>
        </p:nvPicPr>
        <p:blipFill rotWithShape="1">
          <a:blip r:embed="rId3"/>
          <a:srcRect l="448" t="10671" r="1476"/>
          <a:stretch/>
        </p:blipFill>
        <p:spPr>
          <a:xfrm>
            <a:off x="2661920" y="1301288"/>
            <a:ext cx="6797040" cy="4756612"/>
          </a:xfrm>
          <a:prstGeom prst="rect">
            <a:avLst/>
          </a:prstGeom>
          <a:ln>
            <a:noFill/>
          </a:ln>
        </p:spPr>
      </p:pic>
      <p:sp>
        <p:nvSpPr>
          <p:cNvPr id="7" name="TextBox 6">
            <a:extLst>
              <a:ext uri="{FF2B5EF4-FFF2-40B4-BE49-F238E27FC236}">
                <a16:creationId xmlns:a16="http://schemas.microsoft.com/office/drawing/2014/main" id="{F645FBD2-28A3-7F4A-1017-5A7832979BB3}"/>
              </a:ext>
            </a:extLst>
          </p:cNvPr>
          <p:cNvSpPr txBox="1"/>
          <p:nvPr/>
        </p:nvSpPr>
        <p:spPr>
          <a:xfrm>
            <a:off x="8072438" y="6057900"/>
            <a:ext cx="1585912" cy="246221"/>
          </a:xfrm>
          <a:prstGeom prst="rect">
            <a:avLst/>
          </a:prstGeom>
          <a:noFill/>
        </p:spPr>
        <p:txBody>
          <a:bodyPr wrap="square">
            <a:spAutoFit/>
          </a:bodyPr>
          <a:lstStyle/>
          <a:p>
            <a:pPr algn="r"/>
            <a:r>
              <a:rPr lang="en-GB" sz="1000" dirty="0"/>
              <a:t>© Core Maths Collection</a:t>
            </a:r>
          </a:p>
        </p:txBody>
      </p:sp>
    </p:spTree>
    <p:extLst>
      <p:ext uri="{BB962C8B-B14F-4D97-AF65-F5344CB8AC3E}">
        <p14:creationId xmlns:p14="http://schemas.microsoft.com/office/powerpoint/2010/main" val="242724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24</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Some resources</a:t>
            </a:r>
          </a:p>
        </p:txBody>
      </p:sp>
      <p:pic>
        <p:nvPicPr>
          <p:cNvPr id="3" name="Picture 2">
            <a:extLst>
              <a:ext uri="{FF2B5EF4-FFF2-40B4-BE49-F238E27FC236}">
                <a16:creationId xmlns:a16="http://schemas.microsoft.com/office/drawing/2014/main" id="{C742DA81-D38D-4960-90C8-48F193D82962}"/>
              </a:ext>
            </a:extLst>
          </p:cNvPr>
          <p:cNvPicPr>
            <a:picLocks noChangeAspect="1"/>
          </p:cNvPicPr>
          <p:nvPr/>
        </p:nvPicPr>
        <p:blipFill rotWithShape="1">
          <a:blip r:embed="rId3"/>
          <a:srcRect t="1423"/>
          <a:stretch/>
        </p:blipFill>
        <p:spPr>
          <a:xfrm>
            <a:off x="2547068" y="1237071"/>
            <a:ext cx="7097864" cy="4801300"/>
          </a:xfrm>
          <a:prstGeom prst="rect">
            <a:avLst/>
          </a:prstGeom>
        </p:spPr>
      </p:pic>
      <p:sp>
        <p:nvSpPr>
          <p:cNvPr id="9" name="TextBox 8">
            <a:extLst>
              <a:ext uri="{FF2B5EF4-FFF2-40B4-BE49-F238E27FC236}">
                <a16:creationId xmlns:a16="http://schemas.microsoft.com/office/drawing/2014/main" id="{3D256C51-8CE7-0F26-1FEF-8F05BAB8EFF8}"/>
              </a:ext>
            </a:extLst>
          </p:cNvPr>
          <p:cNvSpPr txBox="1"/>
          <p:nvPr/>
        </p:nvSpPr>
        <p:spPr>
          <a:xfrm>
            <a:off x="6419849" y="5995430"/>
            <a:ext cx="3319463" cy="246221"/>
          </a:xfrm>
          <a:prstGeom prst="rect">
            <a:avLst/>
          </a:prstGeom>
          <a:noFill/>
        </p:spPr>
        <p:txBody>
          <a:bodyPr wrap="square">
            <a:spAutoFit/>
          </a:bodyPr>
          <a:lstStyle/>
          <a:p>
            <a:pPr algn="r"/>
            <a:r>
              <a:rPr lang="en-GB" sz="1000" dirty="0"/>
              <a:t>© Advanced Mathematics Support Programme © 2024 MEI</a:t>
            </a:r>
          </a:p>
        </p:txBody>
      </p:sp>
    </p:spTree>
    <p:extLst>
      <p:ext uri="{BB962C8B-B14F-4D97-AF65-F5344CB8AC3E}">
        <p14:creationId xmlns:p14="http://schemas.microsoft.com/office/powerpoint/2010/main" val="2148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71E872-DC8D-4372-BE25-5021D7350636}"/>
              </a:ext>
            </a:extLst>
          </p:cNvPr>
          <p:cNvSpPr>
            <a:spLocks noGrp="1"/>
          </p:cNvSpPr>
          <p:nvPr>
            <p:ph idx="4294967295"/>
          </p:nvPr>
        </p:nvSpPr>
        <p:spPr>
          <a:xfrm>
            <a:off x="550863" y="1962711"/>
            <a:ext cx="11090275" cy="3809439"/>
          </a:xfrm>
        </p:spPr>
        <p:txBody>
          <a:bodyPr/>
          <a:lstStyle/>
          <a:p>
            <a:pPr marL="285750" indent="-285750">
              <a:buFont typeface="Arial" panose="020B0604020202020204" pitchFamily="34" charset="0"/>
              <a:buChar char="•"/>
            </a:pPr>
            <a:r>
              <a:rPr lang="en-GB" sz="2400" b="0" dirty="0">
                <a:solidFill>
                  <a:schemeClr val="tx1"/>
                </a:solidFill>
              </a:rPr>
              <a:t>Register for an All About Maths account and browse the AQA resources</a:t>
            </a:r>
          </a:p>
          <a:p>
            <a:pPr marL="285750" indent="-285750">
              <a:buFont typeface="Arial" panose="020B0604020202020204" pitchFamily="34" charset="0"/>
              <a:buChar char="•"/>
            </a:pPr>
            <a:endParaRPr lang="en-GB" sz="2400" b="0" dirty="0">
              <a:solidFill>
                <a:schemeClr val="tx1"/>
              </a:solidFill>
            </a:endParaRPr>
          </a:p>
          <a:p>
            <a:pPr marL="285750" indent="-285750">
              <a:buFont typeface="Arial" panose="020B0604020202020204" pitchFamily="34" charset="0"/>
              <a:buChar char="•"/>
            </a:pPr>
            <a:r>
              <a:rPr lang="en-GB" sz="2400" b="0" dirty="0">
                <a:solidFill>
                  <a:schemeClr val="tx1"/>
                </a:solidFill>
              </a:rPr>
              <a:t>Bookmark the Handy Links Guide</a:t>
            </a:r>
          </a:p>
          <a:p>
            <a:pPr marL="285750" indent="-285750">
              <a:buFont typeface="Arial" panose="020B0604020202020204" pitchFamily="34" charset="0"/>
              <a:buChar char="•"/>
            </a:pPr>
            <a:endParaRPr lang="en-GB" sz="2400" b="0" dirty="0">
              <a:solidFill>
                <a:schemeClr val="tx1"/>
              </a:solidFill>
            </a:endParaRPr>
          </a:p>
          <a:p>
            <a:pPr marL="285750" indent="-285750">
              <a:buFont typeface="Arial" panose="020B0604020202020204" pitchFamily="34" charset="0"/>
              <a:buChar char="•"/>
            </a:pPr>
            <a:r>
              <a:rPr lang="en-GB" sz="2400" b="0" dirty="0">
                <a:solidFill>
                  <a:schemeClr val="tx1"/>
                </a:solidFill>
              </a:rPr>
              <a:t>Sign up for our mailing list</a:t>
            </a:r>
          </a:p>
          <a:p>
            <a:pPr marL="285750" indent="-285750">
              <a:buFont typeface="Arial" panose="020B0604020202020204" pitchFamily="34" charset="0"/>
              <a:buChar char="•"/>
            </a:pPr>
            <a:endParaRPr lang="en-GB" sz="2400" b="0" dirty="0">
              <a:solidFill>
                <a:schemeClr val="tx1"/>
              </a:solidFill>
            </a:endParaRPr>
          </a:p>
          <a:p>
            <a:pPr marL="285750" indent="-285750">
              <a:buFont typeface="Arial" panose="020B0604020202020204" pitchFamily="34" charset="0"/>
              <a:buChar char="•"/>
            </a:pPr>
            <a:r>
              <a:rPr lang="en-GB" sz="2400" b="0" dirty="0">
                <a:solidFill>
                  <a:schemeClr val="tx1"/>
                </a:solidFill>
              </a:rPr>
              <a:t>Make yourself known to the AMSP</a:t>
            </a:r>
          </a:p>
          <a:p>
            <a:pPr marL="285750" indent="-285750">
              <a:buFont typeface="Arial" panose="020B0604020202020204" pitchFamily="34" charset="0"/>
              <a:buChar char="•"/>
            </a:pPr>
            <a:endParaRPr lang="en-GB" sz="2400" b="0" dirty="0">
              <a:solidFill>
                <a:schemeClr val="tx1"/>
              </a:solidFill>
            </a:endParaRPr>
          </a:p>
          <a:p>
            <a:pPr marL="285750" indent="-285750">
              <a:buFont typeface="Arial" panose="020B0604020202020204" pitchFamily="34" charset="0"/>
              <a:buChar char="•"/>
            </a:pPr>
            <a:r>
              <a:rPr lang="en-GB" sz="2400" b="0" dirty="0">
                <a:solidFill>
                  <a:schemeClr val="tx1"/>
                </a:solidFill>
              </a:rPr>
              <a:t>On demand Getting Started e-learning course</a:t>
            </a:r>
          </a:p>
          <a:p>
            <a:pPr marL="285750" indent="-285750">
              <a:buFont typeface="Arial" panose="020B0604020202020204" pitchFamily="34" charset="0"/>
              <a:buChar char="•"/>
            </a:pPr>
            <a:endParaRPr lang="en-GB" sz="2400" b="0" dirty="0">
              <a:solidFill>
                <a:schemeClr val="tx1"/>
              </a:solidFill>
            </a:endParaRPr>
          </a:p>
        </p:txBody>
      </p:sp>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25</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Getting started with Core Maths</a:t>
            </a:r>
          </a:p>
        </p:txBody>
      </p:sp>
    </p:spTree>
    <p:extLst>
      <p:ext uri="{BB962C8B-B14F-4D97-AF65-F5344CB8AC3E}">
        <p14:creationId xmlns:p14="http://schemas.microsoft.com/office/powerpoint/2010/main" val="387948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DBFD996-2B0D-472B-B772-7475DD7D3B34}"/>
              </a:ext>
            </a:extLst>
          </p:cNvPr>
          <p:cNvSpPr>
            <a:spLocks noGrp="1"/>
          </p:cNvSpPr>
          <p:nvPr>
            <p:ph type="title"/>
          </p:nvPr>
        </p:nvSpPr>
        <p:spPr/>
        <p:txBody>
          <a:bodyPr/>
          <a:lstStyle/>
          <a:p>
            <a:r>
              <a:rPr lang="en-GB" dirty="0"/>
              <a:t>Get in touch </a:t>
            </a:r>
          </a:p>
        </p:txBody>
      </p:sp>
      <p:sp>
        <p:nvSpPr>
          <p:cNvPr id="9" name="Footer Placeholder 8">
            <a:extLst>
              <a:ext uri="{FF2B5EF4-FFF2-40B4-BE49-F238E27FC236}">
                <a16:creationId xmlns:a16="http://schemas.microsoft.com/office/drawing/2014/main" id="{232D8A25-EEE1-4E4E-BC30-5C9A81E043A0}"/>
              </a:ext>
            </a:extLst>
          </p:cNvPr>
          <p:cNvSpPr>
            <a:spLocks noGrp="1"/>
          </p:cNvSpPr>
          <p:nvPr>
            <p:ph type="ftr" sz="quarter" idx="11"/>
          </p:nvPr>
        </p:nvSpPr>
        <p:spPr/>
        <p:txBody>
          <a:bodyPr/>
          <a:lstStyle/>
          <a:p>
            <a:r>
              <a:rPr lang="en-GB" dirty="0"/>
              <a:t>Copyright © 2024 AQA and its licensors. All rights reserved.</a:t>
            </a:r>
          </a:p>
        </p:txBody>
      </p:sp>
      <p:sp>
        <p:nvSpPr>
          <p:cNvPr id="10" name="Slide Number Placeholder 9">
            <a:extLst>
              <a:ext uri="{FF2B5EF4-FFF2-40B4-BE49-F238E27FC236}">
                <a16:creationId xmlns:a16="http://schemas.microsoft.com/office/drawing/2014/main" id="{B4461F8E-9209-4792-AA77-2344700A6E05}"/>
              </a:ext>
            </a:extLst>
          </p:cNvPr>
          <p:cNvSpPr>
            <a:spLocks noGrp="1"/>
          </p:cNvSpPr>
          <p:nvPr>
            <p:ph type="sldNum" sz="quarter" idx="12"/>
          </p:nvPr>
        </p:nvSpPr>
        <p:spPr/>
        <p:txBody>
          <a:bodyPr/>
          <a:lstStyle/>
          <a:p>
            <a:fld id="{39C6B835-EB63-4AE7-9628-740A286606E4}" type="slidenum">
              <a:rPr lang="en-GB" smtClean="0"/>
              <a:pPr/>
              <a:t>26</a:t>
            </a:fld>
            <a:endParaRPr lang="en-GB"/>
          </a:p>
        </p:txBody>
      </p:sp>
      <p:sp>
        <p:nvSpPr>
          <p:cNvPr id="13" name="Content Placeholder 12">
            <a:extLst>
              <a:ext uri="{FF2B5EF4-FFF2-40B4-BE49-F238E27FC236}">
                <a16:creationId xmlns:a16="http://schemas.microsoft.com/office/drawing/2014/main" id="{7FCC8178-11CE-45A1-861A-16914B51C743}"/>
              </a:ext>
            </a:extLst>
          </p:cNvPr>
          <p:cNvSpPr>
            <a:spLocks noGrp="1"/>
          </p:cNvSpPr>
          <p:nvPr>
            <p:ph idx="1"/>
          </p:nvPr>
        </p:nvSpPr>
        <p:spPr/>
        <p:txBody>
          <a:bodyPr>
            <a:noAutofit/>
          </a:bodyPr>
          <a:lstStyle/>
          <a:p>
            <a:pPr lvl="1">
              <a:spcAft>
                <a:spcPts val="1800"/>
              </a:spcAft>
            </a:pPr>
            <a:r>
              <a:rPr lang="en-GB" sz="2400" dirty="0">
                <a:latin typeface="+mn-lt"/>
              </a:rPr>
              <a:t>Our friendly team will be happy to support you between 8am and 5pm, Monday to Friday.</a:t>
            </a:r>
            <a:endParaRPr lang="fr-FR" sz="2400" dirty="0">
              <a:latin typeface="+mn-lt"/>
            </a:endParaRPr>
          </a:p>
          <a:p>
            <a:pPr marL="0" indent="0">
              <a:buNone/>
            </a:pPr>
            <a:r>
              <a:rPr lang="fr-FR" sz="2400" dirty="0">
                <a:solidFill>
                  <a:schemeClr val="tx1"/>
                </a:solidFill>
                <a:cs typeface="Arial" panose="020B0604020202020204" pitchFamily="34" charset="0"/>
              </a:rPr>
              <a:t>Tel</a:t>
            </a:r>
            <a:r>
              <a:rPr lang="fr-FR" sz="2400" b="0" dirty="0">
                <a:solidFill>
                  <a:schemeClr val="tx1"/>
                </a:solidFill>
                <a:cs typeface="Arial" panose="020B0604020202020204" pitchFamily="34" charset="0"/>
              </a:rPr>
              <a:t>: 0161 957 3852 </a:t>
            </a:r>
          </a:p>
          <a:p>
            <a:pPr marL="0" indent="0">
              <a:buNone/>
            </a:pPr>
            <a:r>
              <a:rPr lang="fr-FR" sz="2400" dirty="0">
                <a:solidFill>
                  <a:schemeClr val="tx1"/>
                </a:solidFill>
                <a:cs typeface="Arial" panose="020B0604020202020204" pitchFamily="34" charset="0"/>
              </a:rPr>
              <a:t>Email</a:t>
            </a:r>
            <a:r>
              <a:rPr lang="fr-FR" sz="2400" b="0" dirty="0">
                <a:solidFill>
                  <a:schemeClr val="tx1"/>
                </a:solidFill>
                <a:cs typeface="Arial" panose="020B0604020202020204" pitchFamily="34" charset="0"/>
              </a:rPr>
              <a:t>: maths@aqa.org.uk</a:t>
            </a:r>
          </a:p>
          <a:p>
            <a:pPr marL="0" indent="0">
              <a:spcAft>
                <a:spcPts val="1800"/>
              </a:spcAft>
              <a:buNone/>
            </a:pPr>
            <a:r>
              <a:rPr lang="en-GB" sz="2400" dirty="0">
                <a:solidFill>
                  <a:schemeClr val="tx1"/>
                </a:solidFill>
                <a:cs typeface="Arial" panose="020B0604020202020204" pitchFamily="34" charset="0"/>
              </a:rPr>
              <a:t>X</a:t>
            </a:r>
            <a:r>
              <a:rPr lang="en-GB" sz="2400" b="0" dirty="0">
                <a:solidFill>
                  <a:schemeClr val="tx1"/>
                </a:solidFill>
                <a:cs typeface="Arial" panose="020B0604020202020204" pitchFamily="34" charset="0"/>
              </a:rPr>
              <a:t>: @AQAMaths</a:t>
            </a:r>
          </a:p>
          <a:p>
            <a:r>
              <a:rPr lang="en-GB" sz="2400" dirty="0">
                <a:solidFill>
                  <a:schemeClr val="tx1"/>
                </a:solidFill>
              </a:rPr>
              <a:t>aqa.org.uk</a:t>
            </a:r>
          </a:p>
          <a:p>
            <a:endParaRPr lang="en-GB" sz="2400" dirty="0">
              <a:solidFill>
                <a:schemeClr val="tx1"/>
              </a:solidFill>
            </a:endParaRPr>
          </a:p>
        </p:txBody>
      </p:sp>
    </p:spTree>
    <p:extLst>
      <p:ext uri="{BB962C8B-B14F-4D97-AF65-F5344CB8AC3E}">
        <p14:creationId xmlns:p14="http://schemas.microsoft.com/office/powerpoint/2010/main" val="257296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13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5D0339-120C-44FD-B845-8B183706F3A1}"/>
              </a:ext>
            </a:extLst>
          </p:cNvPr>
          <p:cNvSpPr>
            <a:spLocks noGrp="1"/>
          </p:cNvSpPr>
          <p:nvPr>
            <p:ph type="title"/>
          </p:nvPr>
        </p:nvSpPr>
        <p:spPr/>
        <p:txBody>
          <a:bodyPr/>
          <a:lstStyle/>
          <a:p>
            <a:r>
              <a:rPr lang="en-GB" dirty="0"/>
              <a:t>Objectives</a:t>
            </a:r>
          </a:p>
        </p:txBody>
      </p:sp>
      <p:sp>
        <p:nvSpPr>
          <p:cNvPr id="9" name="Footer Placeholder 8">
            <a:extLst>
              <a:ext uri="{FF2B5EF4-FFF2-40B4-BE49-F238E27FC236}">
                <a16:creationId xmlns:a16="http://schemas.microsoft.com/office/drawing/2014/main" id="{C9650A8E-A508-4DD7-BF49-0E6760499CBF}"/>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10" name="Slide Number Placeholder 9">
            <a:extLst>
              <a:ext uri="{FF2B5EF4-FFF2-40B4-BE49-F238E27FC236}">
                <a16:creationId xmlns:a16="http://schemas.microsoft.com/office/drawing/2014/main" id="{5927F36D-3454-4CC5-ACF5-85534F5E4F9D}"/>
              </a:ext>
            </a:extLst>
          </p:cNvPr>
          <p:cNvSpPr>
            <a:spLocks noGrp="1"/>
          </p:cNvSpPr>
          <p:nvPr>
            <p:ph type="sldNum" sz="quarter" idx="12"/>
          </p:nvPr>
        </p:nvSpPr>
        <p:spPr/>
        <p:txBody>
          <a:bodyPr/>
          <a:lstStyle/>
          <a:p>
            <a:fld id="{39C6B835-EB63-4AE7-9628-740A286606E4}" type="slidenum">
              <a:rPr lang="en-GB" smtClean="0"/>
              <a:pPr/>
              <a:t>3</a:t>
            </a:fld>
            <a:endParaRPr lang="en-GB"/>
          </a:p>
        </p:txBody>
      </p:sp>
      <p:sp>
        <p:nvSpPr>
          <p:cNvPr id="12" name="Content Placeholder 11">
            <a:extLst>
              <a:ext uri="{FF2B5EF4-FFF2-40B4-BE49-F238E27FC236}">
                <a16:creationId xmlns:a16="http://schemas.microsoft.com/office/drawing/2014/main" id="{44042842-38FF-4CE5-A2F8-62060878F3DA}"/>
              </a:ext>
            </a:extLst>
          </p:cNvPr>
          <p:cNvSpPr>
            <a:spLocks noGrp="1"/>
          </p:cNvSpPr>
          <p:nvPr>
            <p:ph idx="1"/>
          </p:nvPr>
        </p:nvSpPr>
        <p:spPr>
          <a:xfrm>
            <a:off x="550864" y="1962867"/>
            <a:ext cx="11311284" cy="3809283"/>
          </a:xfrm>
        </p:spPr>
        <p:txBody>
          <a:bodyPr/>
          <a:lstStyle/>
          <a:p>
            <a:pPr marL="285750" indent="-285750">
              <a:buFont typeface="Arial" panose="020B0604020202020204" pitchFamily="34" charset="0"/>
              <a:buChar char="•"/>
            </a:pPr>
            <a:r>
              <a:rPr lang="en-GB" sz="2400" b="0" dirty="0"/>
              <a:t>To introduce you to Core Maths and how it’s different.</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To encourage you to think about maths teaching in an even more creative way.</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To explore how to use a project as a starting point for maths.</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To provide an opportunity to ask questions.</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To share other starting points and resources.</a:t>
            </a:r>
          </a:p>
        </p:txBody>
      </p:sp>
    </p:spTree>
    <p:extLst>
      <p:ext uri="{BB962C8B-B14F-4D97-AF65-F5344CB8AC3E}">
        <p14:creationId xmlns:p14="http://schemas.microsoft.com/office/powerpoint/2010/main" val="114049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144C95E-6EC0-415D-B24D-D04B49F5DBCE}"/>
              </a:ext>
            </a:extLst>
          </p:cNvPr>
          <p:cNvSpPr>
            <a:spLocks noGrp="1"/>
          </p:cNvSpPr>
          <p:nvPr>
            <p:ph type="body" sz="quarter" idx="14"/>
          </p:nvPr>
        </p:nvSpPr>
        <p:spPr/>
        <p:txBody>
          <a:bodyPr>
            <a:normAutofit lnSpcReduction="10000"/>
          </a:bodyPr>
          <a:lstStyle/>
          <a:p>
            <a:r>
              <a:rPr lang="en-GB" sz="2000" dirty="0"/>
              <a:t>AQA</a:t>
            </a:r>
          </a:p>
        </p:txBody>
      </p:sp>
      <p:sp>
        <p:nvSpPr>
          <p:cNvPr id="7" name="Title 6">
            <a:extLst>
              <a:ext uri="{FF2B5EF4-FFF2-40B4-BE49-F238E27FC236}">
                <a16:creationId xmlns:a16="http://schemas.microsoft.com/office/drawing/2014/main" id="{D4E4E12A-3E9B-40B0-B041-C77436BD4305}"/>
              </a:ext>
            </a:extLst>
          </p:cNvPr>
          <p:cNvSpPr>
            <a:spLocks noGrp="1"/>
          </p:cNvSpPr>
          <p:nvPr>
            <p:ph type="title"/>
          </p:nvPr>
        </p:nvSpPr>
        <p:spPr/>
        <p:txBody>
          <a:bodyPr/>
          <a:lstStyle/>
          <a:p>
            <a:r>
              <a:rPr lang="en-GB" dirty="0"/>
              <a:t>What’s available for ‘Core Maths’</a:t>
            </a:r>
          </a:p>
        </p:txBody>
      </p:sp>
      <p:sp>
        <p:nvSpPr>
          <p:cNvPr id="8" name="Text Placeholder 7">
            <a:extLst>
              <a:ext uri="{FF2B5EF4-FFF2-40B4-BE49-F238E27FC236}">
                <a16:creationId xmlns:a16="http://schemas.microsoft.com/office/drawing/2014/main" id="{C3703558-5986-4F9F-9057-9F2FA52CA45E}"/>
              </a:ext>
            </a:extLst>
          </p:cNvPr>
          <p:cNvSpPr>
            <a:spLocks noGrp="1"/>
          </p:cNvSpPr>
          <p:nvPr>
            <p:ph type="body" sz="quarter" idx="12"/>
          </p:nvPr>
        </p:nvSpPr>
        <p:spPr/>
        <p:txBody>
          <a:bodyPr/>
          <a:lstStyle/>
          <a:p>
            <a:pPr>
              <a:spcAft>
                <a:spcPts val="1600"/>
              </a:spcAft>
            </a:pPr>
            <a:r>
              <a:rPr lang="en-US" sz="2000" dirty="0"/>
              <a:t>AQA Certificate Level 3 Mathematical Studies</a:t>
            </a:r>
          </a:p>
          <a:p>
            <a:pPr>
              <a:spcAft>
                <a:spcPts val="1600"/>
              </a:spcAft>
            </a:pPr>
            <a:r>
              <a:rPr lang="en-US" sz="2000" b="0" dirty="0">
                <a:solidFill>
                  <a:schemeClr val="tx1"/>
                </a:solidFill>
              </a:rPr>
              <a:t>Two papers</a:t>
            </a:r>
          </a:p>
          <a:p>
            <a:pPr>
              <a:spcAft>
                <a:spcPts val="900"/>
              </a:spcAft>
            </a:pPr>
            <a:r>
              <a:rPr lang="en-US" sz="2000" b="0" dirty="0">
                <a:solidFill>
                  <a:schemeClr val="tx1"/>
                </a:solidFill>
              </a:rPr>
              <a:t>Three variants:</a:t>
            </a:r>
          </a:p>
          <a:p>
            <a:pPr>
              <a:spcAft>
                <a:spcPts val="600"/>
              </a:spcAft>
            </a:pPr>
            <a:r>
              <a:rPr lang="en-US" sz="2000" dirty="0">
                <a:solidFill>
                  <a:schemeClr val="tx1"/>
                </a:solidFill>
              </a:rPr>
              <a:t>A</a:t>
            </a:r>
            <a:r>
              <a:rPr lang="en-US" sz="2000" b="0" dirty="0">
                <a:solidFill>
                  <a:schemeClr val="tx1"/>
                </a:solidFill>
              </a:rPr>
              <a:t>: Statistical Techniques</a:t>
            </a:r>
          </a:p>
          <a:p>
            <a:pPr>
              <a:spcAft>
                <a:spcPts val="600"/>
              </a:spcAft>
            </a:pPr>
            <a:r>
              <a:rPr lang="en-US" sz="2000" dirty="0">
                <a:solidFill>
                  <a:schemeClr val="tx1"/>
                </a:solidFill>
              </a:rPr>
              <a:t>B</a:t>
            </a:r>
            <a:r>
              <a:rPr lang="en-US" sz="2000" b="0" dirty="0">
                <a:solidFill>
                  <a:schemeClr val="tx1"/>
                </a:solidFill>
              </a:rPr>
              <a:t>: Critical Path and Risk Analysis</a:t>
            </a:r>
          </a:p>
          <a:p>
            <a:r>
              <a:rPr lang="en-US" sz="2000" dirty="0">
                <a:solidFill>
                  <a:schemeClr val="tx1"/>
                </a:solidFill>
              </a:rPr>
              <a:t>C</a:t>
            </a:r>
            <a:r>
              <a:rPr lang="en-US" sz="2000" b="0" dirty="0">
                <a:solidFill>
                  <a:schemeClr val="tx1"/>
                </a:solidFill>
              </a:rPr>
              <a:t>: Graphical Techniques</a:t>
            </a:r>
          </a:p>
          <a:p>
            <a:endParaRPr lang="en-GB" dirty="0"/>
          </a:p>
        </p:txBody>
      </p:sp>
      <p:sp>
        <p:nvSpPr>
          <p:cNvPr id="10" name="Text Placeholder 9">
            <a:extLst>
              <a:ext uri="{FF2B5EF4-FFF2-40B4-BE49-F238E27FC236}">
                <a16:creationId xmlns:a16="http://schemas.microsoft.com/office/drawing/2014/main" id="{2CC80532-18ED-4EFC-B42D-647319FE786B}"/>
              </a:ext>
            </a:extLst>
          </p:cNvPr>
          <p:cNvSpPr>
            <a:spLocks noGrp="1"/>
          </p:cNvSpPr>
          <p:nvPr>
            <p:ph type="body" sz="quarter" idx="16"/>
          </p:nvPr>
        </p:nvSpPr>
        <p:spPr/>
        <p:txBody>
          <a:bodyPr/>
          <a:lstStyle/>
          <a:p>
            <a:r>
              <a:rPr lang="en-US" sz="2000" dirty="0"/>
              <a:t>Mathematics in Context </a:t>
            </a:r>
          </a:p>
          <a:p>
            <a:r>
              <a:rPr lang="en-US" sz="2000" dirty="0"/>
              <a:t>(Level 3 Core Maths)</a:t>
            </a:r>
          </a:p>
          <a:p>
            <a:endParaRPr lang="en-US" sz="2000" dirty="0"/>
          </a:p>
          <a:p>
            <a:r>
              <a:rPr lang="en-GB" sz="2000" b="0" dirty="0">
                <a:solidFill>
                  <a:schemeClr val="tx1"/>
                </a:solidFill>
              </a:rPr>
              <a:t>Two papers</a:t>
            </a:r>
            <a:endParaRPr lang="en-US" sz="2000" b="0" dirty="0">
              <a:solidFill>
                <a:schemeClr val="tx1"/>
              </a:solidFill>
            </a:endParaRPr>
          </a:p>
        </p:txBody>
      </p:sp>
      <p:sp>
        <p:nvSpPr>
          <p:cNvPr id="11" name="Text Placeholder 10">
            <a:extLst>
              <a:ext uri="{FF2B5EF4-FFF2-40B4-BE49-F238E27FC236}">
                <a16:creationId xmlns:a16="http://schemas.microsoft.com/office/drawing/2014/main" id="{BAD9B2EE-225A-4EC5-9406-AD52B2AE6719}"/>
              </a:ext>
            </a:extLst>
          </p:cNvPr>
          <p:cNvSpPr>
            <a:spLocks noGrp="1"/>
          </p:cNvSpPr>
          <p:nvPr>
            <p:ph type="body" sz="quarter" idx="18"/>
          </p:nvPr>
        </p:nvSpPr>
        <p:spPr/>
        <p:txBody>
          <a:bodyPr/>
          <a:lstStyle/>
          <a:p>
            <a:pPr>
              <a:spcAft>
                <a:spcPts val="1600"/>
              </a:spcAft>
            </a:pPr>
            <a:r>
              <a:rPr lang="en-GB" sz="2000" dirty="0"/>
              <a:t>Core Maths (MEI) Level 3 Certificate Core Maths</a:t>
            </a:r>
          </a:p>
          <a:p>
            <a:pPr>
              <a:spcAft>
                <a:spcPts val="1600"/>
              </a:spcAft>
            </a:pPr>
            <a:r>
              <a:rPr lang="en-GB" sz="2000" b="0" dirty="0">
                <a:solidFill>
                  <a:schemeClr val="tx1"/>
                </a:solidFill>
              </a:rPr>
              <a:t>Two papers</a:t>
            </a:r>
          </a:p>
          <a:p>
            <a:pPr>
              <a:spcAft>
                <a:spcPts val="900"/>
              </a:spcAft>
            </a:pPr>
            <a:r>
              <a:rPr lang="en-GB" sz="2000" b="0" dirty="0">
                <a:solidFill>
                  <a:schemeClr val="tx1"/>
                </a:solidFill>
              </a:rPr>
              <a:t>Two variants:</a:t>
            </a:r>
          </a:p>
          <a:p>
            <a:pPr>
              <a:spcAft>
                <a:spcPts val="600"/>
              </a:spcAft>
            </a:pPr>
            <a:r>
              <a:rPr lang="en-GB" sz="2000" dirty="0">
                <a:solidFill>
                  <a:schemeClr val="tx1"/>
                </a:solidFill>
              </a:rPr>
              <a:t>A</a:t>
            </a:r>
            <a:r>
              <a:rPr lang="en-GB" sz="2000" b="0" dirty="0">
                <a:solidFill>
                  <a:schemeClr val="tx1"/>
                </a:solidFill>
              </a:rPr>
              <a:t>: Critical Maths</a:t>
            </a:r>
          </a:p>
          <a:p>
            <a:r>
              <a:rPr lang="en-GB" sz="2000" dirty="0">
                <a:solidFill>
                  <a:schemeClr val="tx1"/>
                </a:solidFill>
              </a:rPr>
              <a:t>B</a:t>
            </a:r>
            <a:r>
              <a:rPr lang="en-GB" sz="2000" b="0" dirty="0">
                <a:solidFill>
                  <a:schemeClr val="tx1"/>
                </a:solidFill>
              </a:rPr>
              <a:t>: Statistical Problem Solving</a:t>
            </a:r>
          </a:p>
        </p:txBody>
      </p:sp>
      <p:sp>
        <p:nvSpPr>
          <p:cNvPr id="12" name="Text Placeholder 11">
            <a:extLst>
              <a:ext uri="{FF2B5EF4-FFF2-40B4-BE49-F238E27FC236}">
                <a16:creationId xmlns:a16="http://schemas.microsoft.com/office/drawing/2014/main" id="{4967A2AD-564F-40DE-B942-7AAB55A9E321}"/>
              </a:ext>
            </a:extLst>
          </p:cNvPr>
          <p:cNvSpPr>
            <a:spLocks noGrp="1"/>
          </p:cNvSpPr>
          <p:nvPr>
            <p:ph type="body" sz="quarter" idx="19"/>
          </p:nvPr>
        </p:nvSpPr>
        <p:spPr/>
        <p:txBody>
          <a:bodyPr>
            <a:normAutofit lnSpcReduction="10000"/>
          </a:bodyPr>
          <a:lstStyle/>
          <a:p>
            <a:r>
              <a:rPr lang="en-GB" sz="2000" dirty="0"/>
              <a:t>Edexcel</a:t>
            </a:r>
            <a:endParaRPr lang="en-GB" dirty="0"/>
          </a:p>
        </p:txBody>
      </p:sp>
      <p:sp>
        <p:nvSpPr>
          <p:cNvPr id="13" name="Text Placeholder 12">
            <a:extLst>
              <a:ext uri="{FF2B5EF4-FFF2-40B4-BE49-F238E27FC236}">
                <a16:creationId xmlns:a16="http://schemas.microsoft.com/office/drawing/2014/main" id="{CFEFC231-BE17-462A-B9AC-C8E03732CD24}"/>
              </a:ext>
            </a:extLst>
          </p:cNvPr>
          <p:cNvSpPr>
            <a:spLocks noGrp="1"/>
          </p:cNvSpPr>
          <p:nvPr>
            <p:ph type="body" sz="quarter" idx="20"/>
          </p:nvPr>
        </p:nvSpPr>
        <p:spPr/>
        <p:txBody>
          <a:bodyPr>
            <a:normAutofit lnSpcReduction="10000"/>
          </a:bodyPr>
          <a:lstStyle/>
          <a:p>
            <a:r>
              <a:rPr lang="en-GB" sz="2000" dirty="0"/>
              <a:t>OCR/MEI</a:t>
            </a:r>
          </a:p>
        </p:txBody>
      </p:sp>
      <p:sp>
        <p:nvSpPr>
          <p:cNvPr id="3" name="Footer Placeholder 2">
            <a:extLst>
              <a:ext uri="{FF2B5EF4-FFF2-40B4-BE49-F238E27FC236}">
                <a16:creationId xmlns:a16="http://schemas.microsoft.com/office/drawing/2014/main" id="{7E7223D2-149E-4D62-8ACE-930B1529DE51}"/>
              </a:ext>
            </a:extLst>
          </p:cNvPr>
          <p:cNvSpPr>
            <a:spLocks noGrp="1"/>
          </p:cNvSpPr>
          <p:nvPr>
            <p:ph type="ftr" sz="quarter" idx="2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72BF285-D203-48EB-8560-98BB4B8BED17}"/>
              </a:ext>
            </a:extLst>
          </p:cNvPr>
          <p:cNvSpPr>
            <a:spLocks noGrp="1"/>
          </p:cNvSpPr>
          <p:nvPr>
            <p:ph type="sldNum" sz="quarter" idx="22"/>
          </p:nvPr>
        </p:nvSpPr>
        <p:spPr/>
        <p:txBody>
          <a:bodyPr/>
          <a:lstStyle/>
          <a:p>
            <a:fld id="{39C6B835-EB63-4AE7-9628-740A286606E4}" type="slidenum">
              <a:rPr lang="en-GB" smtClean="0"/>
              <a:t>4</a:t>
            </a:fld>
            <a:endParaRPr lang="en-GB"/>
          </a:p>
        </p:txBody>
      </p:sp>
    </p:spTree>
    <p:extLst>
      <p:ext uri="{BB962C8B-B14F-4D97-AF65-F5344CB8AC3E}">
        <p14:creationId xmlns:p14="http://schemas.microsoft.com/office/powerpoint/2010/main" val="180296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D5D5BE-CCF3-9DAD-EAC4-98533AD1AF8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3" name="Slide Number Placeholder 2">
            <a:extLst>
              <a:ext uri="{FF2B5EF4-FFF2-40B4-BE49-F238E27FC236}">
                <a16:creationId xmlns:a16="http://schemas.microsoft.com/office/drawing/2014/main" id="{69B262A3-ECEE-0C00-7AD9-1B24F56B5B95}"/>
              </a:ext>
            </a:extLst>
          </p:cNvPr>
          <p:cNvSpPr>
            <a:spLocks noGrp="1"/>
          </p:cNvSpPr>
          <p:nvPr>
            <p:ph type="sldNum" sz="quarter" idx="12"/>
          </p:nvPr>
        </p:nvSpPr>
        <p:spPr/>
        <p:txBody>
          <a:bodyPr/>
          <a:lstStyle/>
          <a:p>
            <a:fld id="{39C6B835-EB63-4AE7-9628-740A286606E4}" type="slidenum">
              <a:rPr lang="en-GB" smtClean="0"/>
              <a:t>5</a:t>
            </a:fld>
            <a:endParaRPr lang="en-GB"/>
          </a:p>
        </p:txBody>
      </p:sp>
      <p:sp>
        <p:nvSpPr>
          <p:cNvPr id="4" name="Title 3">
            <a:extLst>
              <a:ext uri="{FF2B5EF4-FFF2-40B4-BE49-F238E27FC236}">
                <a16:creationId xmlns:a16="http://schemas.microsoft.com/office/drawing/2014/main" id="{202FA8C9-ED0A-296D-3641-D6BB71BE25FD}"/>
              </a:ext>
            </a:extLst>
          </p:cNvPr>
          <p:cNvSpPr>
            <a:spLocks noGrp="1"/>
          </p:cNvSpPr>
          <p:nvPr>
            <p:ph type="title"/>
          </p:nvPr>
        </p:nvSpPr>
        <p:spPr/>
        <p:txBody>
          <a:bodyPr/>
          <a:lstStyle/>
          <a:p>
            <a:r>
              <a:rPr lang="en-GB" dirty="0"/>
              <a:t>Core Maths entry requirement</a:t>
            </a:r>
          </a:p>
        </p:txBody>
      </p:sp>
      <p:sp>
        <p:nvSpPr>
          <p:cNvPr id="5" name="Content Placeholder 4">
            <a:extLst>
              <a:ext uri="{FF2B5EF4-FFF2-40B4-BE49-F238E27FC236}">
                <a16:creationId xmlns:a16="http://schemas.microsoft.com/office/drawing/2014/main" id="{FE26D5D9-8937-9099-3041-46088ECBD7E7}"/>
              </a:ext>
            </a:extLst>
          </p:cNvPr>
          <p:cNvSpPr>
            <a:spLocks noGrp="1"/>
          </p:cNvSpPr>
          <p:nvPr>
            <p:ph idx="13"/>
          </p:nvPr>
        </p:nvSpPr>
        <p:spPr/>
        <p:txBody>
          <a:bodyPr/>
          <a:lstStyle/>
          <a:p>
            <a:r>
              <a:rPr lang="en-GB" sz="3600" b="0" dirty="0">
                <a:solidFill>
                  <a:schemeClr val="tx1"/>
                </a:solidFill>
              </a:rPr>
              <a:t>All exam boards have written their courses to be appropriate for students attaining </a:t>
            </a:r>
            <a:r>
              <a:rPr lang="en-GB" sz="3600" dirty="0">
                <a:solidFill>
                  <a:schemeClr val="tx1"/>
                </a:solidFill>
              </a:rPr>
              <a:t>Grade 4 </a:t>
            </a:r>
            <a:r>
              <a:rPr lang="en-GB" sz="3600" b="0" dirty="0">
                <a:solidFill>
                  <a:schemeClr val="tx1"/>
                </a:solidFill>
              </a:rPr>
              <a:t>or higher in GCSE Maths.</a:t>
            </a:r>
          </a:p>
        </p:txBody>
      </p:sp>
    </p:spTree>
    <p:extLst>
      <p:ext uri="{BB962C8B-B14F-4D97-AF65-F5344CB8AC3E}">
        <p14:creationId xmlns:p14="http://schemas.microsoft.com/office/powerpoint/2010/main" val="37641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D5D5BE-CCF3-9DAD-EAC4-98533AD1AF8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3" name="Slide Number Placeholder 2">
            <a:extLst>
              <a:ext uri="{FF2B5EF4-FFF2-40B4-BE49-F238E27FC236}">
                <a16:creationId xmlns:a16="http://schemas.microsoft.com/office/drawing/2014/main" id="{69B262A3-ECEE-0C00-7AD9-1B24F56B5B95}"/>
              </a:ext>
            </a:extLst>
          </p:cNvPr>
          <p:cNvSpPr>
            <a:spLocks noGrp="1"/>
          </p:cNvSpPr>
          <p:nvPr>
            <p:ph type="sldNum" sz="quarter" idx="12"/>
          </p:nvPr>
        </p:nvSpPr>
        <p:spPr/>
        <p:txBody>
          <a:bodyPr/>
          <a:lstStyle/>
          <a:p>
            <a:fld id="{39C6B835-EB63-4AE7-9628-740A286606E4}" type="slidenum">
              <a:rPr lang="en-GB" smtClean="0"/>
              <a:t>6</a:t>
            </a:fld>
            <a:endParaRPr lang="en-GB"/>
          </a:p>
        </p:txBody>
      </p:sp>
      <p:sp>
        <p:nvSpPr>
          <p:cNvPr id="4" name="Title 3">
            <a:extLst>
              <a:ext uri="{FF2B5EF4-FFF2-40B4-BE49-F238E27FC236}">
                <a16:creationId xmlns:a16="http://schemas.microsoft.com/office/drawing/2014/main" id="{202FA8C9-ED0A-296D-3641-D6BB71BE25FD}"/>
              </a:ext>
            </a:extLst>
          </p:cNvPr>
          <p:cNvSpPr>
            <a:spLocks noGrp="1"/>
          </p:cNvSpPr>
          <p:nvPr>
            <p:ph type="title"/>
          </p:nvPr>
        </p:nvSpPr>
        <p:spPr/>
        <p:txBody>
          <a:bodyPr/>
          <a:lstStyle/>
          <a:p>
            <a:r>
              <a:rPr lang="en-GB" dirty="0"/>
              <a:t>Core Maths preliminary material</a:t>
            </a:r>
          </a:p>
        </p:txBody>
      </p:sp>
      <p:sp>
        <p:nvSpPr>
          <p:cNvPr id="5" name="Content Placeholder 4">
            <a:extLst>
              <a:ext uri="{FF2B5EF4-FFF2-40B4-BE49-F238E27FC236}">
                <a16:creationId xmlns:a16="http://schemas.microsoft.com/office/drawing/2014/main" id="{FE26D5D9-8937-9099-3041-46088ECBD7E7}"/>
              </a:ext>
            </a:extLst>
          </p:cNvPr>
          <p:cNvSpPr>
            <a:spLocks noGrp="1"/>
          </p:cNvSpPr>
          <p:nvPr>
            <p:ph idx="13"/>
          </p:nvPr>
        </p:nvSpPr>
        <p:spPr>
          <a:xfrm>
            <a:off x="550863" y="1962867"/>
            <a:ext cx="11090275" cy="3809283"/>
          </a:xfrm>
        </p:spPr>
        <p:txBody>
          <a:bodyPr/>
          <a:lstStyle/>
          <a:p>
            <a:r>
              <a:rPr lang="en-GB" sz="3600" b="0" dirty="0">
                <a:solidFill>
                  <a:schemeClr val="tx1"/>
                </a:solidFill>
              </a:rPr>
              <a:t>All exam boards release material before the exam so students know what some of the questions will be based on.</a:t>
            </a:r>
          </a:p>
        </p:txBody>
      </p:sp>
    </p:spTree>
    <p:extLst>
      <p:ext uri="{BB962C8B-B14F-4D97-AF65-F5344CB8AC3E}">
        <p14:creationId xmlns:p14="http://schemas.microsoft.com/office/powerpoint/2010/main" val="243761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71E872-DC8D-4372-BE25-5021D7350636}"/>
              </a:ext>
            </a:extLst>
          </p:cNvPr>
          <p:cNvSpPr>
            <a:spLocks noGrp="1"/>
          </p:cNvSpPr>
          <p:nvPr>
            <p:ph idx="4294967295"/>
          </p:nvPr>
        </p:nvSpPr>
        <p:spPr>
          <a:xfrm>
            <a:off x="550863" y="1962711"/>
            <a:ext cx="11090275" cy="3809439"/>
          </a:xfrm>
        </p:spPr>
        <p:txBody>
          <a:bodyPr/>
          <a:lstStyle/>
          <a:p>
            <a:pPr>
              <a:spcAft>
                <a:spcPts val="600"/>
              </a:spcAft>
            </a:pPr>
            <a:r>
              <a:rPr lang="en-GB" sz="2400" dirty="0">
                <a:solidFill>
                  <a:schemeClr val="tx1"/>
                </a:solidFill>
              </a:rPr>
              <a:t>Why AQA?</a:t>
            </a:r>
          </a:p>
          <a:p>
            <a:pPr marL="285750" indent="-285750">
              <a:spcAft>
                <a:spcPts val="600"/>
              </a:spcAft>
              <a:buFont typeface="Arial" panose="020B0604020202020204" pitchFamily="34" charset="0"/>
              <a:buChar char="•"/>
            </a:pPr>
            <a:r>
              <a:rPr lang="en-GB" sz="2400" b="0" dirty="0">
                <a:solidFill>
                  <a:schemeClr val="tx1"/>
                </a:solidFill>
              </a:rPr>
              <a:t>Fermi estimation is both fun and a good life skill.</a:t>
            </a:r>
          </a:p>
          <a:p>
            <a:pPr marL="285750" indent="-285750">
              <a:spcAft>
                <a:spcPts val="600"/>
              </a:spcAft>
              <a:buFont typeface="Arial" panose="020B0604020202020204" pitchFamily="34" charset="0"/>
              <a:buChar char="•"/>
            </a:pPr>
            <a:r>
              <a:rPr lang="en-GB" sz="2400" b="0" dirty="0">
                <a:solidFill>
                  <a:schemeClr val="tx1"/>
                </a:solidFill>
              </a:rPr>
              <a:t>Finance is a significant part, with Income Tax and National Insurance consistently asked.</a:t>
            </a:r>
          </a:p>
          <a:p>
            <a:pPr marL="285750" indent="-285750">
              <a:buFont typeface="Arial" panose="020B0604020202020204" pitchFamily="34" charset="0"/>
              <a:buChar char="•"/>
            </a:pPr>
            <a:r>
              <a:rPr lang="en-GB" sz="2400" b="0" dirty="0">
                <a:solidFill>
                  <a:schemeClr val="tx1"/>
                </a:solidFill>
              </a:rPr>
              <a:t>Critical Analysis is a specific focus.</a:t>
            </a:r>
          </a:p>
          <a:p>
            <a:endParaRPr lang="en-GB" sz="2400" b="0" dirty="0">
              <a:solidFill>
                <a:schemeClr val="tx1"/>
              </a:solidFill>
            </a:endParaRPr>
          </a:p>
          <a:p>
            <a:pPr>
              <a:spcAft>
                <a:spcPts val="600"/>
              </a:spcAft>
            </a:pPr>
            <a:r>
              <a:rPr lang="en-GB" sz="2400" dirty="0">
                <a:solidFill>
                  <a:schemeClr val="tx1"/>
                </a:solidFill>
              </a:rPr>
              <a:t>Why 2A?</a:t>
            </a:r>
          </a:p>
          <a:p>
            <a:pPr marL="285750" indent="-285750">
              <a:spcAft>
                <a:spcPts val="600"/>
              </a:spcAft>
              <a:buFont typeface="Arial" panose="020B0604020202020204" pitchFamily="34" charset="0"/>
              <a:buChar char="•"/>
            </a:pPr>
            <a:r>
              <a:rPr lang="en-GB" sz="2400" b="0" dirty="0">
                <a:solidFill>
                  <a:schemeClr val="tx1"/>
                </a:solidFill>
              </a:rPr>
              <a:t>I was already comfortable with statistics teaching from A-level Maths.</a:t>
            </a:r>
          </a:p>
          <a:p>
            <a:pPr marL="285750" indent="-285750">
              <a:buFont typeface="Arial" panose="020B0604020202020204" pitchFamily="34" charset="0"/>
              <a:buChar char="•"/>
            </a:pPr>
            <a:r>
              <a:rPr lang="en-GB" sz="2400" b="0" dirty="0">
                <a:solidFill>
                  <a:schemeClr val="tx1"/>
                </a:solidFill>
              </a:rPr>
              <a:t>Psychology, geography and biology are popular at my school.</a:t>
            </a:r>
          </a:p>
        </p:txBody>
      </p:sp>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7</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Why did I choose AQA 2A?</a:t>
            </a:r>
          </a:p>
        </p:txBody>
      </p:sp>
    </p:spTree>
    <p:extLst>
      <p:ext uri="{BB962C8B-B14F-4D97-AF65-F5344CB8AC3E}">
        <p14:creationId xmlns:p14="http://schemas.microsoft.com/office/powerpoint/2010/main" val="23426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71E872-DC8D-4372-BE25-5021D7350636}"/>
              </a:ext>
            </a:extLst>
          </p:cNvPr>
          <p:cNvSpPr>
            <a:spLocks noGrp="1"/>
          </p:cNvSpPr>
          <p:nvPr>
            <p:ph idx="4294967295"/>
          </p:nvPr>
        </p:nvSpPr>
        <p:spPr>
          <a:xfrm>
            <a:off x="550863" y="1962711"/>
            <a:ext cx="11090275" cy="4024730"/>
          </a:xfrm>
        </p:spPr>
        <p:txBody>
          <a:bodyPr/>
          <a:lstStyle/>
          <a:p>
            <a:pPr>
              <a:spcAft>
                <a:spcPts val="1800"/>
              </a:spcAft>
            </a:pPr>
            <a:r>
              <a:rPr lang="en-GB" sz="2400" b="0" dirty="0">
                <a:solidFill>
                  <a:schemeClr val="tx1"/>
                </a:solidFill>
              </a:rPr>
              <a:t>For students and parents:</a:t>
            </a:r>
          </a:p>
          <a:p>
            <a:pPr marL="285750" indent="-285750">
              <a:spcAft>
                <a:spcPts val="1200"/>
              </a:spcAft>
              <a:buFont typeface="Arial" panose="020B0604020202020204" pitchFamily="34" charset="0"/>
              <a:buChar char="•"/>
            </a:pPr>
            <a:r>
              <a:rPr lang="en-GB" sz="2400" b="0" dirty="0">
                <a:solidFill>
                  <a:schemeClr val="tx1"/>
                </a:solidFill>
              </a:rPr>
              <a:t>It is so obviously </a:t>
            </a:r>
            <a:r>
              <a:rPr lang="en-GB" sz="2400" dirty="0">
                <a:solidFill>
                  <a:schemeClr val="tx1"/>
                </a:solidFill>
              </a:rPr>
              <a:t>useful</a:t>
            </a:r>
            <a:r>
              <a:rPr lang="en-GB" sz="2400" b="0" dirty="0">
                <a:solidFill>
                  <a:schemeClr val="tx1"/>
                </a:solidFill>
              </a:rPr>
              <a:t> maths.</a:t>
            </a:r>
          </a:p>
          <a:p>
            <a:pPr marL="285750" indent="-285750">
              <a:spcAft>
                <a:spcPts val="1200"/>
              </a:spcAft>
              <a:buFont typeface="Arial" panose="020B0604020202020204" pitchFamily="34" charset="0"/>
              <a:buChar char="•"/>
            </a:pPr>
            <a:r>
              <a:rPr lang="en-GB" sz="2400" b="0" dirty="0">
                <a:solidFill>
                  <a:schemeClr val="tx1"/>
                </a:solidFill>
              </a:rPr>
              <a:t>No more “When will I use this?”</a:t>
            </a:r>
          </a:p>
          <a:p>
            <a:pPr marL="285750" indent="-285750">
              <a:buFont typeface="Arial" panose="020B0604020202020204" pitchFamily="34" charset="0"/>
              <a:buChar char="•"/>
            </a:pPr>
            <a:r>
              <a:rPr lang="en-GB" sz="2400" b="0" dirty="0">
                <a:solidFill>
                  <a:schemeClr val="tx1"/>
                </a:solidFill>
              </a:rPr>
              <a:t>Genuinely supports other A-levels.</a:t>
            </a:r>
          </a:p>
          <a:p>
            <a:endParaRPr lang="en-GB" sz="2400" b="0" dirty="0">
              <a:solidFill>
                <a:schemeClr val="tx1"/>
              </a:solidFill>
            </a:endParaRPr>
          </a:p>
          <a:p>
            <a:pPr>
              <a:spcAft>
                <a:spcPts val="1800"/>
              </a:spcAft>
            </a:pPr>
            <a:r>
              <a:rPr lang="en-GB" sz="2400" b="0" dirty="0">
                <a:solidFill>
                  <a:schemeClr val="tx1"/>
                </a:solidFill>
              </a:rPr>
              <a:t>For me as a teacher:</a:t>
            </a:r>
          </a:p>
          <a:p>
            <a:pPr marL="285750" indent="-285750">
              <a:spcAft>
                <a:spcPts val="1200"/>
              </a:spcAft>
              <a:buFont typeface="Arial" panose="020B0604020202020204" pitchFamily="34" charset="0"/>
              <a:buChar char="•"/>
            </a:pPr>
            <a:r>
              <a:rPr lang="en-GB" sz="2400" b="0" dirty="0">
                <a:solidFill>
                  <a:schemeClr val="tx1"/>
                </a:solidFill>
              </a:rPr>
              <a:t>A really fresh approach to teaching maths.</a:t>
            </a:r>
          </a:p>
          <a:p>
            <a:pPr marL="285750" indent="-285750">
              <a:buFont typeface="Arial" panose="020B0604020202020204" pitchFamily="34" charset="0"/>
              <a:buChar char="•"/>
            </a:pPr>
            <a:r>
              <a:rPr lang="en-GB" sz="2400" b="0" dirty="0">
                <a:solidFill>
                  <a:schemeClr val="tx1"/>
                </a:solidFill>
              </a:rPr>
              <a:t>It got me thinking about maths in a different way.</a:t>
            </a:r>
          </a:p>
          <a:p>
            <a:endParaRPr lang="en-GB" sz="2400" b="0" dirty="0">
              <a:solidFill>
                <a:schemeClr val="tx1"/>
              </a:solidFill>
            </a:endParaRPr>
          </a:p>
        </p:txBody>
      </p:sp>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8</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The main selling points of Core Maths</a:t>
            </a:r>
          </a:p>
        </p:txBody>
      </p:sp>
    </p:spTree>
    <p:extLst>
      <p:ext uri="{BB962C8B-B14F-4D97-AF65-F5344CB8AC3E}">
        <p14:creationId xmlns:p14="http://schemas.microsoft.com/office/powerpoint/2010/main" val="239080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71E872-DC8D-4372-BE25-5021D7350636}"/>
              </a:ext>
            </a:extLst>
          </p:cNvPr>
          <p:cNvSpPr>
            <a:spLocks noGrp="1"/>
          </p:cNvSpPr>
          <p:nvPr>
            <p:ph idx="4294967295"/>
          </p:nvPr>
        </p:nvSpPr>
        <p:spPr>
          <a:xfrm>
            <a:off x="550863" y="1962000"/>
            <a:ext cx="11090275" cy="365125"/>
          </a:xfrm>
        </p:spPr>
        <p:txBody>
          <a:bodyPr/>
          <a:lstStyle/>
          <a:p>
            <a:r>
              <a:rPr lang="en-GB" sz="2400" dirty="0">
                <a:solidFill>
                  <a:schemeClr val="tx1"/>
                </a:solidFill>
              </a:rPr>
              <a:t>AQA Certificate Level 3 Mathematical Studies, June 2017, Paper 1, Question 4 </a:t>
            </a:r>
          </a:p>
        </p:txBody>
      </p:sp>
      <p:sp>
        <p:nvSpPr>
          <p:cNvPr id="5" name="Footer Placeholder 4">
            <a:extLst>
              <a:ext uri="{FF2B5EF4-FFF2-40B4-BE49-F238E27FC236}">
                <a16:creationId xmlns:a16="http://schemas.microsoft.com/office/drawing/2014/main" id="{7D63D9F7-B854-47A6-98E2-177019A097DE}"/>
              </a:ext>
            </a:extLst>
          </p:cNvPr>
          <p:cNvSpPr>
            <a:spLocks noGrp="1"/>
          </p:cNvSpPr>
          <p:nvPr>
            <p:ph type="ftr" sz="quarter" idx="11"/>
          </p:nvPr>
        </p:nvSpPr>
        <p:spPr/>
        <p:txBody>
          <a:bodyPr/>
          <a:lstStyle/>
          <a:p>
            <a:r>
              <a:rPr lang="en-GB"/>
              <a:t>Copyright © 2024 AQA and its licensors. All rights reserved.</a:t>
            </a:r>
            <a:endParaRPr lang="en-GB" dirty="0"/>
          </a:p>
        </p:txBody>
      </p:sp>
      <p:sp>
        <p:nvSpPr>
          <p:cNvPr id="4" name="Slide Number Placeholder 3">
            <a:extLst>
              <a:ext uri="{FF2B5EF4-FFF2-40B4-BE49-F238E27FC236}">
                <a16:creationId xmlns:a16="http://schemas.microsoft.com/office/drawing/2014/main" id="{9A22C191-07ED-4EB5-9A60-A1E47177659D}"/>
              </a:ext>
            </a:extLst>
          </p:cNvPr>
          <p:cNvSpPr>
            <a:spLocks noGrp="1"/>
          </p:cNvSpPr>
          <p:nvPr>
            <p:ph type="sldNum" sz="quarter" idx="12"/>
          </p:nvPr>
        </p:nvSpPr>
        <p:spPr/>
        <p:txBody>
          <a:bodyPr/>
          <a:lstStyle/>
          <a:p>
            <a:fld id="{39C6B835-EB63-4AE7-9628-740A286606E4}" type="slidenum">
              <a:rPr lang="en-GB" smtClean="0"/>
              <a:pPr/>
              <a:t>9</a:t>
            </a:fld>
            <a:endParaRPr lang="en-GB"/>
          </a:p>
        </p:txBody>
      </p:sp>
      <p:sp>
        <p:nvSpPr>
          <p:cNvPr id="6" name="Title 5">
            <a:extLst>
              <a:ext uri="{FF2B5EF4-FFF2-40B4-BE49-F238E27FC236}">
                <a16:creationId xmlns:a16="http://schemas.microsoft.com/office/drawing/2014/main" id="{EA2C55A2-FBE2-488B-B4F9-70F98A435DD3}"/>
              </a:ext>
            </a:extLst>
          </p:cNvPr>
          <p:cNvSpPr>
            <a:spLocks noGrp="1"/>
          </p:cNvSpPr>
          <p:nvPr>
            <p:ph type="title"/>
          </p:nvPr>
        </p:nvSpPr>
        <p:spPr/>
        <p:txBody>
          <a:bodyPr/>
          <a:lstStyle/>
          <a:p>
            <a:r>
              <a:rPr lang="en-GB" dirty="0"/>
              <a:t>A short fermi question</a:t>
            </a:r>
          </a:p>
        </p:txBody>
      </p:sp>
      <p:pic>
        <p:nvPicPr>
          <p:cNvPr id="3" name="Picture 2">
            <a:extLst>
              <a:ext uri="{FF2B5EF4-FFF2-40B4-BE49-F238E27FC236}">
                <a16:creationId xmlns:a16="http://schemas.microsoft.com/office/drawing/2014/main" id="{57F60BD3-4CA4-C87D-CD5C-0288C04B12D8}"/>
              </a:ext>
            </a:extLst>
          </p:cNvPr>
          <p:cNvPicPr>
            <a:picLocks noChangeAspect="1"/>
          </p:cNvPicPr>
          <p:nvPr/>
        </p:nvPicPr>
        <p:blipFill rotWithShape="1">
          <a:blip r:embed="rId3"/>
          <a:srcRect l="866" t="3909"/>
          <a:stretch/>
        </p:blipFill>
        <p:spPr>
          <a:xfrm>
            <a:off x="1045197" y="2928180"/>
            <a:ext cx="9337399" cy="1723497"/>
          </a:xfrm>
          <a:prstGeom prst="rect">
            <a:avLst/>
          </a:prstGeom>
        </p:spPr>
      </p:pic>
    </p:spTree>
    <p:extLst>
      <p:ext uri="{BB962C8B-B14F-4D97-AF65-F5344CB8AC3E}">
        <p14:creationId xmlns:p14="http://schemas.microsoft.com/office/powerpoint/2010/main" val="47211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rmAutofit/>
      </a:bodyPr>
      <a:lstStyle>
        <a:defPPr marL="214313" indent="-214313" algn="l">
          <a:buFont typeface="Arial" panose="020B0604020202020204" pitchFamily="34" charset="0"/>
          <a:buChar char="•"/>
          <a:defRPr sz="1500" b="0" dirty="0">
            <a:solidFill>
              <a:schemeClr val="tx1"/>
            </a:solidFill>
          </a:defRPr>
        </a:defPPr>
      </a:lstStyle>
    </a:txDef>
  </a:objectDefaults>
  <a:extraClrSchemeLst/>
  <a:extLst>
    <a:ext uri="{05A4C25C-085E-4340-85A3-A5531E510DB2}">
      <thm15:themeFamily xmlns:thm15="http://schemas.microsoft.com/office/thememl/2012/main" name="AQA_Corporate PPT Template_v01.pptx" id="{820BC24B-AD5A-4CB4-845C-F71AF2756191}" vid="{D45032BF-44D9-4A1B-B2B4-E4E97FE6F7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76F60655CF1A4CB198C323F9440A68" ma:contentTypeVersion="12" ma:contentTypeDescription="Create a new document." ma:contentTypeScope="" ma:versionID="e1631bc17b423eac4cac35a524827763">
  <xsd:schema xmlns:xsd="http://www.w3.org/2001/XMLSchema" xmlns:xs="http://www.w3.org/2001/XMLSchema" xmlns:p="http://schemas.microsoft.com/office/2006/metadata/properties" xmlns:ns2="5efef45e-e067-4d29-a4fe-fc789d4e10e1" xmlns:ns3="a71b27dd-3190-4a55-88a0-fd09792b380c" targetNamespace="http://schemas.microsoft.com/office/2006/metadata/properties" ma:root="true" ma:fieldsID="f170d6f6d6979106fd29f3f7f9dcd956" ns2:_="" ns3:_="">
    <xsd:import namespace="5efef45e-e067-4d29-a4fe-fc789d4e10e1"/>
    <xsd:import namespace="a71b27dd-3190-4a55-88a0-fd09792b38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ef45e-e067-4d29-a4fe-fc789d4e10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71be640-0148-437b-b9af-ac60f4be5ee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b27dd-3190-4a55-88a0-fd09792b380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318fb4e-53e3-41a1-82b1-15c6330e3dc5}" ma:internalName="TaxCatchAll" ma:showField="CatchAllData" ma:web="a71b27dd-3190-4a55-88a0-fd09792b38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1b27dd-3190-4a55-88a0-fd09792b380c" xsi:nil="true"/>
    <lcf76f155ced4ddcb4097134ff3c332f xmlns="5efef45e-e067-4d29-a4fe-fc789d4e10e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1A0B9F-BC6D-425E-80DE-5598134EB0FE}">
  <ds:schemaRefs>
    <ds:schemaRef ds:uri="http://schemas.microsoft.com/sharepoint/v3/contenttype/forms"/>
  </ds:schemaRefs>
</ds:datastoreItem>
</file>

<file path=customXml/itemProps2.xml><?xml version="1.0" encoding="utf-8"?>
<ds:datastoreItem xmlns:ds="http://schemas.openxmlformats.org/officeDocument/2006/customXml" ds:itemID="{49C21514-E530-4C24-95AA-9DFBDA5F70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ef45e-e067-4d29-a4fe-fc789d4e10e1"/>
    <ds:schemaRef ds:uri="a71b27dd-3190-4a55-88a0-fd09792b38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C94DED-F9F8-4AA1-A055-81F5250A1B7C}">
  <ds:schemaRefs>
    <ds:schemaRef ds:uri="http://purl.org/dc/dcmitype/"/>
    <ds:schemaRef ds:uri="a71b27dd-3190-4a55-88a0-fd09792b380c"/>
    <ds:schemaRef ds:uri="http://schemas.microsoft.com/office/2006/documentManagement/types"/>
    <ds:schemaRef ds:uri="http://purl.org/dc/terms/"/>
    <ds:schemaRef ds:uri="5efef45e-e067-4d29-a4fe-fc789d4e10e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AQA_Corporate PPT Template_v01</Template>
  <TotalTime>0</TotalTime>
  <Words>1320</Words>
  <PresentationFormat>Widescreen</PresentationFormat>
  <Paragraphs>220</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Source Sans Pro</vt:lpstr>
      <vt:lpstr>Source Sans Pro Black</vt:lpstr>
      <vt:lpstr>Source Sans Pro Semibold</vt:lpstr>
      <vt:lpstr>AQA Corporate</vt:lpstr>
      <vt:lpstr>Project-based learning in post-16 maths</vt:lpstr>
      <vt:lpstr>Biography: @reflectivemaths</vt:lpstr>
      <vt:lpstr>Objectives</vt:lpstr>
      <vt:lpstr>What’s available for ‘Core Maths’</vt:lpstr>
      <vt:lpstr>Core Maths entry requirement</vt:lpstr>
      <vt:lpstr>Core Maths preliminary material</vt:lpstr>
      <vt:lpstr>Why did I choose AQA 2A?</vt:lpstr>
      <vt:lpstr>The main selling points of Core Maths</vt:lpstr>
      <vt:lpstr>A short fermi question</vt:lpstr>
      <vt:lpstr>A short fermi question – answer</vt:lpstr>
      <vt:lpstr>A short fermi question – answer</vt:lpstr>
      <vt:lpstr>How to think about maths teaching more creatively</vt:lpstr>
      <vt:lpstr>How to think about maths teaching more creatively</vt:lpstr>
      <vt:lpstr>Channelling the ideas: How much do jobs pay?</vt:lpstr>
      <vt:lpstr>Channelling the ideas: How much do jobs pay?</vt:lpstr>
      <vt:lpstr>Channelling the ideas: Festivals</vt:lpstr>
      <vt:lpstr>How I feel when teaching Core Maths</vt:lpstr>
      <vt:lpstr>PowerPoint Presentation</vt:lpstr>
      <vt:lpstr>All About Maths</vt:lpstr>
      <vt:lpstr>Handy Links Guide</vt:lpstr>
      <vt:lpstr>Some resources</vt:lpstr>
      <vt:lpstr>Some resources</vt:lpstr>
      <vt:lpstr>Some resources</vt:lpstr>
      <vt:lpstr>Some resources</vt:lpstr>
      <vt:lpstr>Getting started with Core Maths</vt:lpstr>
      <vt:lpstr>Get in touch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MathsConf35 2024 - Core Maths presentation</dc:title>
  <dc:creator>AQA</dc:creator>
  <dcterms:created xsi:type="dcterms:W3CDTF">2023-04-03T12:32:53Z</dcterms:created>
  <dcterms:modified xsi:type="dcterms:W3CDTF">2024-06-19T16:13:18Z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0x0101004C8B7A7149DFF9448C81CB346322136F</vt:lpwstr>
  </property>
  <property fmtid="{D5CDD505-2E9C-101B-9397-08002B2CF9AE}" pid="3" name="MediaServiceImageTags">
    <vt:lpwstr/>
  </property>
  <property fmtid="{D5CDD505-2E9C-101B-9397-08002B2CF9AE}" pid="4" name="MSIP_Label_91acd197-20b5-43df-a901-28d53622fc7e_Enabled">
    <vt:lpwstr>true</vt:lpwstr>
  </property>
  <property fmtid="{D5CDD505-2E9C-101B-9397-08002B2CF9AE}" pid="5" name="MSIP_Label_91acd197-20b5-43df-a901-28d53622fc7e_SetDate">
    <vt:lpwstr>2024-01-03T14:17:40Z</vt:lpwstr>
  </property>
  <property fmtid="{D5CDD505-2E9C-101B-9397-08002B2CF9AE}" pid="6" name="MSIP_Label_91acd197-20b5-43df-a901-28d53622fc7e_Method">
    <vt:lpwstr>Standard</vt:lpwstr>
  </property>
  <property fmtid="{D5CDD505-2E9C-101B-9397-08002B2CF9AE}" pid="7" name="MSIP_Label_91acd197-20b5-43df-a901-28d53622fc7e_Name">
    <vt:lpwstr>Internal Confidential</vt:lpwstr>
  </property>
  <property fmtid="{D5CDD505-2E9C-101B-9397-08002B2CF9AE}" pid="8" name="MSIP_Label_91acd197-20b5-43df-a901-28d53622fc7e_SiteId">
    <vt:lpwstr>276d0956-0f29-4e02-83bb-f16796b3bf6a</vt:lpwstr>
  </property>
  <property fmtid="{D5CDD505-2E9C-101B-9397-08002B2CF9AE}" pid="9" name="MSIP_Label_91acd197-20b5-43df-a901-28d53622fc7e_ActionId">
    <vt:lpwstr>e2a78e4f-3d03-4ce2-b07e-7c9266899e53</vt:lpwstr>
  </property>
  <property fmtid="{D5CDD505-2E9C-101B-9397-08002B2CF9AE}" pid="10" name="MSIP_Label_91acd197-20b5-43df-a901-28d53622fc7e_ContentBits">
    <vt:lpwstr>0</vt:lpwstr>
  </property>
</Properties>
</file>