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9" r:id="rId6"/>
    <p:sldId id="324" r:id="rId7"/>
    <p:sldId id="26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285" r:id="rId17"/>
    <p:sldId id="337" r:id="rId18"/>
    <p:sldId id="333" r:id="rId19"/>
    <p:sldId id="334" r:id="rId20"/>
    <p:sldId id="338" r:id="rId21"/>
    <p:sldId id="339" r:id="rId22"/>
    <p:sldId id="340" r:id="rId23"/>
    <p:sldId id="371" r:id="rId24"/>
    <p:sldId id="372" r:id="rId25"/>
    <p:sldId id="373" r:id="rId26"/>
    <p:sldId id="345" r:id="rId27"/>
    <p:sldId id="376" r:id="rId28"/>
    <p:sldId id="377" r:id="rId29"/>
    <p:sldId id="378" r:id="rId30"/>
    <p:sldId id="379" r:id="rId31"/>
    <p:sldId id="311" r:id="rId32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Source Sans Pro Black" panose="020B0803030403020204" pitchFamily="34" charset="0"/>
      <p:bold r:id="rId44"/>
      <p:boldItalic r:id="rId45"/>
    </p:embeddedFont>
    <p:embeddedFont>
      <p:font typeface="Source Sans Pro Semibold" panose="020B0603030403020204" pitchFamily="34" charset="0"/>
      <p:bold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un, Fateema" initials="KF" lastIdx="1" clrIdx="0">
    <p:extLst>
      <p:ext uri="{19B8F6BF-5375-455C-9EA6-DF929625EA0E}">
        <p15:presenceInfo xmlns:p15="http://schemas.microsoft.com/office/powerpoint/2012/main" userId="S-1-5-21-1757981266-1078081533-725345543-980142" providerId="AD"/>
      </p:ext>
    </p:extLst>
  </p:cmAuthor>
  <p:cmAuthor id="2" name="McCrory, Joel" initials="MJ" lastIdx="4" clrIdx="1">
    <p:extLst>
      <p:ext uri="{19B8F6BF-5375-455C-9EA6-DF929625EA0E}">
        <p15:presenceInfo xmlns:p15="http://schemas.microsoft.com/office/powerpoint/2012/main" userId="S-1-5-21-1757981266-1078081533-725345543-969979" providerId="AD"/>
      </p:ext>
    </p:extLst>
  </p:cmAuthor>
  <p:cmAuthor id="3" name="Franklin, Helen" initials="FH" lastIdx="21" clrIdx="2">
    <p:extLst>
      <p:ext uri="{19B8F6BF-5375-455C-9EA6-DF929625EA0E}">
        <p15:presenceInfo xmlns:p15="http://schemas.microsoft.com/office/powerpoint/2012/main" userId="S-1-5-21-1757981266-1078081533-725345543-119682" providerId="AD"/>
      </p:ext>
    </p:extLst>
  </p:cmAuthor>
  <p:cmAuthor id="4" name="Guy Smith" initials="GS" lastIdx="1" clrIdx="3">
    <p:extLst>
      <p:ext uri="{19B8F6BF-5375-455C-9EA6-DF929625EA0E}">
        <p15:presenceInfo xmlns:p15="http://schemas.microsoft.com/office/powerpoint/2012/main" userId="70d776d28d901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76"/>
    <a:srgbClr val="55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367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-28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29657-014D-3317-3E83-ED6C30B20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4D0C-3B2B-3F35-5457-CF5F87570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2EE0-F958-465B-9B96-0C07EFAE35A3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BE09-20FE-19B1-DE6C-8737CBFE4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00E1-C5F9-CBCC-C714-29A02743D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F2C-890D-45D1-BA5B-8CE9ABBBD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AB8E-BAD0-48C5-AE6E-35F6CD4E282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E1A-D26C-4BF3-92F9-DBA57D06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52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the article from Colin Foster, President of the Mathematical Association</a:t>
            </a:r>
          </a:p>
          <a:p>
            <a:r>
              <a:rPr lang="en-GB" dirty="0"/>
              <a:t>Identifies that Problem Solving depends entirely upon Fluency and Reasoning ability…by strengthening those then the consequences will be better problem solving ability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8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Will start this with a question…how can we encourage students to do Daily Maths?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Areas of AQA resource that will support Impactful teaching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71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reinforcement of the key strategies…diagnostic tests, student ownership of the qualification and putting the effort in, Chief Examiners reports, tools and building a toolbox of methods, cultural change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2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reminder of some key AQA publications which we can include in the downloads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09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Direct</a:t>
            </a:r>
            <a:r>
              <a:rPr lang="en-GB" baseline="0" dirty="0"/>
              <a:t> delegates to the specific subject page on the main AQA website, eg https://www.aqa.org.uk/subjects/mathematics/gcse/mathematics-8300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requires conscious effort…habits need to 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7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Mathsbot.com Basic Skill tests online too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Mistakes and misconceptions form part of the 8 Effective principles from Malcolm Swan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6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Covid</a:t>
            </a:r>
            <a:r>
              <a:rPr lang="en-US" dirty="0"/>
              <a:t> legacy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Accessmaths</a:t>
            </a:r>
            <a:r>
              <a:rPr lang="en-US" sz="1200" dirty="0"/>
              <a:t> Pentagon Problems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6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some copies available?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88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</a:t>
            </a:r>
            <a:r>
              <a:rPr lang="en-GB" dirty="0"/>
              <a:t>d Southall sequences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Check permissions for the links here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65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Mathsbot.com fluent calculations</a:t>
            </a:r>
          </a:p>
          <a:p>
            <a:r>
              <a:rPr lang="en-US" dirty="0"/>
              <a:t>Inclusive and Accessible teaching</a:t>
            </a:r>
          </a:p>
          <a:p>
            <a:endParaRPr lang="en-US" dirty="0"/>
          </a:p>
          <a:p>
            <a:r>
              <a:rPr lang="en-US" dirty="0"/>
              <a:t>Lead with an example – ask the audience – how do you calculate 27 x 34?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2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1314FE-BF5C-7B01-744A-61AF7206A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1" t="2174" r="8464"/>
          <a:stretch/>
        </p:blipFill>
        <p:spPr>
          <a:xfrm>
            <a:off x="4542584" y="0"/>
            <a:ext cx="764941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24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9C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0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9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1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1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4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49" r:id="rId3"/>
    <p:sldLayoutId id="2147483651" r:id="rId4"/>
    <p:sldLayoutId id="2147483703" r:id="rId5"/>
    <p:sldLayoutId id="2147483668" r:id="rId6"/>
    <p:sldLayoutId id="2147483704" r:id="rId7"/>
    <p:sldLayoutId id="2147483669" r:id="rId8"/>
    <p:sldLayoutId id="2147483705" r:id="rId9"/>
    <p:sldLayoutId id="2147483670" r:id="rId10"/>
    <p:sldLayoutId id="2147483706" r:id="rId11"/>
    <p:sldLayoutId id="2147483671" r:id="rId12"/>
    <p:sldLayoutId id="2147483707" r:id="rId13"/>
    <p:sldLayoutId id="2147483672" r:id="rId14"/>
    <p:sldLayoutId id="2147483708" r:id="rId15"/>
    <p:sldLayoutId id="2147483673" r:id="rId16"/>
    <p:sldLayoutId id="2147483709" r:id="rId17"/>
    <p:sldLayoutId id="2147483674" r:id="rId18"/>
    <p:sldLayoutId id="2147483710" r:id="rId19"/>
    <p:sldLayoutId id="2147483675" r:id="rId20"/>
    <p:sldLayoutId id="2147483711" r:id="rId21"/>
    <p:sldLayoutId id="2147483657" r:id="rId22"/>
    <p:sldLayoutId id="2147483656" r:id="rId23"/>
    <p:sldLayoutId id="2147483650" r:id="rId24"/>
    <p:sldLayoutId id="2147483658" r:id="rId25"/>
    <p:sldLayoutId id="2147483652" r:id="rId26"/>
    <p:sldLayoutId id="2147483664" r:id="rId27"/>
    <p:sldLayoutId id="2147483683" r:id="rId28"/>
    <p:sldLayoutId id="2147483660" r:id="rId29"/>
    <p:sldLayoutId id="2147483661" r:id="rId30"/>
    <p:sldLayoutId id="2147483662" r:id="rId31"/>
    <p:sldLayoutId id="2147483666" r:id="rId32"/>
    <p:sldLayoutId id="2147483684" r:id="rId33"/>
    <p:sldLayoutId id="2147483665" r:id="rId34"/>
    <p:sldLayoutId id="2147483659" r:id="rId35"/>
    <p:sldLayoutId id="2147483697" r:id="rId36"/>
    <p:sldLayoutId id="2147483682" r:id="rId37"/>
    <p:sldLayoutId id="2147483654" r:id="rId38"/>
    <p:sldLayoutId id="2147483676" r:id="rId39"/>
    <p:sldLayoutId id="2147483691" r:id="rId40"/>
    <p:sldLayoutId id="2147483712" r:id="rId41"/>
    <p:sldLayoutId id="2147483693" r:id="rId42"/>
    <p:sldLayoutId id="2147483690" r:id="rId43"/>
    <p:sldLayoutId id="2147483700" r:id="rId44"/>
    <p:sldLayoutId id="2147483692" r:id="rId45"/>
    <p:sldLayoutId id="2147483695" r:id="rId46"/>
    <p:sldLayoutId id="2147483696" r:id="rId47"/>
    <p:sldLayoutId id="2147483701" r:id="rId48"/>
    <p:sldLayoutId id="2147483702" r:id="rId49"/>
    <p:sldLayoutId id="2147483663" r:id="rId50"/>
    <p:sldLayoutId id="2147483698" r:id="rId51"/>
    <p:sldLayoutId id="2147483680" r:id="rId52"/>
    <p:sldLayoutId id="2147483713" r:id="rId53"/>
    <p:sldLayoutId id="2147483655" r:id="rId54"/>
    <p:sldLayoutId id="2147483714" r:id="rId55"/>
    <p:sldLayoutId id="2147483694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6" userDrawn="1">
          <p15:clr>
            <a:srgbClr val="F26B43"/>
          </p15:clr>
        </p15:guide>
        <p15:guide id="5" orient="horz" pos="3636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laboutmaths.aqa.org.uk/13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c/PeterMattock/video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athsnoproblem.com/blog/learner-focus/inchworms-grasshoppers-thinking-styles-maths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lboro.ac.uk/articles/journal_contribution/The_fundamental_problem_with_teaching_problem_solving/937005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essmaths1@gmail.com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qa.org.uk/contact-us/exhibitions/the-complete-mathematics-conference-mathsconf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QA%20All%20About%20Maths%20-%20Home%20page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59B3-B111-4150-BEFB-635B28F10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026763"/>
            <a:ext cx="10552566" cy="2554662"/>
          </a:xfrm>
        </p:spPr>
        <p:txBody>
          <a:bodyPr>
            <a:normAutofit fontScale="90000"/>
          </a:bodyPr>
          <a:lstStyle/>
          <a:p>
            <a:r>
              <a:rPr lang="en-GB" dirty="0"/>
              <a:t>GCSE Maths:</a:t>
            </a:r>
            <a:br>
              <a:rPr lang="en-GB" dirty="0"/>
            </a:br>
            <a:r>
              <a:rPr lang="en-GB" dirty="0"/>
              <a:t>Fundamental and Basic skills</a:t>
            </a:r>
            <a:br>
              <a:rPr lang="en-GB" dirty="0"/>
            </a:br>
            <a:r>
              <a:rPr lang="en-GB" sz="2700" dirty="0"/>
              <a:t> Leeds 2023 – Session 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B3EC5-82A8-4DE0-93EF-AC57DB0D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749" y="4709200"/>
            <a:ext cx="8021246" cy="538718"/>
          </a:xfrm>
        </p:spPr>
        <p:txBody>
          <a:bodyPr/>
          <a:lstStyle/>
          <a:p>
            <a:r>
              <a:rPr lang="en-GB" dirty="0"/>
              <a:t>Julia Smith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6B78-D0D8-4A6A-B346-598412766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D9BE-645D-4473-BF5A-D5C31B070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8E35FA-8593-4719-BEC3-14D61ADA28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 October 2023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05BF1F-727F-4CE3-839B-87B37E3F29C2}"/>
              </a:ext>
            </a:extLst>
          </p:cNvPr>
          <p:cNvSpPr txBox="1">
            <a:spLocks/>
          </p:cNvSpPr>
          <p:nvPr/>
        </p:nvSpPr>
        <p:spPr>
          <a:xfrm>
            <a:off x="550863" y="5047085"/>
            <a:ext cx="8021246" cy="538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MathsConf</a:t>
            </a:r>
            <a:r>
              <a:rPr lang="en-GB" dirty="0"/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38991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0419"/>
            <a:ext cx="2469063" cy="4207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Addition</a:t>
            </a:r>
          </a:p>
          <a:p>
            <a:pPr>
              <a:lnSpc>
                <a:spcPct val="150000"/>
              </a:lnSpc>
            </a:pPr>
            <a:r>
              <a:rPr lang="en-US" dirty="0"/>
              <a:t>Subtraction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Division</a:t>
            </a:r>
          </a:p>
          <a:p>
            <a:pPr>
              <a:lnSpc>
                <a:spcPct val="150000"/>
              </a:lnSpc>
            </a:pPr>
            <a:r>
              <a:rPr lang="en-US" dirty="0"/>
              <a:t>Fractions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GB" dirty="0" err="1"/>
              <a:t>ine</a:t>
            </a:r>
            <a:r>
              <a:rPr lang="en-GB" dirty="0"/>
              <a:t> Mathematical Basics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8CB60-1925-47A8-A573-D98DFB5F3253}"/>
              </a:ext>
            </a:extLst>
          </p:cNvPr>
          <p:cNvSpPr/>
          <p:nvPr/>
        </p:nvSpPr>
        <p:spPr>
          <a:xfrm>
            <a:off x="6096000" y="17506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 the AQA Basic Skills questions sets</a:t>
            </a:r>
          </a:p>
          <a:p>
            <a:r>
              <a:rPr lang="en-US" dirty="0">
                <a:hlinkClick r:id="rId3"/>
              </a:rPr>
              <a:t>AQA All About </a:t>
            </a:r>
            <a:r>
              <a:rPr lang="en-US" dirty="0" err="1">
                <a:hlinkClick r:id="rId3"/>
              </a:rPr>
              <a:t>Maths</a:t>
            </a:r>
            <a:r>
              <a:rPr lang="en-US" dirty="0">
                <a:hlinkClick r:id="rId3"/>
              </a:rPr>
              <a:t> - Basic skills questions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the Teacher Guidance and Rationale 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7B19B-1D32-4CB3-B291-AEF803C6B071}"/>
              </a:ext>
            </a:extLst>
          </p:cNvPr>
          <p:cNvSpPr txBox="1">
            <a:spLocks/>
          </p:cNvSpPr>
          <p:nvPr/>
        </p:nvSpPr>
        <p:spPr>
          <a:xfrm>
            <a:off x="3271294" y="1820419"/>
            <a:ext cx="2469063" cy="4207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Decimals </a:t>
            </a:r>
          </a:p>
          <a:p>
            <a:pPr>
              <a:lnSpc>
                <a:spcPct val="150000"/>
              </a:lnSpc>
            </a:pPr>
            <a:r>
              <a:rPr lang="en-US" dirty="0"/>
              <a:t>Percentages</a:t>
            </a:r>
          </a:p>
          <a:p>
            <a:pPr>
              <a:lnSpc>
                <a:spcPct val="150000"/>
              </a:lnSpc>
            </a:pPr>
            <a:r>
              <a:rPr lang="en-US" dirty="0"/>
              <a:t>Scale </a:t>
            </a:r>
          </a:p>
          <a:p>
            <a:pPr>
              <a:lnSpc>
                <a:spcPct val="150000"/>
              </a:lnSpc>
            </a:pPr>
            <a:r>
              <a:rPr lang="en-US" dirty="0"/>
              <a:t>Ratio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98CF6-63AC-8EB7-3B17-7219DBDD0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3" y="1962867"/>
                <a:ext cx="11316882" cy="420726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altLang="en-US" sz="2900" b="0" dirty="0">
                    <a:solidFill>
                      <a:schemeClr val="tx1"/>
                    </a:solidFill>
                  </a:rPr>
                  <a:t>How do you calculate it? How do you teach it?</a:t>
                </a:r>
              </a:p>
              <a:p>
                <a:endParaRPr lang="en-GB" altLang="en-US" sz="3300" dirty="0"/>
              </a:p>
              <a:p>
                <a:pPr marL="2384425" lvl="6">
                  <a:spcBef>
                    <a:spcPts val="0"/>
                  </a:spcBef>
                </a:pPr>
                <a:r>
                  <a:rPr lang="en-GB" altLang="en-US" sz="3300" dirty="0"/>
                  <a:t>413 – 267 = </a:t>
                </a:r>
              </a:p>
              <a:p>
                <a:pPr marL="2384425" lvl="6">
                  <a:spcBef>
                    <a:spcPts val="0"/>
                  </a:spcBef>
                </a:pPr>
                <a:endParaRPr lang="en-GB" altLang="en-US" sz="3300" dirty="0"/>
              </a:p>
              <a:p>
                <a:pPr marL="2384425" lvl="6">
                  <a:spcBef>
                    <a:spcPts val="0"/>
                  </a:spcBef>
                </a:pPr>
                <a:r>
                  <a:rPr lang="en-GB" altLang="en-US" sz="3300" dirty="0"/>
                  <a:t>34 x 23 = </a:t>
                </a:r>
              </a:p>
              <a:p>
                <a:pPr marL="2384425" lvl="6">
                  <a:spcBef>
                    <a:spcPts val="0"/>
                  </a:spcBef>
                </a:pPr>
                <a:endParaRPr lang="en-GB" altLang="en-US" sz="3300" dirty="0"/>
              </a:p>
              <a:p>
                <a:pPr marL="2384425" lvl="6">
                  <a:spcBef>
                    <a:spcPts val="0"/>
                  </a:spcBef>
                </a:pPr>
                <a:r>
                  <a:rPr lang="en-GB" altLang="en-US" sz="3300" dirty="0"/>
                  <a:t>-5 x -2 = (sequences approach)</a:t>
                </a:r>
              </a:p>
              <a:p>
                <a:pPr marL="2384425" lvl="6">
                  <a:spcBef>
                    <a:spcPts val="0"/>
                  </a:spcBef>
                </a:pPr>
                <a:endParaRPr lang="en-GB" altLang="en-US" sz="3300" dirty="0"/>
              </a:p>
              <a:p>
                <a:pPr marL="2384425" lvl="6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alt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33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33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3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9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Marking protocol ‘any valid mathematical method gains the marks’</a:t>
                </a:r>
              </a:p>
              <a:p>
                <a:endParaRPr lang="en-GB" altLang="en-US" sz="3300" b="0" dirty="0">
                  <a:solidFill>
                    <a:schemeClr val="tx1"/>
                  </a:solidFill>
                </a:endParaRPr>
              </a:p>
              <a:p>
                <a:r>
                  <a:rPr lang="en-GB" altLang="en-US" b="0" dirty="0">
                    <a:solidFill>
                      <a:schemeClr val="tx1"/>
                    </a:solidFill>
                  </a:rPr>
                  <a:t>Influenced by publications	Jo Morgan, A Compendium of Mathematical Methods &amp; Ed Southall, Yes, but why? </a:t>
                </a:r>
              </a:p>
              <a:p>
                <a:endParaRPr lang="en-GB" altLang="en-US" dirty="0"/>
              </a:p>
              <a:p>
                <a:endParaRPr lang="en-GB" altLang="en-US" dirty="0"/>
              </a:p>
              <a:p>
                <a:endParaRPr lang="en-GB" altLang="en-US" dirty="0"/>
              </a:p>
              <a:p>
                <a:endParaRPr lang="en-GB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98CF6-63AC-8EB7-3B17-7219DBDD0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3" y="1962867"/>
                <a:ext cx="11316882" cy="4207267"/>
              </a:xfrm>
              <a:blipFill>
                <a:blip r:embed="rId3"/>
                <a:stretch>
                  <a:fillRect l="-1239" t="-2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GB" dirty="0" err="1"/>
              <a:t>lternative</a:t>
            </a:r>
            <a:r>
              <a:rPr lang="en-GB" dirty="0"/>
              <a:t> Methods</a:t>
            </a:r>
            <a:endParaRPr lang="en-GB" dirty="0">
              <a:solidFill>
                <a:srgbClr val="55437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26E7B-CBDE-4413-B858-31C3DEF10228}"/>
              </a:ext>
            </a:extLst>
          </p:cNvPr>
          <p:cNvSpPr/>
          <p:nvPr/>
        </p:nvSpPr>
        <p:spPr>
          <a:xfrm>
            <a:off x="500757" y="1113623"/>
            <a:ext cx="110902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500" dirty="0">
                <a:solidFill>
                  <a:srgbClr val="371376"/>
                </a:solidFill>
              </a:rPr>
              <a:t>It isn’t for you to like or dislike a method, it might just be the method they need</a:t>
            </a:r>
          </a:p>
        </p:txBody>
      </p:sp>
    </p:spTree>
    <p:extLst>
      <p:ext uri="{BB962C8B-B14F-4D97-AF65-F5344CB8AC3E}">
        <p14:creationId xmlns:p14="http://schemas.microsoft.com/office/powerpoint/2010/main" val="31630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316882" cy="420726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</a:rPr>
              <a:t>Bar modelling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</a:rPr>
              <a:t>Algebra Tiles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</a:rPr>
              <a:t>Ratio 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</a:rPr>
              <a:t>Double Sided Counters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b="0" dirty="0">
                <a:solidFill>
                  <a:schemeClr val="tx1"/>
                </a:solidFill>
              </a:rPr>
              <a:t>Double Number 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 Approaches</a:t>
            </a:r>
            <a:r>
              <a:rPr lang="en-GB" b="1" dirty="0">
                <a:latin typeface="Source Sans Pro"/>
                <a:ea typeface="Source Sans Pro"/>
              </a:rPr>
              <a:t> 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pic>
        <p:nvPicPr>
          <p:cNvPr id="6" name="Picture 5" descr="Visible Maths, Peter Mattock, Paperback">
            <a:extLst>
              <a:ext uri="{FF2B5EF4-FFF2-40B4-BE49-F238E27FC236}">
                <a16:creationId xmlns:a16="http://schemas.microsoft.com/office/drawing/2014/main" id="{DB21F3DD-002F-EC18-BE08-4307998A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55" y="2004029"/>
            <a:ext cx="2723109" cy="27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A98257-B3D2-463F-8D51-96BEAE8E3B43}"/>
              </a:ext>
            </a:extLst>
          </p:cNvPr>
          <p:cNvSpPr/>
          <p:nvPr/>
        </p:nvSpPr>
        <p:spPr>
          <a:xfrm>
            <a:off x="4318737" y="2004029"/>
            <a:ext cx="2891271" cy="264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GB" altLang="en-US" dirty="0"/>
              <a:t>Organises the maths</a:t>
            </a:r>
          </a:p>
          <a:p>
            <a:pPr>
              <a:spcBef>
                <a:spcPts val="100"/>
              </a:spcBef>
            </a:pPr>
            <a:r>
              <a:rPr lang="en-GB" altLang="en-US" dirty="0"/>
              <a:t>Offers a way into a wordy problem</a:t>
            </a:r>
          </a:p>
          <a:p>
            <a:pPr>
              <a:spcBef>
                <a:spcPts val="100"/>
              </a:spcBef>
            </a:pPr>
            <a:r>
              <a:rPr lang="en-GB" altLang="en-US" dirty="0"/>
              <a:t>Leads to alternative methods</a:t>
            </a:r>
          </a:p>
          <a:p>
            <a:pPr>
              <a:spcBef>
                <a:spcPts val="100"/>
              </a:spcBef>
            </a:pPr>
            <a:endParaRPr lang="en-GB" altLang="en-US" dirty="0"/>
          </a:p>
          <a:p>
            <a:pPr>
              <a:spcBef>
                <a:spcPts val="100"/>
              </a:spcBef>
            </a:pPr>
            <a:r>
              <a:rPr lang="en-GB" altLang="en-US" dirty="0"/>
              <a:t>Influenced by Pete Mattock, Visible Maths</a:t>
            </a:r>
          </a:p>
          <a:p>
            <a:pPr>
              <a:spcBef>
                <a:spcPts val="100"/>
              </a:spcBef>
            </a:pPr>
            <a:r>
              <a:rPr lang="en-GB" dirty="0">
                <a:hlinkClick r:id="rId4"/>
              </a:rPr>
              <a:t>Peter Mattock - YouTube</a:t>
            </a:r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F3511E-4284-4EFB-A93C-6E4F44A505AB}"/>
              </a:ext>
            </a:extLst>
          </p:cNvPr>
          <p:cNvSpPr/>
          <p:nvPr/>
        </p:nvSpPr>
        <p:spPr>
          <a:xfrm>
            <a:off x="8164701" y="4838724"/>
            <a:ext cx="2469896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GB" sz="1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Visible Maths: Using representations and structure to enhance mathematics teaching in schools by Peter Mattock, Crown House Publishing, 2019.</a:t>
            </a:r>
            <a:endParaRPr lang="en-GB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I</a:t>
            </a:r>
            <a:r>
              <a:rPr lang="en-GB" sz="7200" dirty="0" err="1"/>
              <a:t>nchworms</a:t>
            </a:r>
            <a:r>
              <a:rPr lang="en-GB" sz="7200" dirty="0"/>
              <a:t> and Grasshoppers </a:t>
            </a:r>
            <a:br>
              <a:rPr lang="en-GB" sz="7200" dirty="0"/>
            </a:br>
            <a:r>
              <a:rPr lang="en-GB" sz="4000" dirty="0"/>
              <a:t>Maths thinking styles:</a:t>
            </a:r>
            <a:br>
              <a:rPr lang="en-GB" sz="4000" dirty="0"/>
            </a:br>
            <a:r>
              <a:rPr lang="en-GB" sz="4000" dirty="0"/>
              <a:t>The wisdom of Professor </a:t>
            </a:r>
            <a:br>
              <a:rPr lang="en-GB" sz="4000" dirty="0"/>
            </a:br>
            <a:r>
              <a:rPr lang="en-GB" sz="4000" dirty="0"/>
              <a:t>Steve Chinn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B8D30-A44A-2025-84D2-51B00799D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28306" cy="4207267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chemeClr val="dk1"/>
                </a:solidFill>
              </a:rPr>
              <a:t>Characteristics of the Inchworm:</a:t>
            </a:r>
            <a:endParaRPr lang="en-US" b="0" dirty="0">
              <a:solidFill>
                <a:schemeClr val="dk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Sequential learner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Analyzes problems literally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Follows algorithms to solve (‘recipe’ learner)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Focused on details (sees the trees and not the forest as a whole)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Enjoys showing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/>
          </a:bodyPr>
          <a:lstStyle/>
          <a:p>
            <a:r>
              <a:rPr lang="en-US" sz="4000" dirty="0"/>
              <a:t>I</a:t>
            </a:r>
            <a:r>
              <a:rPr lang="en-GB" sz="4000" dirty="0" err="1"/>
              <a:t>nchworms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884F14-4DCF-40DB-83C4-6D8C5A7F26D1}"/>
              </a:ext>
            </a:extLst>
          </p:cNvPr>
          <p:cNvSpPr txBox="1">
            <a:spLocks/>
          </p:cNvSpPr>
          <p:nvPr/>
        </p:nvSpPr>
        <p:spPr>
          <a:xfrm>
            <a:off x="6232357" y="2327992"/>
            <a:ext cx="5408779" cy="4207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Typically uses exact numbers given to solve the problem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Solves </a:t>
            </a:r>
            <a:r>
              <a:rPr lang="en-US" b="0" dirty="0" err="1">
                <a:solidFill>
                  <a:schemeClr val="dk1"/>
                </a:solidFill>
              </a:rPr>
              <a:t>maths</a:t>
            </a:r>
            <a:r>
              <a:rPr lang="en-US" b="0" dirty="0">
                <a:solidFill>
                  <a:schemeClr val="dk1"/>
                </a:solidFill>
              </a:rPr>
              <a:t> problems mechanically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Answers the ‘how’ to the problem</a:t>
            </a:r>
          </a:p>
          <a:p>
            <a:pPr marL="285750" indent="-28575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Can have an underdeveloped conceptual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9324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/>
          </a:bodyPr>
          <a:lstStyle/>
          <a:p>
            <a:r>
              <a:rPr lang="en-GB" sz="4000" dirty="0"/>
              <a:t>Grasshoppers</a:t>
            </a:r>
            <a:br>
              <a:rPr lang="en-GB" u="sng" dirty="0">
                <a:ea typeface="+mn-lt"/>
                <a:cs typeface="+mn-lt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9ED6D3-4E62-4666-A789-462578C8AAA5}"/>
              </a:ext>
            </a:extLst>
          </p:cNvPr>
          <p:cNvSpPr txBox="1">
            <a:spLocks/>
          </p:cNvSpPr>
          <p:nvPr/>
        </p:nvSpPr>
        <p:spPr>
          <a:xfrm>
            <a:off x="6247606" y="2327992"/>
            <a:ext cx="5545137" cy="42072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Focuses on the whole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Thinks of numbers flexibly (decomposes and composes them to get answers)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Uses variety of strategies to solve Explores reasons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Answers the ‘why’ to the problem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Excellent conceptual understanding</a:t>
            </a:r>
            <a:r>
              <a:rPr lang="en-GB" b="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1"/>
              </a:solidFill>
              <a:ea typeface="Source Sans Pro"/>
            </a:endParaRPr>
          </a:p>
          <a:p>
            <a:pPr fontAlgn="base"/>
            <a:endParaRPr lang="en-US" dirty="0">
              <a:solidFill>
                <a:schemeClr val="tx1"/>
              </a:solidFill>
              <a:ea typeface="Source Sans Pro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00461C-499C-446D-96CD-90CF428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393532" cy="3809283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chemeClr val="dk1"/>
                </a:solidFill>
              </a:rPr>
              <a:t>Characteristics of the Grasshopper:</a:t>
            </a:r>
            <a:endParaRPr lang="en-US" b="0" dirty="0">
              <a:solidFill>
                <a:schemeClr val="dk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Intuitive learner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Reasons through problems to find answers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Forms connections and recognizes patterns with learning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Rarely enjoys showing work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Does not like practice exercises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dk1"/>
                </a:solidFill>
              </a:rPr>
              <a:t>Has difficulty explaining how they arrived at the answer</a:t>
            </a:r>
          </a:p>
          <a:p>
            <a:pPr fontAlgn="base"/>
            <a:endParaRPr lang="en-US" b="0" dirty="0">
              <a:solidFill>
                <a:schemeClr val="dk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316882" cy="420726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Do you know your primary students’ </a:t>
            </a:r>
            <a:r>
              <a:rPr lang="en-US" dirty="0" err="1">
                <a:hlinkClick r:id="rId2"/>
              </a:rPr>
              <a:t>maths</a:t>
            </a:r>
            <a:r>
              <a:rPr lang="en-US" dirty="0">
                <a:hlinkClick r:id="rId2"/>
              </a:rPr>
              <a:t> learning style? (mathsnoproblem.com)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12 x 13 =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Inchworm approach – common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Grasshopper approach (12 x 10) + (12 x 3)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 or  (12 x 12) + (1 x 12)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/>
          </a:bodyPr>
          <a:lstStyle/>
          <a:p>
            <a:r>
              <a:rPr lang="en-US" sz="4000" dirty="0"/>
              <a:t>Inchworm or Grasshopper?</a:t>
            </a:r>
            <a:br>
              <a:rPr lang="en-US" sz="4000" dirty="0">
                <a:ea typeface="+mn-lt"/>
                <a:cs typeface="+mn-lt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AQA and its licensors.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35ADE-044C-4B8F-9E17-140F8AE5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70" y="2664459"/>
            <a:ext cx="5041060" cy="2986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07616-13FC-4339-A8C1-287963CE2894}"/>
              </a:ext>
            </a:extLst>
          </p:cNvPr>
          <p:cNvSpPr/>
          <p:nvPr/>
        </p:nvSpPr>
        <p:spPr>
          <a:xfrm>
            <a:off x="550863" y="5356785"/>
            <a:ext cx="5578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71376"/>
                </a:solidFill>
              </a:rPr>
              <a:t>Influenced by “Mathematics for Dyslexics and Dyscalculics”</a:t>
            </a:r>
          </a:p>
          <a:p>
            <a:r>
              <a:rPr lang="en-US" sz="1600" b="1" dirty="0">
                <a:solidFill>
                  <a:srgbClr val="371376"/>
                </a:solidFill>
              </a:rPr>
              <a:t>By Steve Chin and Richard Ashcroft</a:t>
            </a:r>
            <a:endParaRPr lang="en-GB" sz="1600" b="1" dirty="0">
              <a:solidFill>
                <a:srgbClr val="3713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Building the Skills leads to Problem Solving progression</a:t>
            </a:r>
            <a:br>
              <a:rPr lang="en-GB" u="sng" dirty="0">
                <a:ea typeface="+mn-lt"/>
                <a:cs typeface="+mn-lt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F7DC5-F453-44E9-98AE-CBA97EB7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The fundamental problem with teaching problem solving (lboro.ac.uk)</a:t>
            </a:r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ABB72-4F20-4E1F-9C41-7BA99BA2D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344" y="2612773"/>
            <a:ext cx="3648456" cy="31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/>
          </a:bodyPr>
          <a:lstStyle/>
          <a:p>
            <a:r>
              <a:rPr lang="en-GB" sz="4000" dirty="0"/>
              <a:t>#</a:t>
            </a:r>
            <a:r>
              <a:rPr lang="en-GB" sz="4000" dirty="0" err="1"/>
              <a:t>DailyMaths</a:t>
            </a:r>
            <a:br>
              <a:rPr lang="en-GB" u="sng" dirty="0">
                <a:ea typeface="+mn-lt"/>
                <a:cs typeface="+mn-lt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F7DC5-F453-44E9-98AE-CBA97EB7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The only way to get good at maths is to do maths – lots of maths.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Like five portions of fruit and veg a day, Vitamin D, getting 10,000 steps, running, a trip to the dentist, cold showers, it’s good for you.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National Numeracy: Value, Belief and Effort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 panose="020B0604020202020204" pitchFamily="34" charset="0"/>
              </a:rPr>
              <a:t>Maths is not a passive activity; you cannot read about it, watch it, or just see it to get good at it. You have to do it.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413592"/>
          </a:xfrm>
        </p:spPr>
        <p:txBody>
          <a:bodyPr>
            <a:normAutofit/>
          </a:bodyPr>
          <a:lstStyle/>
          <a:p>
            <a:r>
              <a:rPr lang="en-GB" sz="4000" dirty="0"/>
              <a:t>AQA Resources to support Impactful Teaching</a:t>
            </a:r>
            <a:br>
              <a:rPr lang="en-GB" u="sng" dirty="0">
                <a:ea typeface="+mn-lt"/>
                <a:cs typeface="+mn-lt"/>
              </a:rPr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3F7DC5-F453-44E9-98AE-CBA97EB7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962867"/>
            <a:ext cx="11090275" cy="380928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New AQA blogs coming – Fundamental and Basic skills  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New resources at All About Maths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Examiners reports  – build pieces of these into your sessions – show students what people like them do well and what they don’t do so well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AQA Assessment Objective Guidance – go through sections of these with students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Starting points – baseline gap fill and basic skill tests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Chief examiners – learning from the November reports</a:t>
            </a:r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endParaRPr lang="en-GB" b="0" dirty="0"/>
          </a:p>
          <a:p>
            <a:pPr marL="358775" lvl="0" indent="-358775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Tools and building a toolbox – filling your toolbox with mathematical methods</a:t>
            </a:r>
          </a:p>
          <a:p>
            <a:pPr marL="719138" lvl="1" indent="-360363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Any valid mathematical method</a:t>
            </a:r>
          </a:p>
          <a:p>
            <a:pPr marL="358775" lvl="1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Self-assessment, daily maths and effort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#DailyMaths – good habits and practise, practise, practise</a:t>
            </a:r>
          </a:p>
          <a:p>
            <a:pPr marL="644525" lvl="1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60000"/>
              <a:buFont typeface="Courier New" panose="02070309020205020404" pitchFamily="49" charset="0"/>
              <a:buChar char="o"/>
            </a:pPr>
            <a:r>
              <a:rPr lang="en-GB" sz="1800" dirty="0">
                <a:latin typeface="+mn-lt"/>
              </a:rPr>
              <a:t>Practise until you can’t get it wrong!</a:t>
            </a:r>
          </a:p>
          <a:p>
            <a:pPr marL="358775" lvl="1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GB" sz="1800" dirty="0">
              <a:latin typeface="+mn-lt"/>
            </a:endParaRPr>
          </a:p>
          <a:p>
            <a:pPr marL="284162" lvl="0" indent="-285750" defTabSz="4572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FFFF"/>
              </a:buClr>
              <a:buFont typeface="Arial"/>
              <a:buChar char="•"/>
            </a:pPr>
            <a:r>
              <a:rPr lang="en-GB" b="0" dirty="0"/>
              <a:t>Culture – Dylan Wiliam: making students the architect of their own learning</a:t>
            </a:r>
          </a:p>
          <a:p>
            <a:endParaRPr lang="en-GB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F0141-5AD8-BB98-12FF-26C2908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7D07E-2015-48B1-B27C-8E63D385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Look out for our update to the post-16 resource area – due this autumn.</a:t>
            </a:r>
            <a:endParaRPr lang="en-GB" dirty="0"/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6E2FE-7089-4DE1-B08F-332A6AB4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08E4-7ABE-4D3D-80AE-6CAF1AF3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9E1DEA-A0E1-4046-8367-2B45C40C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 support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8B777-DB80-4FEA-95D6-76E2CB52A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6" t="16568" r="37063" b="49783"/>
          <a:stretch/>
        </p:blipFill>
        <p:spPr>
          <a:xfrm>
            <a:off x="540000" y="2391568"/>
            <a:ext cx="3574761" cy="1846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74E06-6A29-4B3B-A05F-2D5E9C46B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711" y="2391568"/>
            <a:ext cx="414563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B6CAA8-AEFA-4B9E-84B3-298B031B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What do you do that you’d be willing to share?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en-GB" b="0" dirty="0">
                <a:solidFill>
                  <a:schemeClr val="tx1"/>
                </a:solidFill>
              </a:rPr>
              <a:t>I will collate and tweet ideas</a:t>
            </a: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endParaRPr lang="it-IT" b="0" dirty="0">
              <a:solidFill>
                <a:schemeClr val="tx1"/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it-IT" b="0" dirty="0">
                <a:solidFill>
                  <a:schemeClr val="tx1"/>
                </a:solidFill>
              </a:rPr>
              <a:t>Contact me to get involved in the 5Rs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lvl="0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</a:pPr>
            <a:endParaRPr lang="it-IT" b="0" dirty="0">
              <a:solidFill>
                <a:schemeClr val="accent3">
                  <a:lumMod val="50000"/>
                </a:schemeClr>
              </a:solidFill>
            </a:endParaRPr>
          </a:p>
          <a:p>
            <a:pPr marL="358775" lvl="0" indent="-358775" defTabSz="4572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buClr>
                <a:srgbClr val="4B4B4B"/>
              </a:buClr>
              <a:buFont typeface="Arial"/>
              <a:buChar char="•"/>
            </a:pPr>
            <a:r>
              <a:rPr lang="it-IT" b="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tessmaths1@gmail.com</a:t>
            </a:r>
            <a:endParaRPr lang="it-IT" b="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1D4F6-17AA-48A2-AD65-68658A31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4E6F-440B-49B8-AF24-15EBFB8A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EED83C-072A-41AC-81F1-E29B2EEC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your top tip?</a:t>
            </a:r>
          </a:p>
        </p:txBody>
      </p:sp>
    </p:spTree>
    <p:extLst>
      <p:ext uri="{BB962C8B-B14F-4D97-AF65-F5344CB8AC3E}">
        <p14:creationId xmlns:p14="http://schemas.microsoft.com/office/powerpoint/2010/main" val="35791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15065-FD74-4F81-AE28-1615BD0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800F7-6BE2-4E62-9CBD-59CADEFF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18556F-8BD4-445A-ADF2-09AFF1EC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74EB54C-C001-4936-A31C-56914CC8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/>
          <a:lstStyle/>
          <a:p>
            <a:r>
              <a:rPr lang="en-GB" b="0" dirty="0"/>
              <a:t>Take advantage of our extra resources in the ‘Planning’, ‘Teaching’ and ‘Assessment’ tabs on the </a:t>
            </a:r>
            <a:br>
              <a:rPr lang="en-GB" b="0" dirty="0"/>
            </a:br>
            <a:r>
              <a:rPr lang="en-GB" b="0" dirty="0"/>
              <a:t>subject page.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467556-03F2-48B0-83B2-1763AA7CF02C}"/>
              </a:ext>
            </a:extLst>
          </p:cNvPr>
          <p:cNvSpPr/>
          <p:nvPr/>
        </p:nvSpPr>
        <p:spPr>
          <a:xfrm>
            <a:off x="449200" y="5272084"/>
            <a:ext cx="109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GB" dirty="0"/>
              <a:t>The content of this training course contains no reference to future exam content as far as we know at the time of production (autumn 2023).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1E93E-7CB1-4AFB-A4CB-C81B5E77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61577"/>
            <a:ext cx="9240838" cy="24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21705-BAED-4E23-85F9-F8193B29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876B7-1B56-4269-A8CF-5A6D001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17607-69DC-4BD1-9811-4CEE80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D22E5-2883-4F0B-BAE9-523B821E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b="0" dirty="0">
                <a:solidFill>
                  <a:schemeClr val="tx2"/>
                </a:solidFill>
              </a:rPr>
              <a:t>Go to the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MathsCon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GB" b="0" dirty="0"/>
              <a:t> </a:t>
            </a:r>
            <a:r>
              <a:rPr lang="en-GB" b="0" dirty="0">
                <a:solidFill>
                  <a:schemeClr val="tx2"/>
                </a:solidFill>
              </a:rPr>
              <a:t>area of the AQA website to find presentations from past events.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BD471-F28B-4A48-99A4-732F34588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3" y="2512468"/>
            <a:ext cx="7920990" cy="33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4A14E-4A2E-454F-9691-1E7A5B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775C6-E35C-4A31-971B-196AF859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B497FB-4AC8-4388-93C9-4FEFF649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A7A2-8D34-4444-A1EC-DBEDB88B9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</p:spPr>
        <p:txBody>
          <a:bodyPr/>
          <a:lstStyle/>
          <a:p>
            <a:r>
              <a:rPr lang="en-GB" b="0" dirty="0">
                <a:solidFill>
                  <a:schemeClr val="tx2"/>
                </a:solidFill>
              </a:rPr>
              <a:t>Find a huge range of resources in our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Maths </a:t>
            </a:r>
            <a:r>
              <a:rPr lang="en-GB" b="0" dirty="0">
                <a:solidFill>
                  <a:schemeClr val="tx2"/>
                </a:solidFill>
              </a:rPr>
              <a:t>pages. 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0D055-3722-430F-82EB-C6B3CE61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1" y="2348142"/>
            <a:ext cx="5870259" cy="34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49315-1F34-458C-93CD-A362F76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8900-0084-4830-B7C9-F51B03F4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27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64A592-A887-466D-9490-945382C4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60F4118-F273-46B9-AF5C-362D2EE5C2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3" y="1962150"/>
            <a:ext cx="11090275" cy="38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 Semibold" panose="020B0603030403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179388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6575" indent="-1778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Source Sans Pro" panose="020B0503030403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dirty="0"/>
              <a:t>Our friendly team will be happy to support you between 8am and 5pm, Monday to Friday.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fr-FR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Tel: 0161 957 3852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fr-FR" b="0" dirty="0"/>
              <a:t>Email: maths@aqa.org.uk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Twitter: @AQAMaths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b="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b="0" dirty="0"/>
              <a:t>aqa.org.uk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C95E24B-60F5-46C8-868B-857BBB03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20" y="2778679"/>
            <a:ext cx="2941581" cy="3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0FDD78-21A8-189E-7363-F45CC37C6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tessmaths</a:t>
            </a:r>
            <a:endParaRPr lang="en-GB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Maths Teacher Trainer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Maths Author – BBC Bitesize, Cambridge and Oxford University Press, Collins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AQA Expert Panel Member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5Rs Developer and Project Lead with the EEF Research Project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Shine Award Winner 2021 for the 5Rs Curriculum</a:t>
            </a:r>
          </a:p>
          <a:p>
            <a:pPr lvl="2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Biography: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6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6AEEF-EA27-4843-B58B-A478EB758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A69D14-1028-4F65-A736-03E18C53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9EB1A-0324-46AC-AB42-E432DBC226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170613"/>
            <a:ext cx="7243763" cy="365125"/>
          </a:xfrm>
        </p:spPr>
        <p:txBody>
          <a:bodyPr/>
          <a:lstStyle/>
          <a:p>
            <a:r>
              <a:rPr lang="en-GB"/>
              <a:t>Copyright © 2023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6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090275" cy="4207267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Arial"/>
                <a:cs typeface="Arial"/>
              </a:rPr>
              <a:t>To consider the cornerstones of maths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Arial"/>
                <a:cs typeface="Arial"/>
              </a:rPr>
              <a:t>To build a firm maths base for GCSE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cs typeface="Arial"/>
              </a:rPr>
              <a:t>To explore a number of assumed knowledge facts</a:t>
            </a:r>
            <a:endParaRPr lang="en-GB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Arial"/>
                <a:cs typeface="Arial"/>
              </a:rPr>
              <a:t>To identify the nine mathematical basics with a range of alternative methods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skills which will impact and improve reasoning and problem solving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review AQA resources and support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and Basic Maths Skills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4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053273"/>
            <a:ext cx="5038776" cy="42072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dirty="0">
                <a:solidFill>
                  <a:schemeClr val="tx1"/>
                </a:solidFill>
              </a:rPr>
              <a:t>Jemma Sherwood ‘Fluency in the four operations is the cornerstone of developing mathematical understanding’</a:t>
            </a:r>
          </a:p>
          <a:p>
            <a:pPr>
              <a:lnSpc>
                <a:spcPct val="150000"/>
              </a:lnSpc>
            </a:pPr>
            <a:r>
              <a:rPr lang="en-GB" b="0" dirty="0">
                <a:solidFill>
                  <a:schemeClr val="tx1"/>
                </a:solidFill>
              </a:rPr>
              <a:t>Maths is like running, walking 10,000 steps a day, going to the dentist, eating 5 fruit and veg a day – it’s really good for you. It also requires practice, practice, practice…just like knitting, painting, cooking or football.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GB" dirty="0"/>
              <a:t>he Cornerstones of Maths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666B9-070A-4D10-8C71-F0E6B5700EFB}"/>
              </a:ext>
            </a:extLst>
          </p:cNvPr>
          <p:cNvSpPr/>
          <p:nvPr/>
        </p:nvSpPr>
        <p:spPr>
          <a:xfrm>
            <a:off x="459507" y="933262"/>
            <a:ext cx="7108036" cy="588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71376"/>
                </a:solidFill>
              </a:rPr>
              <a:t>What does it mean to be fluent in anything? In maths?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CBE29-45E8-44F7-B436-3512A5C1EB74}"/>
              </a:ext>
            </a:extLst>
          </p:cNvPr>
          <p:cNvSpPr/>
          <p:nvPr/>
        </p:nvSpPr>
        <p:spPr>
          <a:xfrm>
            <a:off x="8497076" y="5584557"/>
            <a:ext cx="2145563" cy="107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Enhance Your Mathematics Subject Knowledge: Number and Algebra for Secondary Teachers by Jemma Sherwood, OUP, 2018. Reproduced with permission of the Licensor through </a:t>
            </a:r>
            <a:r>
              <a:rPr lang="en-GB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PLSclear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Jemma Sherwood How To Enhance Your Mathematics Subject Knowledge">
            <a:extLst>
              <a:ext uri="{FF2B5EF4-FFF2-40B4-BE49-F238E27FC236}">
                <a16:creationId xmlns:a16="http://schemas.microsoft.com/office/drawing/2014/main" id="{C94F4DBD-DC44-69F0-D857-F9E447E81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r="17801"/>
          <a:stretch/>
        </p:blipFill>
        <p:spPr bwMode="auto">
          <a:xfrm>
            <a:off x="8528903" y="2106098"/>
            <a:ext cx="2113736" cy="338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316882" cy="4207267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By the time a learner gets to Year 11, or is in a re-sit year, they have seen all of the </a:t>
            </a:r>
            <a:r>
              <a:rPr lang="en-US" b="0" dirty="0" err="1">
                <a:solidFill>
                  <a:schemeClr val="tx1"/>
                </a:solidFill>
              </a:rPr>
              <a:t>maths</a:t>
            </a:r>
            <a:r>
              <a:rPr lang="en-US" b="0" dirty="0">
                <a:solidFill>
                  <a:schemeClr val="tx1"/>
                </a:solidFill>
              </a:rPr>
              <a:t> before – certainly enough to gain Grade 4 if not Grade 5…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</a:t>
            </a:r>
            <a:r>
              <a:rPr lang="en-GB" b="0" dirty="0" err="1">
                <a:solidFill>
                  <a:schemeClr val="tx1"/>
                </a:solidFill>
              </a:rPr>
              <a:t>ind</a:t>
            </a:r>
            <a:r>
              <a:rPr lang="en-GB" b="0" dirty="0">
                <a:solidFill>
                  <a:schemeClr val="tx1"/>
                </a:solidFill>
              </a:rPr>
              <a:t> out where the gaps are…quickly.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Strengthen what they already know to make it even stronger.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Sort out what they sort of know – misconceptions and mistakes.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The hierarchical nature of maths tell us to strengthen the basics.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Practice until you cannot get it wrong, not just until you get it right.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1400" b="0" dirty="0">
                <a:solidFill>
                  <a:schemeClr val="tx1"/>
                </a:solidFill>
              </a:rPr>
              <a:t>New AQA Fundamental Skill questions sets coming</a:t>
            </a:r>
          </a:p>
          <a:p>
            <a:pPr>
              <a:lnSpc>
                <a:spcPct val="150000"/>
              </a:lnSpc>
            </a:pPr>
            <a:r>
              <a:rPr lang="en-GB" sz="1400" b="0" dirty="0">
                <a:solidFill>
                  <a:schemeClr val="tx1"/>
                </a:solidFill>
              </a:rPr>
              <a:t>AQA Basic Skill question sets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build a firm base for GCSE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4242363" cy="4207267"/>
          </a:xfrm>
        </p:spPr>
        <p:txBody>
          <a:bodyPr>
            <a:normAutofit/>
          </a:bodyPr>
          <a:lstStyle/>
          <a:p>
            <a:r>
              <a:rPr lang="en-US" dirty="0"/>
              <a:t>Things like: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many mms in a cm…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many days in January…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 is the first prime number….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many hours in a day…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How many degrees in a full turn…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What’s a five sided shape called…?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Assumed Mathematical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53411-04E4-4781-816A-B8E6611B0426}"/>
              </a:ext>
            </a:extLst>
          </p:cNvPr>
          <p:cNvSpPr/>
          <p:nvPr/>
        </p:nvSpPr>
        <p:spPr>
          <a:xfrm>
            <a:off x="437534" y="922503"/>
            <a:ext cx="11090275" cy="63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500" dirty="0">
                <a:solidFill>
                  <a:srgbClr val="371376"/>
                </a:solidFill>
              </a:rPr>
              <a:t>What </a:t>
            </a:r>
            <a:r>
              <a:rPr lang="en-US" sz="2500" dirty="0" err="1">
                <a:solidFill>
                  <a:srgbClr val="371376"/>
                </a:solidFill>
              </a:rPr>
              <a:t>maths</a:t>
            </a:r>
            <a:r>
              <a:rPr lang="en-US" sz="2500" dirty="0">
                <a:solidFill>
                  <a:srgbClr val="371376"/>
                </a:solidFill>
              </a:rPr>
              <a:t> knowledge do we think that students should have, but often don’t!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B9264-19A0-4F49-AC23-EFC0F273DBD9}"/>
              </a:ext>
            </a:extLst>
          </p:cNvPr>
          <p:cNvSpPr/>
          <p:nvPr/>
        </p:nvSpPr>
        <p:spPr>
          <a:xfrm>
            <a:off x="6445044" y="2388122"/>
            <a:ext cx="4925961" cy="274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Telling the time…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Days in a week… in a year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Estimating height, weight…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Vocabulary…median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four types of triangle are…</a:t>
            </a:r>
          </a:p>
        </p:txBody>
      </p:sp>
    </p:spTree>
    <p:extLst>
      <p:ext uri="{BB962C8B-B14F-4D97-AF65-F5344CB8AC3E}">
        <p14:creationId xmlns:p14="http://schemas.microsoft.com/office/powerpoint/2010/main" val="2431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8CF6-63AC-8EB7-3B17-7219DBDD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962867"/>
            <a:ext cx="11316882" cy="42072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71376"/>
                </a:solidFill>
              </a:rPr>
              <a:t>Pre-requisite skills – in lesson planning: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71376"/>
                </a:solidFill>
              </a:rPr>
              <a:t> ‘What comes before? What comes after?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71376"/>
                </a:solidFill>
              </a:rPr>
              <a:t> Entry tickets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chemeClr val="tx1"/>
                </a:solidFill>
              </a:rPr>
              <a:t>AO1 Students should be able to: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chemeClr val="tx1"/>
                </a:solidFill>
              </a:rPr>
              <a:t>• accurately recall facts, terminology and definitions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chemeClr val="tx1"/>
                </a:solidFill>
              </a:rPr>
              <a:t>• use and interpret notation correctly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chemeClr val="tx1"/>
                </a:solidFill>
              </a:rPr>
              <a:t>• accurately carry out routine procedures or set tasks requiring multi-step solutions. </a:t>
            </a: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solidFill>
                  <a:schemeClr val="tx1"/>
                </a:solidFill>
              </a:rPr>
              <a:t>New AQA Fundamental Skill Questions coming…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solidFill>
                  <a:schemeClr val="tx1"/>
                </a:solidFill>
              </a:rPr>
              <a:t>Look out for the AQA Fundamental Skills and Basic Skills Blog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solidFill>
                  <a:schemeClr val="tx1"/>
                </a:solidFill>
              </a:rPr>
              <a:t>AQA Topic Audits will help in this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4A01-6E1E-8A77-40A4-31FAD0D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5F8BC-4115-B2AB-5BC5-276FEA8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Assumed Knowledge difficulties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61E18-5E23-6AA5-187F-C575E7A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AQA and its licensors. All rights reserved.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algn="l">
          <a:spcBef>
            <a:spcPts val="200"/>
          </a:spcBef>
          <a:spcAft>
            <a:spcPts val="2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B95702-E385-442B-A1F9-D2C628D57B79}" vid="{2599DA67-F733-4092-B3D6-1A9820DFA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72953e-811c-4bc7-9c38-d43952f8fe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A519422F8DA46AACFA4DB7DDA5744" ma:contentTypeVersion="10" ma:contentTypeDescription="Create a new document." ma:contentTypeScope="" ma:versionID="322e41ec795da6ecd359b0db9dc413a6">
  <xsd:schema xmlns:xsd="http://www.w3.org/2001/XMLSchema" xmlns:xs="http://www.w3.org/2001/XMLSchema" xmlns:p="http://schemas.microsoft.com/office/2006/metadata/properties" xmlns:ns3="d9b3a739-2b43-46cd-906a-2da7255eafa3" xmlns:ns4="a072953e-811c-4bc7-9c38-d43952f8fec0" targetNamespace="http://schemas.microsoft.com/office/2006/metadata/properties" ma:root="true" ma:fieldsID="4e0bc1f425ae0aeff7630e2fcf342fbe" ns3:_="" ns4:_="">
    <xsd:import namespace="d9b3a739-2b43-46cd-906a-2da7255eafa3"/>
    <xsd:import namespace="a072953e-811c-4bc7-9c38-d43952f8fe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a739-2b43-46cd-906a-2da7255eaf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2953e-811c-4bc7-9c38-d43952f8f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0C5F4-63E4-47BC-A6FA-64361C4472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0D9E1C-7611-4B96-887D-FF05A5B89ACC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a072953e-811c-4bc7-9c38-d43952f8fec0"/>
    <ds:schemaRef ds:uri="d9b3a739-2b43-46cd-906a-2da7255eafa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2B5E0C-F98C-4F85-8417-FD9CE134F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a739-2b43-46cd-906a-2da7255eafa3"/>
    <ds:schemaRef ds:uri="a072953e-811c-4bc7-9c38-d43952f8f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AQA_Corporate PPT Copyright 2023 Template_v03</Template>
  <TotalTime>0</TotalTime>
  <Words>1921</Words>
  <PresentationFormat>Widescreen</PresentationFormat>
  <Paragraphs>289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Source Sans Pro Semibold</vt:lpstr>
      <vt:lpstr>Courier New</vt:lpstr>
      <vt:lpstr>Times New Roman</vt:lpstr>
      <vt:lpstr>Source Sans Pro</vt:lpstr>
      <vt:lpstr>Source Sans Pro Black</vt:lpstr>
      <vt:lpstr>Cambria Math</vt:lpstr>
      <vt:lpstr>AQA Corporate</vt:lpstr>
      <vt:lpstr>GCSE Maths: Fundamental and Basic skills  Leeds 2023 – Session 3 </vt:lpstr>
      <vt:lpstr>Welcome</vt:lpstr>
      <vt:lpstr>Biography: </vt:lpstr>
      <vt:lpstr>Objectives</vt:lpstr>
      <vt:lpstr>Fundamental and Basic Maths Skills</vt:lpstr>
      <vt:lpstr>The Cornerstones of Maths</vt:lpstr>
      <vt:lpstr>To build a firm base for GCSE</vt:lpstr>
      <vt:lpstr>Assumed Mathematical Knowledge</vt:lpstr>
      <vt:lpstr>Dealing with Assumed Knowledge difficulties</vt:lpstr>
      <vt:lpstr>Nine Mathematical Basics</vt:lpstr>
      <vt:lpstr>Alternative Methods</vt:lpstr>
      <vt:lpstr>CPA Approaches </vt:lpstr>
      <vt:lpstr>Inchworms and Grasshoppers  Maths thinking styles: The wisdom of Professor  Steve Chinn</vt:lpstr>
      <vt:lpstr>Inchworms</vt:lpstr>
      <vt:lpstr>Grasshoppers </vt:lpstr>
      <vt:lpstr>Inchworm or Grasshopper? </vt:lpstr>
      <vt:lpstr>Building the Skills leads to Problem Solving progression </vt:lpstr>
      <vt:lpstr>#DailyMaths </vt:lpstr>
      <vt:lpstr>AQA Resources to support Impactful Teaching </vt:lpstr>
      <vt:lpstr>Key strategies</vt:lpstr>
      <vt:lpstr>AQA support resources</vt:lpstr>
      <vt:lpstr>What’s your top tip?</vt:lpstr>
      <vt:lpstr>Any questions?</vt:lpstr>
      <vt:lpstr>Resources</vt:lpstr>
      <vt:lpstr>Resources</vt:lpstr>
      <vt:lpstr>Resources</vt:lpstr>
      <vt:lpstr>Get in touch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Maths: Fundamental and Basic skills</dc:title>
  <dc:creator>AQA</dc:creator>
  <dcterms:created xsi:type="dcterms:W3CDTF">2023-08-24T12:10:01Z</dcterms:created>
  <dcterms:modified xsi:type="dcterms:W3CDTF">2023-10-04T11:49:33Z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0x010100A39A519422F8DA46AACFA4DB7DDA5744</vt:lpwstr>
  </property>
</Properties>
</file>