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84" r:id="rId2"/>
    <p:sldId id="385" r:id="rId3"/>
    <p:sldId id="526" r:id="rId4"/>
    <p:sldId id="282" r:id="rId5"/>
    <p:sldId id="527" r:id="rId6"/>
    <p:sldId id="290" r:id="rId7"/>
    <p:sldId id="359" r:id="rId8"/>
    <p:sldId id="360" r:id="rId9"/>
    <p:sldId id="326" r:id="rId10"/>
    <p:sldId id="362" r:id="rId11"/>
    <p:sldId id="288" r:id="rId12"/>
    <p:sldId id="523" r:id="rId13"/>
    <p:sldId id="342" r:id="rId14"/>
    <p:sldId id="294" r:id="rId15"/>
    <p:sldId id="361" r:id="rId16"/>
    <p:sldId id="305" r:id="rId17"/>
    <p:sldId id="528" r:id="rId18"/>
    <p:sldId id="373" r:id="rId19"/>
    <p:sldId id="374" r:id="rId20"/>
    <p:sldId id="496" r:id="rId21"/>
    <p:sldId id="307" r:id="rId22"/>
    <p:sldId id="377" r:id="rId23"/>
    <p:sldId id="378" r:id="rId24"/>
    <p:sldId id="379" r:id="rId25"/>
    <p:sldId id="524" r:id="rId26"/>
    <p:sldId id="324" r:id="rId27"/>
    <p:sldId id="498" r:id="rId28"/>
    <p:sldId id="343" r:id="rId29"/>
    <p:sldId id="363" r:id="rId30"/>
    <p:sldId id="372" r:id="rId31"/>
    <p:sldId id="366" r:id="rId32"/>
    <p:sldId id="382" r:id="rId33"/>
    <p:sldId id="367" r:id="rId34"/>
    <p:sldId id="512" r:id="rId35"/>
    <p:sldId id="383" r:id="rId36"/>
    <p:sldId id="515" r:id="rId37"/>
    <p:sldId id="265" r:id="rId38"/>
    <p:sldId id="267" r:id="rId39"/>
    <p:sldId id="519" r:id="rId40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857A7-F430-4EE6-B994-F510B0AE8F4E}">
          <p14:sldIdLst>
            <p14:sldId id="384"/>
            <p14:sldId id="385"/>
            <p14:sldId id="526"/>
            <p14:sldId id="282"/>
            <p14:sldId id="527"/>
            <p14:sldId id="290"/>
            <p14:sldId id="359"/>
            <p14:sldId id="360"/>
            <p14:sldId id="326"/>
            <p14:sldId id="362"/>
            <p14:sldId id="288"/>
            <p14:sldId id="523"/>
            <p14:sldId id="342"/>
            <p14:sldId id="294"/>
            <p14:sldId id="361"/>
            <p14:sldId id="305"/>
            <p14:sldId id="528"/>
            <p14:sldId id="373"/>
            <p14:sldId id="374"/>
            <p14:sldId id="496"/>
            <p14:sldId id="307"/>
            <p14:sldId id="377"/>
            <p14:sldId id="378"/>
            <p14:sldId id="379"/>
            <p14:sldId id="524"/>
            <p14:sldId id="324"/>
            <p14:sldId id="498"/>
            <p14:sldId id="343"/>
            <p14:sldId id="363"/>
            <p14:sldId id="372"/>
            <p14:sldId id="366"/>
            <p14:sldId id="382"/>
            <p14:sldId id="367"/>
            <p14:sldId id="512"/>
            <p14:sldId id="383"/>
            <p14:sldId id="515"/>
            <p14:sldId id="265"/>
            <p14:sldId id="267"/>
            <p14:sldId id="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orient="horz" pos="4225">
          <p15:clr>
            <a:srgbClr val="A4A3A4"/>
          </p15:clr>
        </p15:guide>
        <p15:guide id="3" pos="3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aver, Jenny" initials="WJ" lastIdx="5" clrIdx="0"/>
  <p:cmAuthor id="1" name="Bairstow, Rebecca" initials="BR" lastIdx="2" clrIdx="1">
    <p:extLst>
      <p:ext uri="{19B8F6BF-5375-455C-9EA6-DF929625EA0E}">
        <p15:presenceInfo xmlns:p15="http://schemas.microsoft.com/office/powerpoint/2012/main" userId="S-1-5-21-1757981266-1078081533-725345543-121820" providerId="AD"/>
      </p:ext>
    </p:extLst>
  </p:cmAuthor>
  <p:cmAuthor id="2" name="Jamieson, Molly" initials="JM" lastIdx="6" clrIdx="2">
    <p:extLst>
      <p:ext uri="{19B8F6BF-5375-455C-9EA6-DF929625EA0E}">
        <p15:presenceInfo xmlns:p15="http://schemas.microsoft.com/office/powerpoint/2012/main" userId="S-1-5-21-1757981266-1078081533-725345543-966649" providerId="AD"/>
      </p:ext>
    </p:extLst>
  </p:cmAuthor>
  <p:cmAuthor id="3" name="Franklin, Helen" initials="FH" lastIdx="21" clrIdx="3">
    <p:extLst>
      <p:ext uri="{19B8F6BF-5375-455C-9EA6-DF929625EA0E}">
        <p15:presenceInfo xmlns:p15="http://schemas.microsoft.com/office/powerpoint/2012/main" userId="S-1-5-21-1757981266-1078081533-725345543-119682" providerId="AD"/>
      </p:ext>
    </p:extLst>
  </p:cmAuthor>
  <p:cmAuthor id="4" name="McHugh, Leigh" initials="ML" lastIdx="1" clrIdx="4">
    <p:extLst>
      <p:ext uri="{19B8F6BF-5375-455C-9EA6-DF929625EA0E}">
        <p15:presenceInfo xmlns:p15="http://schemas.microsoft.com/office/powerpoint/2012/main" userId="S-1-5-21-1757981266-1078081533-725345543-10509" providerId="AD"/>
      </p:ext>
    </p:extLst>
  </p:cmAuthor>
  <p:cmAuthor id="5" name="Dussie, Carla" initials="DC" lastIdx="3" clrIdx="5">
    <p:extLst>
      <p:ext uri="{19B8F6BF-5375-455C-9EA6-DF929625EA0E}">
        <p15:presenceInfo xmlns:p15="http://schemas.microsoft.com/office/powerpoint/2012/main" userId="S-1-5-21-1757981266-1078081533-725345543-9270" providerId="AD"/>
      </p:ext>
    </p:extLst>
  </p:cmAuthor>
  <p:cmAuthor id="6" name="Ian Andrews" initials="IA" lastIdx="28" clrIdx="6">
    <p:extLst>
      <p:ext uri="{19B8F6BF-5375-455C-9EA6-DF929625EA0E}">
        <p15:presenceInfo xmlns:p15="http://schemas.microsoft.com/office/powerpoint/2012/main" userId="S::iandrews@imberhorne.co.uk::75b19c89-7461-464c-84af-33a15f4b5cfd" providerId="AD"/>
      </p:ext>
    </p:extLst>
  </p:cmAuthor>
  <p:cmAuthor id="7" name="Threader, Wendy" initials="TW" lastIdx="14" clrIdx="7">
    <p:extLst>
      <p:ext uri="{19B8F6BF-5375-455C-9EA6-DF929625EA0E}">
        <p15:presenceInfo xmlns:p15="http://schemas.microsoft.com/office/powerpoint/2012/main" userId="S-1-5-21-1757981266-1078081533-725345543-70308" providerId="AD"/>
      </p:ext>
    </p:extLst>
  </p:cmAuthor>
  <p:cmAuthor id="8" name="Harris, Robin" initials="HR" lastIdx="18" clrIdx="8">
    <p:extLst>
      <p:ext uri="{19B8F6BF-5375-455C-9EA6-DF929625EA0E}">
        <p15:presenceInfo xmlns:p15="http://schemas.microsoft.com/office/powerpoint/2012/main" userId="S-1-5-21-1757981266-1078081533-725345543-33310" providerId="AD"/>
      </p:ext>
    </p:extLst>
  </p:cmAuthor>
  <p:cmAuthor id="9" name="Hayton, Carly" initials="HC" lastIdx="3" clrIdx="9">
    <p:extLst>
      <p:ext uri="{19B8F6BF-5375-455C-9EA6-DF929625EA0E}">
        <p15:presenceInfo xmlns:p15="http://schemas.microsoft.com/office/powerpoint/2012/main" userId="S-1-5-21-1757981266-1078081533-725345543-37884" providerId="AD"/>
      </p:ext>
    </p:extLst>
  </p:cmAuthor>
  <p:cmAuthor id="10" name="Gordon, Rosie" initials="GR" lastIdx="11" clrIdx="10">
    <p:extLst>
      <p:ext uri="{19B8F6BF-5375-455C-9EA6-DF929625EA0E}">
        <p15:presenceInfo xmlns:p15="http://schemas.microsoft.com/office/powerpoint/2012/main" userId="S-1-5-21-1757981266-1078081533-725345543-968674" providerId="AD"/>
      </p:ext>
    </p:extLst>
  </p:cmAuthor>
  <p:cmAuthor id="11" name="Turner, Iwona" initials="TI" lastIdx="7" clrIdx="11">
    <p:extLst>
      <p:ext uri="{19B8F6BF-5375-455C-9EA6-DF929625EA0E}">
        <p15:presenceInfo xmlns:p15="http://schemas.microsoft.com/office/powerpoint/2012/main" userId="S-1-5-21-1757981266-1078081533-725345543-975410" providerId="AD"/>
      </p:ext>
    </p:extLst>
  </p:cmAuthor>
  <p:cmAuthor id="12" name="Shepherd, Joseph" initials="SJ" lastIdx="10" clrIdx="12">
    <p:extLst>
      <p:ext uri="{19B8F6BF-5375-455C-9EA6-DF929625EA0E}">
        <p15:presenceInfo xmlns:p15="http://schemas.microsoft.com/office/powerpoint/2012/main" userId="S-1-5-21-1757981266-1078081533-725345543-968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8" autoAdjust="0"/>
    <p:restoredTop sz="82876" autoAdjust="0"/>
  </p:normalViewPr>
  <p:slideViewPr>
    <p:cSldViewPr snapToGrid="0" snapToObjects="1" showGuides="1">
      <p:cViewPr varScale="1">
        <p:scale>
          <a:sx n="28" d="100"/>
          <a:sy n="28" d="100"/>
        </p:scale>
        <p:origin x="78" y="234"/>
      </p:cViewPr>
      <p:guideLst>
        <p:guide orient="horz" pos="2157"/>
        <p:guide orient="horz" pos="4225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7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C65C6-62AA-4116-A811-C5D6069D0F44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box.org.uk/l/logresources/skills.php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rcartermaths.com/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0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can show this onscreen at the conference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Talk about on the next slide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88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for class teachers or KS4 </a:t>
            </a:r>
            <a:r>
              <a:rPr lang="en-GB" dirty="0" err="1"/>
              <a:t>coords</a:t>
            </a:r>
            <a:r>
              <a:rPr lang="en-GB" dirty="0"/>
              <a:t> or head of dept. Again, will show live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5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information about why it is important and how concentrating on this will helps students to be successful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95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1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3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the need to zone in on specific topics and really practice</a:t>
            </a:r>
          </a:p>
          <a:p>
            <a:endParaRPr lang="en-GB" dirty="0"/>
          </a:p>
          <a:p>
            <a:r>
              <a:rPr lang="en-GB" dirty="0"/>
              <a:t>Don’t practice till you get it right, practice till you can’t get it wrong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03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96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Highlight the need to zone in on specific topics and really practice</a:t>
            </a:r>
          </a:p>
          <a:p>
            <a:endParaRPr lang="en-GB" dirty="0"/>
          </a:p>
          <a:p>
            <a:r>
              <a:rPr lang="en-GB" dirty="0"/>
              <a:t>Don’t practice till you get it right, practice till you can’t get it wrong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40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importance of choosing one or two of these, not using all 4/5. </a:t>
            </a:r>
          </a:p>
          <a:p>
            <a:endParaRPr lang="en-US" dirty="0"/>
          </a:p>
          <a:p>
            <a:r>
              <a:rPr lang="en-US" dirty="0"/>
              <a:t>Say accessible to students also</a:t>
            </a:r>
          </a:p>
          <a:p>
            <a:endParaRPr lang="en-US" dirty="0"/>
          </a:p>
          <a:p>
            <a:r>
              <a:rPr lang="en-US" dirty="0"/>
              <a:t>Mention that all the links are in the resource booklet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8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n-GB" dirty="0"/>
              <a:t>Maybe mention other ones that require subscription </a:t>
            </a:r>
            <a:r>
              <a:rPr lang="en-GB" dirty="0" err="1"/>
              <a:t>Mathsbox</a:t>
            </a:r>
            <a:r>
              <a:rPr lang="en-GB" dirty="0"/>
              <a:t> skills check (</a:t>
            </a:r>
            <a:r>
              <a:rPr lang="en-GB" dirty="0">
                <a:hlinkClick r:id="rId3"/>
              </a:rPr>
              <a:t>https://www.mathsbox.org.uk/l/logresources/skills.php</a:t>
            </a:r>
            <a:r>
              <a:rPr lang="en-GB" dirty="0"/>
              <a:t>) (£60 per year)</a:t>
            </a:r>
          </a:p>
          <a:p>
            <a:pPr lvl="3"/>
            <a:r>
              <a:rPr lang="en-GB" dirty="0"/>
              <a:t>Mr Carter Maths (</a:t>
            </a:r>
            <a:r>
              <a:rPr lang="en-GB" dirty="0">
                <a:hlinkClick r:id="rId4"/>
              </a:rPr>
              <a:t>https://www.mrcartermaths.com/#</a:t>
            </a:r>
            <a:r>
              <a:rPr lang="en-GB" dirty="0"/>
              <a:t>) (£120 per year)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97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we use </a:t>
            </a:r>
            <a:r>
              <a:rPr lang="en-US" dirty="0" err="1"/>
              <a:t>Hegartymaths</a:t>
            </a:r>
            <a:r>
              <a:rPr lang="en-US" dirty="0"/>
              <a:t> ones and </a:t>
            </a:r>
            <a:r>
              <a:rPr lang="en-US" dirty="0" err="1"/>
              <a:t>Mathswatch</a:t>
            </a:r>
            <a:r>
              <a:rPr lang="en-US" dirty="0"/>
              <a:t> ones plus </a:t>
            </a:r>
            <a:r>
              <a:rPr lang="en-US" dirty="0" err="1"/>
              <a:t>Onmaths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information about why it is important and how concentrating on this will helps students to be successful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0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72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1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information about why it is important and how concentrating on this will helps students to be successful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550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60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694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</a:t>
            </a:r>
            <a:r>
              <a:rPr lang="en-GB" baseline="0" dirty="0"/>
              <a:t> delegates to the specific subject page on the main AQA website, eg https://www.aqa.org.uk/subjects/mathematics/gcse/mathematics-8300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16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relevant Twitter accounts are: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@AQAEnglish (English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@AQAMaths (Maths subjects)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@AQA (Any other subjects).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Provide information about why it is important and how concentrating on this will helps students to be successful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57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revising for </a:t>
            </a:r>
            <a:r>
              <a:rPr lang="en-US" dirty="0" err="1"/>
              <a:t>maths</a:t>
            </a:r>
            <a:r>
              <a:rPr lang="en-US" dirty="0"/>
              <a:t> – Not reciting information but applying to problems</a:t>
            </a:r>
          </a:p>
          <a:p>
            <a:endParaRPr lang="en-US" dirty="0"/>
          </a:p>
          <a:p>
            <a:r>
              <a:rPr lang="en-US" dirty="0"/>
              <a:t>Key part is to split student and teacher elements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52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revising for </a:t>
            </a:r>
            <a:r>
              <a:rPr lang="en-US" dirty="0" err="1"/>
              <a:t>maths</a:t>
            </a:r>
            <a:r>
              <a:rPr lang="en-US" dirty="0"/>
              <a:t> – Not reciting information but applying to problems</a:t>
            </a:r>
          </a:p>
          <a:p>
            <a:endParaRPr lang="en-US" dirty="0"/>
          </a:p>
          <a:p>
            <a:r>
              <a:rPr lang="en-US" dirty="0"/>
              <a:t>Key part is to split student and teacher elements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261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take hours to mark papers so really important that time is used really effectively</a:t>
            </a:r>
          </a:p>
          <a:p>
            <a:endParaRPr lang="en-US" dirty="0"/>
          </a:p>
          <a:p>
            <a:r>
              <a:rPr lang="en-US" dirty="0"/>
              <a:t>Use it to inform planning plus set work for students.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56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go through the AQA ones but there are others available. Refer to resource booklet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5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26720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705615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</a:t>
            </a:r>
            <a:br>
              <a:rPr lang="en-US" dirty="0"/>
            </a:b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152188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&lt;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&gt;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26" name="Picture 2" descr="I:\Content and Resources\Events\Templates\Ppt break slide imagery\Welcom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91400"/>
            <a:ext cx="4481513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4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050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7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976438" y="6611005"/>
            <a:ext cx="2678400" cy="2412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180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t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Get in touch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3570037" cy="4406804"/>
          </a:xfrm>
        </p:spPr>
        <p:txBody>
          <a:bodyPr/>
          <a:lstStyle>
            <a:lvl1pPr marL="360000" indent="-360000">
              <a:defRPr>
                <a:solidFill>
                  <a:schemeClr val="tx1"/>
                </a:solidFill>
              </a:defRPr>
            </a:lvl1pPr>
            <a:lvl2pPr marL="720000" indent="-360000">
              <a:defRPr>
                <a:solidFill>
                  <a:schemeClr val="tx1"/>
                </a:solidFill>
              </a:defRPr>
            </a:lvl2pPr>
            <a:lvl3pPr marL="1080000" indent="-360000">
              <a:defRPr>
                <a:solidFill>
                  <a:schemeClr val="tx1"/>
                </a:solidFill>
              </a:defRPr>
            </a:lvl3pPr>
            <a:lvl4pPr marL="1440000" indent="-360000">
              <a:defRPr>
                <a:solidFill>
                  <a:schemeClr val="tx1"/>
                </a:solidFill>
              </a:defRPr>
            </a:lvl4pPr>
            <a:lvl5pPr marL="1800000" indent="-360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I:\Content and Resources\Events\Templates\Ppt break slide imagery\Get_in_Tou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49" y="1668023"/>
            <a:ext cx="4043301" cy="45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10" y="6478180"/>
            <a:ext cx="719352" cy="24689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539999" y="1731712"/>
            <a:ext cx="8045201" cy="44068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149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Insert video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8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Insert image or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0" y="6611005"/>
            <a:ext cx="3130838" cy="241200"/>
          </a:xfrm>
          <a:prstGeom prst="rect">
            <a:avLst/>
          </a:prstGeom>
        </p:spPr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9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4500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149750" indent="-2857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974785"/>
            <a:ext cx="9144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7" name="Picture 2" descr="G:\01 GRAPHIC DESIGN Oct 2012 onwards\03 LOGOS (other)\AQA NEW LOGO MASTER\RGB jpeg\AQA_New_logo_no_strapline_RG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50" y="6476351"/>
            <a:ext cx="720000" cy="25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5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436294"/>
            <a:ext cx="4028825" cy="97295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285819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0" y="2527176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8" y="278675"/>
            <a:ext cx="1620000" cy="7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4464" y="6476351"/>
            <a:ext cx="69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4B4B4B"/>
                </a:solidFill>
              </a:defRPr>
            </a:lvl1pPr>
          </a:lstStyle>
          <a:p>
            <a:fld id="{9D4704D4-DAEA-4D4A-A9DC-4373E3AC71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1" y="6611005"/>
            <a:ext cx="3130838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GB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77" r:id="rId3"/>
    <p:sldLayoutId id="2147483680" r:id="rId4"/>
    <p:sldLayoutId id="2147483667" r:id="rId5"/>
    <p:sldLayoutId id="2147483662" r:id="rId6"/>
    <p:sldLayoutId id="2147483664" r:id="rId7"/>
    <p:sldLayoutId id="2147483681" r:id="rId8"/>
    <p:sldLayoutId id="2147483665" r:id="rId9"/>
    <p:sldLayoutId id="214748367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  <p:sldLayoutId id="2147483675" r:id="rId17"/>
    <p:sldLayoutId id="2147483676" r:id="rId18"/>
    <p:sldLayoutId id="2147483682" r:id="rId19"/>
    <p:sldLayoutId id="2147483683" r:id="rId20"/>
    <p:sldLayoutId id="2147483684" r:id="rId21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457200" rtl="0" eaLnBrk="1" latinLnBrk="0" hangingPunct="1">
        <a:lnSpc>
          <a:spcPct val="100000"/>
        </a:lnSpc>
        <a:spcBef>
          <a:spcPts val="400"/>
        </a:spcBef>
        <a:buClr>
          <a:srgbClr val="4B4B4B"/>
        </a:buClr>
        <a:buFont typeface="Arial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rgbClr val="4B4B4B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bsresources.com/maths-resources/revisionma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orbettmaths.com/5-a-day/gcse/" TargetMode="External"/><Relationship Id="rId4" Type="http://schemas.openxmlformats.org/officeDocument/2006/relationships/hyperlink" Target="https://www.accessmaths.co.uk/revision-resources.html#maz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ourceaholic.com/p/knowledge-organisers.html" TargetMode="External"/><Relationship Id="rId7" Type="http://schemas.openxmlformats.org/officeDocument/2006/relationships/hyperlink" Target="http://www.quizlet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blooket.com/" TargetMode="External"/><Relationship Id="rId5" Type="http://schemas.openxmlformats.org/officeDocument/2006/relationships/hyperlink" Target="http://www.kahoot.com/" TargetMode="External"/><Relationship Id="rId4" Type="http://schemas.openxmlformats.org/officeDocument/2006/relationships/hyperlink" Target="http://www.quizizz.com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?lng=en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aboutmaths.aqa.org.uk/attachments/10837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968C-01AE-4B8A-92A6-A20CA0AD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377EE-7227-4AF8-BBD8-DC7BDC9E3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65A28-1BAC-47FB-96D9-CDADBC8E5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AF9772B4-DA7B-4ED2-BCDB-F950612C68F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40000" y="1731600"/>
            <a:ext cx="4753473" cy="44053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3A98E-F2C5-4376-A15E-704C9E398AAA}"/>
              </a:ext>
            </a:extLst>
          </p:cNvPr>
          <p:cNvSpPr txBox="1"/>
          <p:nvPr/>
        </p:nvSpPr>
        <p:spPr>
          <a:xfrm>
            <a:off x="4082011" y="6140038"/>
            <a:ext cx="1859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Credit: Corbett Maths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50294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25541"/>
            <a:ext cx="8045200" cy="666557"/>
          </a:xfrm>
        </p:spPr>
        <p:txBody>
          <a:bodyPr/>
          <a:lstStyle/>
          <a:p>
            <a:r>
              <a:rPr lang="en-GB" dirty="0"/>
              <a:t>Mock exams – a source of assessment for learning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655FB-0FA4-4AF3-A811-EBB5B39A14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Mock exams are one of the best ways to understand students’ strengths and weaknesses.</a:t>
            </a:r>
          </a:p>
          <a:p>
            <a:endParaRPr lang="en-GB" dirty="0"/>
          </a:p>
          <a:p>
            <a:r>
              <a:rPr lang="en-GB" dirty="0"/>
              <a:t>There is a wealth of information we collect during mock exams. </a:t>
            </a:r>
          </a:p>
          <a:p>
            <a:endParaRPr lang="en-GB" dirty="0"/>
          </a:p>
          <a:p>
            <a:r>
              <a:rPr lang="en-GB" dirty="0"/>
              <a:t>It can be used for heads of department to see gaps in student knowledge, for classroom teachers to focus their lessons and for students to find personalised gaps.</a:t>
            </a:r>
          </a:p>
          <a:p>
            <a:endParaRPr lang="en-GB" dirty="0"/>
          </a:p>
          <a:p>
            <a:r>
              <a:rPr lang="en-GB" dirty="0"/>
              <a:t>There’s so much data, how can we use it effectively?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44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172926" cy="431181"/>
          </a:xfrm>
        </p:spPr>
        <p:txBody>
          <a:bodyPr/>
          <a:lstStyle/>
          <a:p>
            <a:r>
              <a:rPr lang="en-GB"/>
              <a:t>Mock exam analysers – a great way to collect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9D4D95-DF82-4C56-84FF-BEA202F4657F}"/>
              </a:ext>
            </a:extLst>
          </p:cNvPr>
          <p:cNvSpPr/>
          <p:nvPr/>
        </p:nvSpPr>
        <p:spPr>
          <a:xfrm>
            <a:off x="540000" y="1731600"/>
            <a:ext cx="8049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/>
            <a:r>
              <a:rPr lang="en-GB" b="1" dirty="0">
                <a:solidFill>
                  <a:srgbClr val="4B4B4B"/>
                </a:solidFill>
              </a:rPr>
              <a:t>Student level</a:t>
            </a:r>
          </a:p>
          <a:p>
            <a:pPr marL="374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B4B4B"/>
                </a:solidFill>
              </a:rPr>
              <a:t>Individualised so students have a personalised list</a:t>
            </a:r>
          </a:p>
          <a:p>
            <a:pPr marL="88900" lvl="1"/>
            <a:endParaRPr lang="en-GB" dirty="0">
              <a:solidFill>
                <a:srgbClr val="4B4B4B"/>
              </a:solidFill>
            </a:endParaRPr>
          </a:p>
          <a:p>
            <a:pPr marL="374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B4B4B"/>
                </a:solidFill>
              </a:rPr>
              <a:t>They can fill this in themselves!</a:t>
            </a:r>
          </a:p>
          <a:p>
            <a:pPr marL="374650" lvl="1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4B4B4B"/>
              </a:solidFill>
            </a:endParaRPr>
          </a:p>
          <a:p>
            <a:pPr marL="88900" lvl="1"/>
            <a:r>
              <a:rPr lang="en-GB" b="1" dirty="0"/>
              <a:t>Class/cohort analyser</a:t>
            </a:r>
          </a:p>
          <a:p>
            <a:pPr marL="374650" lvl="1" indent="-28575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dirty="0">
                <a:solidFill>
                  <a:srgbClr val="4B4B4B"/>
                </a:solidFill>
              </a:rPr>
              <a:t>Allows teachers/key stage coordinators/heads of department to help spot general trends, strengths and weaknesses. </a:t>
            </a:r>
          </a:p>
          <a:p>
            <a:pPr marL="374650" lvl="1" indent="-28575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en-GB" dirty="0">
              <a:solidFill>
                <a:srgbClr val="4B4B4B"/>
              </a:solidFill>
            </a:endParaRPr>
          </a:p>
          <a:p>
            <a:pPr marL="374650" lvl="1" indent="-28575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en-GB" dirty="0">
                <a:solidFill>
                  <a:srgbClr val="4B4B4B"/>
                </a:solidFill>
              </a:rPr>
              <a:t>Paste in the students’ individualised ones!</a:t>
            </a:r>
          </a:p>
          <a:p>
            <a:pPr marL="88900" lvl="1" indent="3683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09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AQA student analyser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6F761B-52B3-4FFE-A148-DBA27C2199D6}"/>
              </a:ext>
            </a:extLst>
          </p:cNvPr>
          <p:cNvSpPr txBox="1">
            <a:spLocks/>
          </p:cNvSpPr>
          <p:nvPr/>
        </p:nvSpPr>
        <p:spPr>
          <a:xfrm>
            <a:off x="472267" y="1403603"/>
            <a:ext cx="8045200" cy="4406804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6" descr="Schematic&#10;&#10;Description automatically generated with medium confidence">
            <a:extLst>
              <a:ext uri="{FF2B5EF4-FFF2-40B4-BE49-F238E27FC236}">
                <a16:creationId xmlns:a16="http://schemas.microsoft.com/office/drawing/2014/main" id="{878DEBCD-1257-4141-B405-EDDCFEA67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731963"/>
            <a:ext cx="7394376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2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analysers are available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CFF4A-5FA2-4C0A-91D5-833714C4B1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Hegartymaths</a:t>
            </a:r>
            <a:r>
              <a:rPr lang="en-US" dirty="0"/>
              <a:t>, </a:t>
            </a:r>
            <a:r>
              <a:rPr lang="en-US" dirty="0" err="1"/>
              <a:t>Sparx</a:t>
            </a:r>
            <a:r>
              <a:rPr lang="en-US" dirty="0"/>
              <a:t>, </a:t>
            </a:r>
            <a:r>
              <a:rPr lang="en-US" dirty="0" err="1"/>
              <a:t>Mathswatch</a:t>
            </a:r>
            <a:r>
              <a:rPr lang="en-US" dirty="0"/>
              <a:t>, </a:t>
            </a:r>
            <a:r>
              <a:rPr lang="en-US" dirty="0" err="1"/>
              <a:t>methodmaths</a:t>
            </a:r>
            <a:r>
              <a:rPr lang="en-US" dirty="0"/>
              <a:t>……</a:t>
            </a:r>
          </a:p>
          <a:p>
            <a:endParaRPr lang="en-US" dirty="0"/>
          </a:p>
          <a:p>
            <a:r>
              <a:rPr lang="en-US" dirty="0"/>
              <a:t>Any more?</a:t>
            </a:r>
            <a:endParaRPr lang="en-US" sz="700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13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Cohort level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6F761B-52B3-4FFE-A148-DBA27C2199D6}"/>
              </a:ext>
            </a:extLst>
          </p:cNvPr>
          <p:cNvSpPr txBox="1">
            <a:spLocks/>
          </p:cNvSpPr>
          <p:nvPr/>
        </p:nvSpPr>
        <p:spPr>
          <a:xfrm>
            <a:off x="472267" y="1403603"/>
            <a:ext cx="8045200" cy="4406804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E85D344-5F5D-4DB4-BE7B-EE69DB96DD14}"/>
              </a:ext>
            </a:extLst>
          </p:cNvPr>
          <p:cNvSpPr txBox="1">
            <a:spLocks/>
          </p:cNvSpPr>
          <p:nvPr/>
        </p:nvSpPr>
        <p:spPr>
          <a:xfrm>
            <a:off x="539750" y="1731963"/>
            <a:ext cx="3016250" cy="41344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75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355600"/>
            <a:r>
              <a:rPr lang="en-US" dirty="0"/>
              <a:t>Covers a whole series </a:t>
            </a:r>
          </a:p>
          <a:p>
            <a:pPr marL="0" indent="0" defTabSz="355600">
              <a:buFont typeface="Arial"/>
              <a:buNone/>
            </a:pPr>
            <a:r>
              <a:rPr lang="en-US" dirty="0"/>
              <a:t>      (</a:t>
            </a:r>
            <a:r>
              <a:rPr lang="en-US" dirty="0" err="1"/>
              <a:t>ie</a:t>
            </a:r>
            <a:r>
              <a:rPr lang="en-US" dirty="0"/>
              <a:t> papers 1, 2 and 3 from          	June 2019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dirty="0"/>
              <a:t>Enter/copy over every student’s data in question by question 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dirty="0"/>
              <a:t>Analyses each paper plus overall performance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dirty="0"/>
              <a:t>Comparisons against target plus national average</a:t>
            </a: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en-US" dirty="0"/>
              <a:t>Charts give visual comparisons automatically</a:t>
            </a:r>
          </a:p>
        </p:txBody>
      </p:sp>
      <p:pic>
        <p:nvPicPr>
          <p:cNvPr id="10" name="Picture 9" descr="Chart, diagram, schematic&#10;&#10;Description automatically generated">
            <a:extLst>
              <a:ext uri="{FF2B5EF4-FFF2-40B4-BE49-F238E27FC236}">
                <a16:creationId xmlns:a16="http://schemas.microsoft.com/office/drawing/2014/main" id="{FF5ACA63-FFCF-4635-B64E-50138936F2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916155" y="1731963"/>
            <a:ext cx="4669045" cy="40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3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2: Great resources to use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087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this data from mocks, so now what?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6F761B-52B3-4FFE-A148-DBA27C2199D6}"/>
              </a:ext>
            </a:extLst>
          </p:cNvPr>
          <p:cNvSpPr txBox="1">
            <a:spLocks/>
          </p:cNvSpPr>
          <p:nvPr/>
        </p:nvSpPr>
        <p:spPr>
          <a:xfrm>
            <a:off x="472267" y="1403603"/>
            <a:ext cx="8045200" cy="4406804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84CA53B-5C7A-4F6C-9D4B-6C0B917FFABD}"/>
              </a:ext>
            </a:extLst>
          </p:cNvPr>
          <p:cNvSpPr txBox="1">
            <a:spLocks/>
          </p:cNvSpPr>
          <p:nvPr/>
        </p:nvSpPr>
        <p:spPr>
          <a:xfrm>
            <a:off x="540000" y="1731600"/>
            <a:ext cx="8046000" cy="4406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75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You know how students did, so it’s now time to use that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At a class level – teachers need to know which topics need attention as well as practicing key skills.</a:t>
            </a:r>
          </a:p>
          <a:p>
            <a:pPr marL="457200" indent="-457200">
              <a:buFont typeface="Arial"/>
              <a:buAutoNum type="arabicPeriod"/>
            </a:pPr>
            <a:endParaRPr lang="en-GB" dirty="0"/>
          </a:p>
          <a:p>
            <a:pPr marL="457200" indent="-457200">
              <a:buFont typeface="Arial"/>
              <a:buAutoNum type="arabicPeriod"/>
            </a:pPr>
            <a:r>
              <a:rPr lang="en-GB" dirty="0"/>
              <a:t>Students need a way to tick off those topics to cover and have the ability to easily find them.  </a:t>
            </a:r>
          </a:p>
          <a:p>
            <a:pPr marL="457200" indent="-457200">
              <a:buFont typeface="Arial"/>
              <a:buAutoNum type="arabicPeriod"/>
            </a:pPr>
            <a:endParaRPr lang="en-GB" dirty="0"/>
          </a:p>
          <a:p>
            <a:pPr marL="457200" indent="-457200">
              <a:buFont typeface="Arial"/>
              <a:buAutoNum type="arabicPeriod"/>
            </a:pPr>
            <a:r>
              <a:rPr lang="en-GB" dirty="0"/>
              <a:t>As a key stage coordinator or head of department, are there certain areas you need to focus on in the future? Do topics need to be met earlier in the year groups?</a:t>
            </a:r>
          </a:p>
          <a:p>
            <a:pPr marL="0" indent="0">
              <a:buFont typeface="Arial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1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4243-E564-4162-9537-DD68C7BE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Three main types of revision resource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CD4074-8DC5-40D9-BCA3-27C5F30E6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3F398-7074-4CDA-BB7D-BC71F1BD1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FA6E8-243B-4179-B042-B8B0021DD7C9}"/>
              </a:ext>
            </a:extLst>
          </p:cNvPr>
          <p:cNvSpPr/>
          <p:nvPr/>
        </p:nvSpPr>
        <p:spPr>
          <a:xfrm>
            <a:off x="539999" y="1731600"/>
            <a:ext cx="7957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B4B4B"/>
                </a:solidFill>
              </a:rPr>
              <a:t>Mixed topic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B4B"/>
                </a:solidFill>
              </a:rPr>
              <a:t>Mini quizzes, five quick questions, revision mats </a:t>
            </a:r>
            <a:r>
              <a:rPr lang="en-US" dirty="0" err="1">
                <a:solidFill>
                  <a:srgbClr val="4B4B4B"/>
                </a:solidFill>
              </a:rPr>
              <a:t>etc</a:t>
            </a:r>
            <a:endParaRPr lang="en-US" dirty="0">
              <a:solidFill>
                <a:srgbClr val="4B4B4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4B4B"/>
              </a:solidFill>
            </a:endParaRPr>
          </a:p>
          <a:p>
            <a:r>
              <a:rPr lang="en-US" b="1" dirty="0">
                <a:solidFill>
                  <a:srgbClr val="4B4B4B"/>
                </a:solidFill>
              </a:rPr>
              <a:t>Topic specific resources</a:t>
            </a:r>
            <a:endParaRPr lang="en-US" dirty="0">
              <a:solidFill>
                <a:srgbClr val="4B4B4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B4B"/>
                </a:solidFill>
              </a:rPr>
              <a:t>Mini quizzes, five quick questions, revision mats </a:t>
            </a:r>
            <a:r>
              <a:rPr lang="en-US" dirty="0" err="1">
                <a:solidFill>
                  <a:srgbClr val="4B4B4B"/>
                </a:solidFill>
              </a:rPr>
              <a:t>etc</a:t>
            </a:r>
            <a:endParaRPr lang="en-US" dirty="0">
              <a:solidFill>
                <a:srgbClr val="4B4B4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B4B4B"/>
              </a:solidFill>
            </a:endParaRPr>
          </a:p>
          <a:p>
            <a:r>
              <a:rPr lang="en-US" b="1" dirty="0">
                <a:solidFill>
                  <a:srgbClr val="4B4B4B"/>
                </a:solidFill>
              </a:rPr>
              <a:t>Knowledge tests</a:t>
            </a:r>
            <a:endParaRPr lang="en-US" dirty="0">
              <a:solidFill>
                <a:srgbClr val="4B4B4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B4B"/>
                </a:solidFill>
              </a:rPr>
              <a:t>Flash cards, quick recall tests</a:t>
            </a:r>
          </a:p>
          <a:p>
            <a:pPr algn="ctr"/>
            <a:endParaRPr lang="en-US" dirty="0">
              <a:solidFill>
                <a:srgbClr val="4B4B4B"/>
              </a:solidFill>
            </a:endParaRPr>
          </a:p>
          <a:p>
            <a:pPr algn="ctr"/>
            <a:endParaRPr lang="en-US" dirty="0">
              <a:solidFill>
                <a:srgbClr val="4B4B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1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14DA-5CE7-4DFD-BA8A-CAC1AB43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Mixed topic tasks – for use in class or for revision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8869C-9F86-421F-B5E3-049321F197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BF1B1-B29C-4920-B582-B3E4D8859CC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Designed to test a mixture of skills – highlight any specific topics quickly</a:t>
            </a:r>
          </a:p>
          <a:p>
            <a:endParaRPr lang="en-GB" dirty="0"/>
          </a:p>
          <a:p>
            <a:r>
              <a:rPr lang="en-GB" dirty="0"/>
              <a:t>Tasks such as: </a:t>
            </a:r>
          </a:p>
          <a:p>
            <a:pPr marL="622300" lvl="3" indent="-355600" defTabSz="207963">
              <a:buClr>
                <a:srgbClr val="6464A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71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Revision mats</a:t>
            </a:r>
            <a:r>
              <a:rPr lang="en-GB" dirty="0">
                <a:solidFill>
                  <a:srgbClr val="2F71AC"/>
                </a:solidFill>
              </a:rPr>
              <a:t> </a:t>
            </a:r>
            <a:r>
              <a:rPr lang="en-GB" dirty="0"/>
              <a:t>– lots available</a:t>
            </a:r>
          </a:p>
          <a:p>
            <a:pPr marL="622300" lvl="3" indent="-355600" defTabSz="207963">
              <a:buClr>
                <a:srgbClr val="6464A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2F71A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Maths </a:t>
            </a:r>
            <a:r>
              <a:rPr lang="en-GB" dirty="0"/>
              <a:t>have lots also</a:t>
            </a:r>
          </a:p>
          <a:p>
            <a:pPr marL="622300" lvl="3" indent="-355600" defTabSz="207963">
              <a:buClr>
                <a:srgbClr val="6464A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3273A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Five a day </a:t>
            </a:r>
            <a:r>
              <a:rPr lang="en-GB" dirty="0"/>
              <a:t>questions </a:t>
            </a:r>
          </a:p>
          <a:p>
            <a:pPr marL="622300" lvl="3" indent="-355600" defTabSz="207963">
              <a:buClr>
                <a:srgbClr val="6464A0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 err="1"/>
              <a:t>Mathsbox</a:t>
            </a:r>
            <a:r>
              <a:rPr lang="en-GB" dirty="0"/>
              <a:t> have lots for a small subscription fee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A9EBB-BBDC-4182-BB3B-E3CAD3AB5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98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0764-7448-4236-A70A-9B1C7108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Five-a-day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7526E-472A-4CD5-A70F-63313F961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EFB9B-0B50-4D63-9D45-20148220B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761BA4C-5215-458B-89BB-09751478609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8410" t="6455" r="10702" b="8019"/>
          <a:stretch/>
        </p:blipFill>
        <p:spPr>
          <a:xfrm>
            <a:off x="540000" y="1731600"/>
            <a:ext cx="2947498" cy="44053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28779-F33B-4206-894B-0B3A9E866A83}"/>
              </a:ext>
            </a:extLst>
          </p:cNvPr>
          <p:cNvSpPr txBox="1"/>
          <p:nvPr/>
        </p:nvSpPr>
        <p:spPr>
          <a:xfrm>
            <a:off x="2274917" y="6143836"/>
            <a:ext cx="1859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Credit: Corbett Maths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9228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67F5-20D9-4B77-9E55-BB7050D3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E8732-B31D-46F3-BFAA-7C5B2D2417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397389-921C-4815-992A-799AE639F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Content Placeholder 7" descr="Text, letter&#10;&#10;Description automatically generated">
            <a:extLst>
              <a:ext uri="{FF2B5EF4-FFF2-40B4-BE49-F238E27FC236}">
                <a16:creationId xmlns:a16="http://schemas.microsoft.com/office/drawing/2014/main" id="{22F1EFD4-F772-499A-B171-09BDDAE9624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40000" y="1731963"/>
            <a:ext cx="4795930" cy="44053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9C4EFA-5FD2-49BC-B924-06E6EB775D30}"/>
              </a:ext>
            </a:extLst>
          </p:cNvPr>
          <p:cNvSpPr txBox="1"/>
          <p:nvPr/>
        </p:nvSpPr>
        <p:spPr>
          <a:xfrm>
            <a:off x="4165139" y="6144368"/>
            <a:ext cx="18592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Credit: Corbett Maths</a:t>
            </a:r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0607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57F8-F26E-2ED3-6BFF-F414F3E8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 mat – Miss B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AD03E-6C82-1B18-8DF9-28B1C4AF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495CF-0E37-5022-4F54-554FD9E6F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0083C71-A167-4BF2-BED0-737C9E46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731963"/>
            <a:ext cx="6361270" cy="44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8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82D67-3970-43F3-BA7A-5DED45B1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42800"/>
            <a:ext cx="8045200" cy="431181"/>
          </a:xfrm>
        </p:spPr>
        <p:txBody>
          <a:bodyPr/>
          <a:lstStyle/>
          <a:p>
            <a:r>
              <a:rPr lang="en-GB" sz="2400" dirty="0"/>
              <a:t>Topic specific resources – for teachers and students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51BF0-BC35-4F5D-A565-FB373165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E36E6-65A0-4291-B3E8-77FABCE1B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332E3DF-C829-4C4A-9E46-0720105CA484}"/>
              </a:ext>
            </a:extLst>
          </p:cNvPr>
          <p:cNvSpPr txBox="1">
            <a:spLocks/>
          </p:cNvSpPr>
          <p:nvPr/>
        </p:nvSpPr>
        <p:spPr>
          <a:xfrm>
            <a:off x="540000" y="1731600"/>
            <a:ext cx="8046000" cy="440640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9750" indent="-28575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There are lots of resources available to check specific topics.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r>
              <a:rPr lang="en-GB" dirty="0"/>
              <a:t>Whilst we’re talking about revision and exam preparation today, many of these are great resources for teaching and learning in general.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4B4B4B"/>
                </a:solidFill>
              </a:rPr>
              <a:t>Health warning!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Lots of the following sites talk about which ‘grade’ a topic is.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r>
              <a:rPr lang="en-GB" dirty="0"/>
              <a:t>Typically, the way a question is asked determines the difficulty, rather than what topic it is.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r>
              <a:rPr lang="en-GB" dirty="0"/>
              <a:t>For example, solving a quadratic could be anywhere between a grade 4 or a grade 9.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685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F79E-ADC1-4462-B3AD-ED2395E4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Teaching resources for specific topics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72C8A-9D9B-4355-B61C-8A43877EB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777FC-F886-4A9E-A844-6F843EF9DA7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lvl="3" indent="0">
              <a:buNone/>
              <a:tabLst>
                <a:tab pos="0" algn="l"/>
              </a:tabLst>
            </a:pPr>
            <a:r>
              <a:rPr lang="en-GB" dirty="0"/>
              <a:t>These teaching resources are available to students too and have the following:</a:t>
            </a:r>
          </a:p>
          <a:p>
            <a:pPr marL="361950" lvl="3" indent="-361950">
              <a:tabLst>
                <a:tab pos="0" algn="l"/>
              </a:tabLst>
            </a:pPr>
            <a:endParaRPr lang="en-GB" i="1" dirty="0"/>
          </a:p>
          <a:p>
            <a:pPr marL="361950" lvl="3" indent="-361950">
              <a:spcAft>
                <a:spcPts val="600"/>
              </a:spcAft>
              <a:tabLst>
                <a:tab pos="0" algn="l"/>
              </a:tabLst>
            </a:pPr>
            <a:r>
              <a:rPr lang="en-GB" b="1" dirty="0" err="1"/>
              <a:t>PixiMaths</a:t>
            </a:r>
            <a:r>
              <a:rPr lang="en-GB" dirty="0"/>
              <a:t> – </a:t>
            </a:r>
            <a:r>
              <a:rPr lang="en-GB" dirty="0" err="1"/>
              <a:t>powerpoints</a:t>
            </a:r>
            <a:r>
              <a:rPr lang="en-GB" dirty="0"/>
              <a:t>, questions plus a revision zone</a:t>
            </a:r>
          </a:p>
          <a:p>
            <a:pPr marL="361950" lvl="3" indent="-361950">
              <a:spcAft>
                <a:spcPts val="600"/>
              </a:spcAft>
              <a:tabLst>
                <a:tab pos="0" algn="l"/>
              </a:tabLst>
            </a:pPr>
            <a:r>
              <a:rPr lang="en-GB" b="1" dirty="0"/>
              <a:t>Maths Genie </a:t>
            </a:r>
            <a:r>
              <a:rPr lang="en-GB" dirty="0"/>
              <a:t>– videos, “exam questions” and solutions</a:t>
            </a:r>
          </a:p>
          <a:p>
            <a:pPr marL="361950" lvl="3" indent="-361950">
              <a:spcAft>
                <a:spcPts val="600"/>
              </a:spcAft>
              <a:tabLst>
                <a:tab pos="0" algn="l"/>
              </a:tabLst>
            </a:pPr>
            <a:r>
              <a:rPr lang="en-GB" b="1" dirty="0"/>
              <a:t>Mr Barton Maths </a:t>
            </a:r>
            <a:r>
              <a:rPr lang="en-GB" dirty="0"/>
              <a:t>–</a:t>
            </a:r>
            <a:r>
              <a:rPr lang="en-GB" i="1" dirty="0"/>
              <a:t> </a:t>
            </a:r>
            <a:r>
              <a:rPr lang="en-GB" dirty="0"/>
              <a:t>a wealth of resources for all topics</a:t>
            </a:r>
          </a:p>
          <a:p>
            <a:pPr marL="361950" lvl="3" indent="-361950">
              <a:spcAft>
                <a:spcPts val="600"/>
              </a:spcAft>
              <a:tabLst>
                <a:tab pos="0" algn="l"/>
              </a:tabLst>
            </a:pPr>
            <a:r>
              <a:rPr lang="en-GB" b="1" dirty="0" err="1"/>
              <a:t>Corbettmaths</a:t>
            </a:r>
            <a:r>
              <a:rPr lang="en-GB" dirty="0"/>
              <a:t> – videos, exam style questions and textbook questions</a:t>
            </a:r>
          </a:p>
          <a:p>
            <a:pPr marL="361950" lvl="3" indent="-361950">
              <a:spcAft>
                <a:spcPts val="600"/>
              </a:spcAft>
              <a:tabLst>
                <a:tab pos="0" algn="l"/>
              </a:tabLst>
            </a:pPr>
            <a:r>
              <a:rPr lang="en-GB" b="1" dirty="0" err="1"/>
              <a:t>PiXL</a:t>
            </a:r>
            <a:r>
              <a:rPr lang="en-GB" dirty="0"/>
              <a:t> – If you’re a member of </a:t>
            </a:r>
            <a:r>
              <a:rPr lang="en-GB" dirty="0" err="1"/>
              <a:t>PiXL</a:t>
            </a:r>
            <a:r>
              <a:rPr lang="en-GB" dirty="0"/>
              <a:t> there are lots of resources and assessments available there</a:t>
            </a:r>
          </a:p>
          <a:p>
            <a:pPr marL="361950" lvl="3" indent="-361950">
              <a:tabLst>
                <a:tab pos="0" algn="l"/>
              </a:tabLst>
            </a:pPr>
            <a:r>
              <a:rPr lang="en-GB" b="1" dirty="0"/>
              <a:t>Dr Austin Maths </a:t>
            </a:r>
            <a:r>
              <a:rPr lang="en-GB" dirty="0"/>
              <a:t>– Great selection of worksheets</a:t>
            </a:r>
          </a:p>
          <a:p>
            <a:pPr marL="361950" lvl="3" indent="-361950">
              <a:tabLst>
                <a:tab pos="0" algn="l"/>
              </a:tabLst>
            </a:pPr>
            <a:endParaRPr lang="en-GB" dirty="0"/>
          </a:p>
          <a:p>
            <a:pPr marL="0" lvl="3" indent="0">
              <a:buNone/>
              <a:tabLst>
                <a:tab pos="0" algn="l"/>
              </a:tabLst>
            </a:pPr>
            <a:r>
              <a:rPr lang="en-GB" dirty="0"/>
              <a:t>Remember, highlighted grades on these websites need to be treated cautiously.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F3975-EE81-444A-9CE8-4C6B61E4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453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3139-A672-411F-9434-3DBD192F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exam question practice – </a:t>
            </a:r>
            <a:r>
              <a:rPr lang="en-GB" dirty="0" err="1"/>
              <a:t>Exampro</a:t>
            </a:r>
            <a:r>
              <a:rPr lang="en-GB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3B07A-5C65-4DE2-B21D-F56F6960D0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491FC-1279-4FD6-9CD2-7D2B4285D58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err="1"/>
              <a:t>Exampro</a:t>
            </a:r>
            <a:r>
              <a:rPr lang="en-GB" dirty="0"/>
              <a:t> enables you to build your own selection of exam questions on a certain topic or skill, (£90 for GCSE).</a:t>
            </a:r>
          </a:p>
          <a:p>
            <a:endParaRPr lang="en-GB" dirty="0"/>
          </a:p>
          <a:p>
            <a:r>
              <a:rPr lang="en-GB" dirty="0"/>
              <a:t>Really useful source of real exam questions and mark schemes.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F5010-7B95-475F-90A0-0D9A8A15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Picture 5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6757F8A-367B-44DA-8FAF-66A73EB2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23" y="3120480"/>
            <a:ext cx="4440555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8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F93E-8458-4882-A776-8D07D237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tests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CE311-A513-48FB-8E5B-9B66153525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8D4BC-A010-48F0-8EE9-19B58F6161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00050" lvl="3" indent="-352425"/>
            <a:r>
              <a:rPr lang="en-GB" dirty="0"/>
              <a:t>Students will have formula sheets in Summer 2023 but there are still lots of formulae to remember</a:t>
            </a:r>
          </a:p>
          <a:p>
            <a:pPr marL="400050" lvl="3" indent="-352425"/>
            <a:endParaRPr lang="en-GB" dirty="0"/>
          </a:p>
          <a:p>
            <a:pPr marL="400050" lvl="3" indent="-352425"/>
            <a:r>
              <a:rPr lang="en-GB" dirty="0"/>
              <a:t>Quick knowledge tests or knowledge organisers are important </a:t>
            </a:r>
          </a:p>
          <a:p>
            <a:pPr marL="690300" lvl="4" indent="-352425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Flash cards – Make their own or there are ones to buy</a:t>
            </a:r>
          </a:p>
          <a:p>
            <a:pPr marL="690300" lvl="4" indent="-352425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Knowledge organisers – Make their own or </a:t>
            </a:r>
            <a:r>
              <a:rPr lang="en-GB" dirty="0">
                <a:solidFill>
                  <a:srgbClr val="2F71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Resourceaholic</a:t>
            </a:r>
            <a:r>
              <a:rPr lang="en-GB" dirty="0"/>
              <a:t> has a great collection</a:t>
            </a:r>
          </a:p>
          <a:p>
            <a:pPr marL="690300" lvl="4" indent="-352425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Online quizzes at </a:t>
            </a:r>
            <a:r>
              <a:rPr lang="en-GB" dirty="0">
                <a:solidFill>
                  <a:srgbClr val="2F71A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www.quizizz.com</a:t>
            </a:r>
            <a:r>
              <a:rPr lang="en-GB" dirty="0"/>
              <a:t>,</a:t>
            </a:r>
            <a:r>
              <a:rPr lang="en-GB" dirty="0">
                <a:solidFill>
                  <a:srgbClr val="2F71AC"/>
                </a:solidFill>
              </a:rPr>
              <a:t> </a:t>
            </a:r>
            <a:r>
              <a:rPr lang="en-GB" dirty="0">
                <a:solidFill>
                  <a:srgbClr val="2F71A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www.kahoot.com</a:t>
            </a:r>
            <a:r>
              <a:rPr lang="en-GB" dirty="0"/>
              <a:t>,</a:t>
            </a:r>
            <a:r>
              <a:rPr lang="en-GB" dirty="0">
                <a:solidFill>
                  <a:srgbClr val="2F71AC"/>
                </a:solidFill>
              </a:rPr>
              <a:t> </a:t>
            </a:r>
            <a:r>
              <a:rPr lang="en-GB" dirty="0">
                <a:solidFill>
                  <a:srgbClr val="3273A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www.blooket.com</a:t>
            </a:r>
            <a:r>
              <a:rPr lang="en-GB" dirty="0">
                <a:solidFill>
                  <a:srgbClr val="3273AF"/>
                </a:solidFill>
              </a:rPr>
              <a:t> </a:t>
            </a:r>
            <a:r>
              <a:rPr lang="en-GB" dirty="0"/>
              <a:t>or </a:t>
            </a:r>
            <a:r>
              <a:rPr lang="en-GB" dirty="0">
                <a:solidFill>
                  <a:srgbClr val="2F71A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www.quizlet.com</a:t>
            </a:r>
            <a:r>
              <a:rPr lang="en-GB" dirty="0">
                <a:solidFill>
                  <a:srgbClr val="2F71AC"/>
                </a:solidFill>
              </a:rPr>
              <a:t> </a:t>
            </a:r>
            <a:r>
              <a:rPr lang="en-GB" dirty="0"/>
              <a:t>are great also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766C-5F87-47D0-AB8A-E481B9E79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012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6672D-C6BF-586E-AA72-13F18612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do this!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359C5E-E339-DF4D-D61C-A2A49448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F2455-1173-A6EA-EEAF-6EF11AA11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A14D-EE12-23E4-61C6-F33FE024B1D6}"/>
              </a:ext>
            </a:extLst>
          </p:cNvPr>
          <p:cNvSpPr txBox="1"/>
          <p:nvPr/>
        </p:nvSpPr>
        <p:spPr>
          <a:xfrm>
            <a:off x="540000" y="1969367"/>
            <a:ext cx="7585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Quizizz | Where motivation meets mastery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1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feedback – other great resources to use?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6F761B-52B3-4FFE-A148-DBA27C2199D6}"/>
              </a:ext>
            </a:extLst>
          </p:cNvPr>
          <p:cNvSpPr txBox="1">
            <a:spLocks/>
          </p:cNvSpPr>
          <p:nvPr/>
        </p:nvSpPr>
        <p:spPr>
          <a:xfrm>
            <a:off x="472267" y="1403603"/>
            <a:ext cx="8045200" cy="4406804"/>
          </a:xfrm>
          <a:prstGeom prst="rect">
            <a:avLst/>
          </a:prstGeom>
        </p:spPr>
        <p:txBody>
          <a:bodyPr/>
          <a:lstStyle>
            <a:lvl1pPr marL="288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4B4B4B"/>
              </a:buClr>
              <a:buFont typeface="Arial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  <a:lvl2pPr marL="576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2pPr>
            <a:lvl3pPr marL="864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3pPr>
            <a:lvl4pPr marL="1152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4pPr>
            <a:lvl5pPr marL="1440000" indent="-288000" algn="l" defTabSz="457200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704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225541"/>
            <a:ext cx="8045200" cy="431181"/>
          </a:xfrm>
        </p:spPr>
        <p:txBody>
          <a:bodyPr/>
          <a:lstStyle/>
          <a:p>
            <a:r>
              <a:rPr lang="en-GB" dirty="0"/>
              <a:t>Topic 3: 2022 review – key weaknesses nationally (AQA exams)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767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dirty="0"/>
              <a:t>Foundation tier – AQA key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0" indent="-444500">
              <a:buFont typeface="Arial" panose="020B0604020202020204" pitchFamily="34" charset="0"/>
              <a:buChar char="•"/>
            </a:pPr>
            <a:r>
              <a:rPr lang="en-US" dirty="0"/>
              <a:t>Loci, bearings and vectors are regularly answered poorly – topics that may be seen as more peripheral or don’t link so well to other topics?</a:t>
            </a:r>
          </a:p>
          <a:p>
            <a:pPr marL="171450" indent="-1714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44500" lvl="1" indent="-444500"/>
            <a:r>
              <a:rPr lang="en-US" dirty="0"/>
              <a:t>Non attempts are a bigger problem on foundation tier than on higher</a:t>
            </a:r>
          </a:p>
          <a:p>
            <a:pPr marL="812800" lvl="2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tabLst>
                <a:tab pos="990600" algn="l"/>
                <a:tab pos="1257300" algn="l"/>
              </a:tabLst>
            </a:pPr>
            <a:r>
              <a:rPr lang="en-US" dirty="0"/>
              <a:t>Around 10 questions per paper had over 10% of candidates not attempting – worth around 25 marks per paper</a:t>
            </a:r>
          </a:p>
          <a:p>
            <a:pPr marL="812800" lvl="2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tabLst>
                <a:tab pos="990600" algn="l"/>
                <a:tab pos="1257300" algn="l"/>
              </a:tabLst>
            </a:pPr>
            <a:r>
              <a:rPr lang="en-US" dirty="0"/>
              <a:t>Issues with problem solving questions or spotting what </a:t>
            </a:r>
            <a:r>
              <a:rPr lang="en-US" dirty="0" err="1"/>
              <a:t>maths</a:t>
            </a:r>
            <a:r>
              <a:rPr lang="en-US" dirty="0"/>
              <a:t> to use may feed into this.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US" dirty="0"/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en-US" dirty="0"/>
              <a:t>Fluency and the ability to use methods in unfamiliar situations appears to be a problem - especially with fractions, linear graphs, manipulating algebra and probability trees.</a:t>
            </a:r>
          </a:p>
          <a:p>
            <a:pPr marL="171450" indent="-171450">
              <a:lnSpc>
                <a:spcPts val="18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44500" indent="-444500">
              <a:buFont typeface="Arial" panose="020B0604020202020204" pitchFamily="34" charset="0"/>
              <a:buChar char="•"/>
            </a:pPr>
            <a:r>
              <a:rPr lang="en-US" dirty="0"/>
              <a:t>Strengthening these areas could improve student performance in the future.</a:t>
            </a:r>
          </a:p>
          <a:p>
            <a:endParaRPr lang="en-GB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58924A-32F4-4722-AECC-B9C916809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</p:spPr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2804F7-993D-4071-9278-D5BCB1F74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64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Higher tier – AQA key findings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AC3D2-52E0-4D6E-823A-9D744D34853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444500" indent="-444500"/>
            <a:r>
              <a:rPr lang="en-GB" dirty="0"/>
              <a:t>Non-attempts much less of an issue than previously – evidence of advanced information helping?</a:t>
            </a:r>
          </a:p>
          <a:p>
            <a:pPr marL="444500" indent="-444500"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pPr marL="444500" indent="-444500"/>
            <a:r>
              <a:rPr lang="en-GB" dirty="0"/>
              <a:t>Loci, bearings and vectors!</a:t>
            </a:r>
          </a:p>
          <a:p>
            <a:pPr marL="444500" indent="-444500"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pPr marL="444500" indent="-444500"/>
            <a:r>
              <a:rPr lang="en-GB" dirty="0"/>
              <a:t>Key weaknesses of higher pupils were:</a:t>
            </a:r>
          </a:p>
          <a:p>
            <a:pPr marL="812800" lvl="1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Quadratics – fluency across the methods</a:t>
            </a:r>
          </a:p>
          <a:p>
            <a:pPr marL="812800" lvl="1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Conditional Probability – using in unfamiliar situations</a:t>
            </a:r>
          </a:p>
          <a:p>
            <a:pPr marL="812800" lvl="1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Linear graphs – fluency across the methods</a:t>
            </a:r>
          </a:p>
          <a:p>
            <a:pPr marL="812800" lvl="1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Algebraic proficiency</a:t>
            </a:r>
          </a:p>
          <a:p>
            <a:pPr marL="812800" lvl="1" indent="-368300"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r>
              <a:rPr lang="en-GB" dirty="0"/>
              <a:t>Unfamiliar questions </a:t>
            </a:r>
          </a:p>
          <a:p>
            <a:pPr marL="444500" indent="-444500"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pPr marL="444500" indent="-444500"/>
            <a:r>
              <a:rPr lang="en-GB" dirty="0"/>
              <a:t>Getting students ready to apply their knowledge in different ways will really help students to gain the higher grades.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579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99" y="1426720"/>
            <a:ext cx="8448357" cy="968675"/>
          </a:xfrm>
        </p:spPr>
        <p:txBody>
          <a:bodyPr/>
          <a:lstStyle/>
          <a:p>
            <a:r>
              <a:rPr lang="en-GB"/>
              <a:t>GCSE Maths </a:t>
            </a:r>
            <a:r>
              <a:rPr lang="en-GB" dirty="0"/>
              <a:t>The final countdown: Preparing for summer exams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 Andrews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Spring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409D84-D398-4375-81A1-289A6CA6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654" y="2826366"/>
            <a:ext cx="3854767" cy="33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8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464" y="225541"/>
            <a:ext cx="8045200" cy="431181"/>
          </a:xfrm>
        </p:spPr>
        <p:txBody>
          <a:bodyPr/>
          <a:lstStyle/>
          <a:p>
            <a:r>
              <a:rPr lang="en-GB" dirty="0"/>
              <a:t>Topic 4: Final push  –  new sample papers plus differences to exams</a:t>
            </a:r>
            <a:br>
              <a:rPr lang="en-GB" dirty="0"/>
            </a:b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71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topic </a:t>
            </a:r>
            <a:r>
              <a:rPr lang="en-GB" b="1" dirty="0"/>
              <a:t>and</a:t>
            </a:r>
            <a:r>
              <a:rPr lang="en-GB" dirty="0"/>
              <a:t> past paper practice are needed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58924A-32F4-4722-AECC-B9C916809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</p:spPr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A4EE1-404C-4181-96E3-735F1BFC7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31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C45E4-5C22-45BA-AE42-81E83F1BE7BF}"/>
              </a:ext>
            </a:extLst>
          </p:cNvPr>
          <p:cNvGrpSpPr/>
          <p:nvPr/>
        </p:nvGrpSpPr>
        <p:grpSpPr>
          <a:xfrm>
            <a:off x="2215776" y="1731714"/>
            <a:ext cx="3994523" cy="4406803"/>
            <a:chOff x="2622177" y="1694330"/>
            <a:chExt cx="3576170" cy="39892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6C672-CE83-47F2-92FC-678D7E73DA4E}"/>
                </a:ext>
              </a:extLst>
            </p:cNvPr>
            <p:cNvSpPr/>
            <p:nvPr/>
          </p:nvSpPr>
          <p:spPr>
            <a:xfrm>
              <a:off x="2622177" y="1694330"/>
              <a:ext cx="3563470" cy="914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4B4B4B"/>
                  </a:solidFill>
                </a:rPr>
                <a:t>PAST PAPER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D59607-07E4-4918-85D4-A5B709E4378B}"/>
                </a:ext>
              </a:extLst>
            </p:cNvPr>
            <p:cNvSpPr/>
            <p:nvPr/>
          </p:nvSpPr>
          <p:spPr>
            <a:xfrm>
              <a:off x="2622177" y="3231777"/>
              <a:ext cx="3563470" cy="914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MARK TO FIND GAPS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4D7834-4937-49F7-9F92-273A88A2476F}"/>
                </a:ext>
              </a:extLst>
            </p:cNvPr>
            <p:cNvSpPr/>
            <p:nvPr/>
          </p:nvSpPr>
          <p:spPr>
            <a:xfrm>
              <a:off x="2622177" y="4769224"/>
              <a:ext cx="3563470" cy="914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CLOSE THE GAPS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99989C-426B-4441-B788-892EA1B5D88F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4403912" y="2608730"/>
              <a:ext cx="0" cy="6230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D9B70C-2B6E-4B5C-88B0-D8DD0BB9E36B}"/>
                </a:ext>
              </a:extLst>
            </p:cNvPr>
            <p:cNvCxnSpPr/>
            <p:nvPr/>
          </p:nvCxnSpPr>
          <p:spPr>
            <a:xfrm>
              <a:off x="4403912" y="4146177"/>
              <a:ext cx="0" cy="6230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2">
              <a:extLst>
                <a:ext uri="{FF2B5EF4-FFF2-40B4-BE49-F238E27FC236}">
                  <a16:creationId xmlns:a16="http://schemas.microsoft.com/office/drawing/2014/main" id="{8AEFC101-939B-4777-ABA8-D80D7768CE0F}"/>
                </a:ext>
              </a:extLst>
            </p:cNvPr>
            <p:cNvCxnSpPr>
              <a:stCxn id="9" idx="3"/>
              <a:endCxn id="7" idx="3"/>
            </p:cNvCxnSpPr>
            <p:nvPr/>
          </p:nvCxnSpPr>
          <p:spPr>
            <a:xfrm flipV="1">
              <a:off x="6185647" y="2151530"/>
              <a:ext cx="12700" cy="3074894"/>
            </a:xfrm>
            <a:prstGeom prst="bentConnector3">
              <a:avLst>
                <a:gd name="adj1" fmla="val 10164709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220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topic </a:t>
            </a:r>
            <a:r>
              <a:rPr lang="en-GB" b="1" dirty="0"/>
              <a:t>and</a:t>
            </a:r>
            <a:r>
              <a:rPr lang="en-GB" dirty="0"/>
              <a:t> past paper practice are needed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258924A-32F4-4722-AECC-B9C916809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4000" y="6611005"/>
            <a:ext cx="3130838" cy="241200"/>
          </a:xfrm>
        </p:spPr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A4EE1-404C-4181-96E3-735F1BFC7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32</a:t>
            </a:fld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AC45E4-5C22-45BA-AE42-81E83F1BE7BF}"/>
              </a:ext>
            </a:extLst>
          </p:cNvPr>
          <p:cNvGrpSpPr/>
          <p:nvPr/>
        </p:nvGrpSpPr>
        <p:grpSpPr>
          <a:xfrm>
            <a:off x="2963590" y="1739554"/>
            <a:ext cx="3994523" cy="4406803"/>
            <a:chOff x="2622177" y="1694330"/>
            <a:chExt cx="3576170" cy="398929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56C672-CE83-47F2-92FC-678D7E73DA4E}"/>
                </a:ext>
              </a:extLst>
            </p:cNvPr>
            <p:cNvSpPr/>
            <p:nvPr/>
          </p:nvSpPr>
          <p:spPr>
            <a:xfrm>
              <a:off x="2622177" y="1694330"/>
              <a:ext cx="3563470" cy="914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4B4B4B"/>
                  </a:solidFill>
                </a:rPr>
                <a:t>PAST PAPER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DD59607-07E4-4918-85D4-A5B709E4378B}"/>
                </a:ext>
              </a:extLst>
            </p:cNvPr>
            <p:cNvSpPr/>
            <p:nvPr/>
          </p:nvSpPr>
          <p:spPr>
            <a:xfrm>
              <a:off x="2622177" y="3231777"/>
              <a:ext cx="3563470" cy="914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MARK TO FIND GAPS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4D7834-4937-49F7-9F92-273A88A2476F}"/>
                </a:ext>
              </a:extLst>
            </p:cNvPr>
            <p:cNvSpPr/>
            <p:nvPr/>
          </p:nvSpPr>
          <p:spPr>
            <a:xfrm>
              <a:off x="2622177" y="4769224"/>
              <a:ext cx="3563470" cy="914400"/>
            </a:xfrm>
            <a:prstGeom prst="rect">
              <a:avLst/>
            </a:prstGeom>
            <a:noFill/>
            <a:ln w="28575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CLOSE THE </a:t>
              </a:r>
              <a:r>
                <a:rPr lang="en-US" b="1" dirty="0">
                  <a:solidFill>
                    <a:schemeClr val="tx1"/>
                  </a:solidFill>
                </a:rPr>
                <a:t>GAPS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99989C-426B-4441-B788-892EA1B5D88F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>
              <a:off x="4403912" y="2608730"/>
              <a:ext cx="0" cy="6230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1D9B70C-2B6E-4B5C-88B0-D8DD0BB9E36B}"/>
                </a:ext>
              </a:extLst>
            </p:cNvPr>
            <p:cNvCxnSpPr/>
            <p:nvPr/>
          </p:nvCxnSpPr>
          <p:spPr>
            <a:xfrm>
              <a:off x="4403912" y="4146177"/>
              <a:ext cx="0" cy="62304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2">
              <a:extLst>
                <a:ext uri="{FF2B5EF4-FFF2-40B4-BE49-F238E27FC236}">
                  <a16:creationId xmlns:a16="http://schemas.microsoft.com/office/drawing/2014/main" id="{8AEFC101-939B-4777-ABA8-D80D7768CE0F}"/>
                </a:ext>
              </a:extLst>
            </p:cNvPr>
            <p:cNvCxnSpPr>
              <a:stCxn id="9" idx="3"/>
              <a:endCxn id="7" idx="3"/>
            </p:cNvCxnSpPr>
            <p:nvPr/>
          </p:nvCxnSpPr>
          <p:spPr>
            <a:xfrm flipV="1">
              <a:off x="6185647" y="2151530"/>
              <a:ext cx="12700" cy="3074894"/>
            </a:xfrm>
            <a:prstGeom prst="bentConnector3">
              <a:avLst>
                <a:gd name="adj1" fmla="val 10164709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52ADD1-15B9-402E-9817-14AC75DC909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78113" y="5641307"/>
            <a:ext cx="1085477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EDD6BF9-B282-40B2-AD0C-F607B079D011}"/>
              </a:ext>
            </a:extLst>
          </p:cNvPr>
          <p:cNvSpPr/>
          <p:nvPr/>
        </p:nvSpPr>
        <p:spPr>
          <a:xfrm>
            <a:off x="540000" y="364737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Hegarty</a:t>
            </a:r>
          </a:p>
          <a:p>
            <a:r>
              <a:rPr lang="en-US" dirty="0" err="1"/>
              <a:t>Mymaths</a:t>
            </a:r>
            <a:endParaRPr lang="en-US" dirty="0"/>
          </a:p>
          <a:p>
            <a:r>
              <a:rPr lang="en-US" dirty="0" err="1"/>
              <a:t>Mywatch</a:t>
            </a:r>
            <a:endParaRPr lang="en-US" dirty="0"/>
          </a:p>
          <a:p>
            <a:r>
              <a:rPr lang="en-US" dirty="0"/>
              <a:t>Corbett</a:t>
            </a:r>
          </a:p>
          <a:p>
            <a:r>
              <a:rPr lang="en-US" dirty="0"/>
              <a:t>Pixi</a:t>
            </a:r>
          </a:p>
          <a:p>
            <a:r>
              <a:rPr lang="en-US" dirty="0"/>
              <a:t>Miss B</a:t>
            </a:r>
          </a:p>
          <a:p>
            <a:r>
              <a:rPr lang="en-US" dirty="0"/>
              <a:t>Revision guide</a:t>
            </a:r>
          </a:p>
          <a:p>
            <a:r>
              <a:rPr lang="en-US" dirty="0" err="1"/>
              <a:t>Etc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477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AQA have improved their papers for 2023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C77DD-15C7-4F96-A1BF-9CFA9D44A9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multiple choice questions at the start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     of the paper</a:t>
            </a:r>
          </a:p>
          <a:p>
            <a:pPr>
              <a:spcAft>
                <a:spcPts val="600"/>
              </a:spcAft>
            </a:pPr>
            <a:r>
              <a:rPr lang="en-GB" dirty="0"/>
              <a:t>Improved ramping of demand in the papers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Improved question wording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Fainter lines or more white space around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dirty="0"/>
              <a:t>     diagrams for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Continue to reward students in the mark </a:t>
            </a:r>
          </a:p>
          <a:p>
            <a:pPr marL="0" indent="0">
              <a:buNone/>
            </a:pPr>
            <a:r>
              <a:rPr lang="en-GB" dirty="0"/>
              <a:t>     scheme for good attempts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Check the sample papers on All About Maths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6C3129-69D1-4052-B06F-B675B9B72EA2}"/>
              </a:ext>
            </a:extLst>
          </p:cNvPr>
          <p:cNvSpPr/>
          <p:nvPr/>
        </p:nvSpPr>
        <p:spPr>
          <a:xfrm>
            <a:off x="463020" y="5405006"/>
            <a:ext cx="5163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F71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Notes and Guidance: Foundation and Higher </a:t>
            </a:r>
            <a:br>
              <a:rPr lang="en-GB" dirty="0">
                <a:solidFill>
                  <a:srgbClr val="2F71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dirty="0">
                <a:solidFill>
                  <a:srgbClr val="2F71A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tier paper improvements (Summer 2023)</a:t>
            </a:r>
            <a:endParaRPr lang="en-GB" dirty="0">
              <a:solidFill>
                <a:srgbClr val="2F71AC"/>
              </a:solidFill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9F2D7C0-E66E-4F77-B3ED-AFA10F5CE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72" y="1745278"/>
            <a:ext cx="3035627" cy="424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0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734B9-844B-4BAA-9D9B-1094DF4E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03D62-DD99-4B3E-84B7-6FB867447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61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484A2-4CFC-46CB-A96B-F498603B9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74CB2-EF9F-46D1-8F15-CD10462601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1CCBC-1CC2-4E1C-B5D3-15EB0B3DF0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40000" y="1606518"/>
            <a:ext cx="4032000" cy="4531482"/>
          </a:xfrm>
        </p:spPr>
        <p:txBody>
          <a:bodyPr/>
          <a:lstStyle/>
          <a:p>
            <a:r>
              <a:rPr lang="en-GB" dirty="0"/>
              <a:t>Think of the revision cycle in your planning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r>
              <a:rPr lang="en-GB" dirty="0"/>
              <a:t>Maximise your use of mock exams and information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r>
              <a:rPr lang="en-GB" dirty="0"/>
              <a:t>Really focus students and lessons on those areas that will make the most difference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r>
              <a:rPr lang="en-GB" dirty="0"/>
              <a:t>Use the great resources out there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r>
              <a:rPr lang="en-GB" dirty="0"/>
              <a:t>Prepare students for the changes</a:t>
            </a:r>
          </a:p>
          <a:p>
            <a:pPr marL="0" indent="0">
              <a:buNone/>
            </a:pPr>
            <a:r>
              <a:rPr lang="en-GB" dirty="0"/>
              <a:t>    to AQA exams in 2023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75386-5A03-4C1D-B4C2-FBE84496A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35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DAC08-3C22-476B-BB4F-C5E149780F9F}"/>
              </a:ext>
            </a:extLst>
          </p:cNvPr>
          <p:cNvGrpSpPr/>
          <p:nvPr/>
        </p:nvGrpSpPr>
        <p:grpSpPr>
          <a:xfrm>
            <a:off x="4989320" y="2103120"/>
            <a:ext cx="2986118" cy="3146680"/>
            <a:chOff x="1775626" y="824788"/>
            <a:chExt cx="5704627" cy="545958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38F9A6A-7EDD-4E7E-9FFA-CA9B253517DF}"/>
                </a:ext>
              </a:extLst>
            </p:cNvPr>
            <p:cNvSpPr/>
            <p:nvPr/>
          </p:nvSpPr>
          <p:spPr>
            <a:xfrm>
              <a:off x="3248808" y="824788"/>
              <a:ext cx="2627586" cy="1540245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Student data analysis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5818EA-0E5C-434F-BEC3-5E4CAF5A0748}"/>
                </a:ext>
              </a:extLst>
            </p:cNvPr>
            <p:cNvSpPr/>
            <p:nvPr/>
          </p:nvSpPr>
          <p:spPr>
            <a:xfrm>
              <a:off x="1775626" y="3010808"/>
              <a:ext cx="2627585" cy="1313794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Student plan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E268737-4474-4B45-9F18-2B87A0F4B98C}"/>
                </a:ext>
              </a:extLst>
            </p:cNvPr>
            <p:cNvSpPr/>
            <p:nvPr/>
          </p:nvSpPr>
          <p:spPr>
            <a:xfrm>
              <a:off x="4852668" y="2994245"/>
              <a:ext cx="2627585" cy="1313794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Teacher plan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4F60CF-F40A-4942-AF9B-5D3A5CAAEA38}"/>
                </a:ext>
              </a:extLst>
            </p:cNvPr>
            <p:cNvSpPr/>
            <p:nvPr/>
          </p:nvSpPr>
          <p:spPr>
            <a:xfrm>
              <a:off x="3248807" y="4970377"/>
              <a:ext cx="2627585" cy="1314000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Re-assess</a:t>
              </a:r>
            </a:p>
          </p:txBody>
        </p:sp>
        <p:cxnSp>
          <p:nvCxnSpPr>
            <p:cNvPr id="12" name="Elbow Connector 12">
              <a:extLst>
                <a:ext uri="{FF2B5EF4-FFF2-40B4-BE49-F238E27FC236}">
                  <a16:creationId xmlns:a16="http://schemas.microsoft.com/office/drawing/2014/main" id="{4A288210-4EA5-4EB8-9C5F-DC3B7ECD1A78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rot="5400000">
              <a:off x="3503123" y="1951330"/>
              <a:ext cx="645775" cy="147318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7">
              <a:extLst>
                <a:ext uri="{FF2B5EF4-FFF2-40B4-BE49-F238E27FC236}">
                  <a16:creationId xmlns:a16="http://schemas.microsoft.com/office/drawing/2014/main" id="{1D5BBC87-E651-4621-8575-B7BE2C52AF96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rot="16200000" flipH="1">
              <a:off x="5049923" y="1877708"/>
              <a:ext cx="629213" cy="160386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21">
              <a:extLst>
                <a:ext uri="{FF2B5EF4-FFF2-40B4-BE49-F238E27FC236}">
                  <a16:creationId xmlns:a16="http://schemas.microsoft.com/office/drawing/2014/main" id="{4E4946C8-F6B4-4C66-AF23-B5F3CEF807ED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3503122" y="3910898"/>
              <a:ext cx="645775" cy="1473181"/>
            </a:xfrm>
            <a:prstGeom prst="bentConnector3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23">
              <a:extLst>
                <a:ext uri="{FF2B5EF4-FFF2-40B4-BE49-F238E27FC236}">
                  <a16:creationId xmlns:a16="http://schemas.microsoft.com/office/drawing/2014/main" id="{250394E3-7A31-4958-8D78-573574DACA5E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rot="5400000">
              <a:off x="5033362" y="3837278"/>
              <a:ext cx="662338" cy="1603861"/>
            </a:xfrm>
            <a:prstGeom prst="bentConnector3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5">
              <a:extLst>
                <a:ext uri="{FF2B5EF4-FFF2-40B4-BE49-F238E27FC236}">
                  <a16:creationId xmlns:a16="http://schemas.microsoft.com/office/drawing/2014/main" id="{221FEE8C-B900-41B7-AA53-EDD9AE0800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5376" y="1643724"/>
              <a:ext cx="29176" cy="4007089"/>
            </a:xfrm>
            <a:prstGeom prst="bentConnector3">
              <a:avLst>
                <a:gd name="adj1" fmla="val -7316006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2600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1026" name="Picture 2" descr="C:\Users\Epotter\AppData\Local\Microsoft\Windows\Temporary Internet Files\Content.Outlook\CCPJQ4ZN\Any_Question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14" y="1199408"/>
            <a:ext cx="4385088" cy="498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05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Resources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/>
              <a:t>Take advantage of our extra resources on our website.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2878F-4578-4E37-9DE5-76D25BF2C8BB}"/>
              </a:ext>
            </a:extLst>
          </p:cNvPr>
          <p:cNvPicPr/>
          <p:nvPr/>
        </p:nvPicPr>
        <p:blipFill rotWithShape="1">
          <a:blip r:embed="rId3"/>
          <a:srcRect l="1440" t="17726" r="5717" b="36183"/>
          <a:stretch/>
        </p:blipFill>
        <p:spPr bwMode="auto">
          <a:xfrm>
            <a:off x="558800" y="2603500"/>
            <a:ext cx="8026400" cy="234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56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friendly team will be happy to support you between 8am and 5pm, Monday to Friday.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Tel: </a:t>
            </a:r>
            <a:r>
              <a:rPr lang="en-GB" dirty="0"/>
              <a:t>0161 957 3852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Email: </a:t>
            </a:r>
            <a:r>
              <a:rPr lang="en-GB" dirty="0"/>
              <a:t>maths@aqa.org.uk</a:t>
            </a:r>
          </a:p>
          <a:p>
            <a:pPr marL="0" indent="0">
              <a:buNone/>
            </a:pPr>
            <a:r>
              <a:rPr lang="en-GB" dirty="0"/>
              <a:t>Twitter: @AQA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aqa.org.uk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1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072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92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structure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training session will help you prepare your students for their exams. 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be focusing on the following:</a:t>
            </a:r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tabLst>
                <a:tab pos="447675" algn="l"/>
              </a:tabLst>
            </a:pPr>
            <a:r>
              <a:rPr lang="en-GB" dirty="0"/>
              <a:t>Revision cycle</a:t>
            </a:r>
          </a:p>
          <a:p>
            <a:pPr marL="0" lvl="0" indent="0">
              <a:buNone/>
              <a:tabLst>
                <a:tab pos="447675" algn="l"/>
              </a:tabLst>
            </a:pPr>
            <a:endParaRPr lang="en-GB" dirty="0"/>
          </a:p>
          <a:p>
            <a:pPr>
              <a:tabLst>
                <a:tab pos="447675" algn="l"/>
              </a:tabLst>
            </a:pPr>
            <a:r>
              <a:rPr lang="en-GB" dirty="0"/>
              <a:t>Topic 1: Making the most of mocks</a:t>
            </a:r>
          </a:p>
          <a:p>
            <a:pPr>
              <a:tabLst>
                <a:tab pos="447675" algn="l"/>
              </a:tabLst>
            </a:pPr>
            <a:r>
              <a:rPr lang="en-GB" dirty="0"/>
              <a:t>Topic 2: Great resources to use</a:t>
            </a:r>
          </a:p>
          <a:p>
            <a:pPr>
              <a:tabLst>
                <a:tab pos="447675" algn="l"/>
              </a:tabLst>
            </a:pPr>
            <a:r>
              <a:rPr lang="en-GB" dirty="0"/>
              <a:t>Topic 3: 2022 review – key weaknesses nationally (AQA exams)</a:t>
            </a:r>
          </a:p>
          <a:p>
            <a:pPr>
              <a:tabLst>
                <a:tab pos="447675" algn="l"/>
              </a:tabLst>
            </a:pPr>
            <a:r>
              <a:rPr lang="en-GB" dirty="0"/>
              <a:t>Topic 4: Final push  –  new sample papers plus differences to exams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en-GB" dirty="0"/>
          </a:p>
          <a:p>
            <a:r>
              <a:rPr lang="en-GB" dirty="0"/>
              <a:t>Any questions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content of this training course contains no reference to future exam content as far as we know at the time of production. (Spring 2023)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45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Revision cycle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541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revision cycle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B1361A-66F9-4EA1-AC9E-6F4178892806}"/>
              </a:ext>
            </a:extLst>
          </p:cNvPr>
          <p:cNvGrpSpPr/>
          <p:nvPr/>
        </p:nvGrpSpPr>
        <p:grpSpPr>
          <a:xfrm>
            <a:off x="540000" y="1731600"/>
            <a:ext cx="5721099" cy="4216400"/>
            <a:chOff x="1775626" y="1051033"/>
            <a:chExt cx="5704627" cy="5233344"/>
          </a:xfrm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3DDAF41A-3392-4672-B699-2419F7EF1A1D}"/>
                </a:ext>
              </a:extLst>
            </p:cNvPr>
            <p:cNvSpPr/>
            <p:nvPr/>
          </p:nvSpPr>
          <p:spPr>
            <a:xfrm>
              <a:off x="3248807" y="1051033"/>
              <a:ext cx="2627586" cy="1314000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Student data analysis</a:t>
              </a:r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9D57CD66-97E0-4D17-9CE5-826CFCA7650A}"/>
                </a:ext>
              </a:extLst>
            </p:cNvPr>
            <p:cNvSpPr/>
            <p:nvPr/>
          </p:nvSpPr>
          <p:spPr>
            <a:xfrm>
              <a:off x="1775626" y="3010808"/>
              <a:ext cx="2627585" cy="1313794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Student plan</a:t>
              </a:r>
            </a:p>
          </p:txBody>
        </p:sp>
        <p:sp>
          <p:nvSpPr>
            <p:cNvPr id="18" name="Rounded Rectangle 9">
              <a:extLst>
                <a:ext uri="{FF2B5EF4-FFF2-40B4-BE49-F238E27FC236}">
                  <a16:creationId xmlns:a16="http://schemas.microsoft.com/office/drawing/2014/main" id="{990040B0-BD7B-4649-AFF6-63B5825E01EA}"/>
                </a:ext>
              </a:extLst>
            </p:cNvPr>
            <p:cNvSpPr/>
            <p:nvPr/>
          </p:nvSpPr>
          <p:spPr>
            <a:xfrm>
              <a:off x="4852668" y="2994245"/>
              <a:ext cx="2627585" cy="1313794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Teacher plan</a:t>
              </a:r>
            </a:p>
          </p:txBody>
        </p:sp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C8F45DA4-DFCF-4A72-9185-F70D2DBBB3E0}"/>
                </a:ext>
              </a:extLst>
            </p:cNvPr>
            <p:cNvSpPr/>
            <p:nvPr/>
          </p:nvSpPr>
          <p:spPr>
            <a:xfrm>
              <a:off x="3248807" y="4970377"/>
              <a:ext cx="2627585" cy="1314000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Re-assess</a:t>
              </a:r>
            </a:p>
          </p:txBody>
        </p:sp>
        <p:cxnSp>
          <p:nvCxnSpPr>
            <p:cNvPr id="20" name="Elbow Connector 12">
              <a:extLst>
                <a:ext uri="{FF2B5EF4-FFF2-40B4-BE49-F238E27FC236}">
                  <a16:creationId xmlns:a16="http://schemas.microsoft.com/office/drawing/2014/main" id="{F791A245-53FA-4363-A963-C85B5660FA7D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rot="5400000">
              <a:off x="3503123" y="1951330"/>
              <a:ext cx="645775" cy="147318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7">
              <a:extLst>
                <a:ext uri="{FF2B5EF4-FFF2-40B4-BE49-F238E27FC236}">
                  <a16:creationId xmlns:a16="http://schemas.microsoft.com/office/drawing/2014/main" id="{E4A9B2C4-0345-496B-954B-78F8259ACA28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rot="16200000" flipH="1">
              <a:off x="5049924" y="1877708"/>
              <a:ext cx="629212" cy="16038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43552FFF-0311-4B86-A56A-524AEC1FD942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 rot="16200000" flipH="1">
              <a:off x="3503122" y="3910898"/>
              <a:ext cx="645775" cy="1473181"/>
            </a:xfrm>
            <a:prstGeom prst="bentConnector3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3">
              <a:extLst>
                <a:ext uri="{FF2B5EF4-FFF2-40B4-BE49-F238E27FC236}">
                  <a16:creationId xmlns:a16="http://schemas.microsoft.com/office/drawing/2014/main" id="{7EA714AA-CBD3-45D3-B8A6-97DEEB0C1A91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 rot="5400000">
              <a:off x="5033362" y="3837278"/>
              <a:ext cx="662338" cy="1603861"/>
            </a:xfrm>
            <a:prstGeom prst="bentConnector3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5">
              <a:extLst>
                <a:ext uri="{FF2B5EF4-FFF2-40B4-BE49-F238E27FC236}">
                  <a16:creationId xmlns:a16="http://schemas.microsoft.com/office/drawing/2014/main" id="{596B3553-AA08-41A6-8849-287E206D10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5376" y="1643724"/>
              <a:ext cx="29176" cy="4007089"/>
            </a:xfrm>
            <a:prstGeom prst="bentConnector3">
              <a:avLst>
                <a:gd name="adj1" fmla="val -7316006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426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revision cycle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EC1E06-6042-407E-8F5C-4D5027F24BB8}"/>
              </a:ext>
            </a:extLst>
          </p:cNvPr>
          <p:cNvGrpSpPr/>
          <p:nvPr/>
        </p:nvGrpSpPr>
        <p:grpSpPr>
          <a:xfrm>
            <a:off x="540000" y="1731600"/>
            <a:ext cx="6766656" cy="4313600"/>
            <a:chOff x="1691545" y="1051033"/>
            <a:chExt cx="5788708" cy="523334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ECFE0EE-01CF-4242-B6DF-CC9CC4D06930}"/>
                </a:ext>
              </a:extLst>
            </p:cNvPr>
            <p:cNvSpPr/>
            <p:nvPr/>
          </p:nvSpPr>
          <p:spPr>
            <a:xfrm>
              <a:off x="3248807" y="1051033"/>
              <a:ext cx="2627586" cy="1314000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Student data analysis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Topic level gaps (homework, classwork)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tx1"/>
                  </a:solidFill>
                </a:rPr>
                <a:t>Mock exam analysers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17EC832-1A99-475E-9446-8CFB5B325162}"/>
                </a:ext>
              </a:extLst>
            </p:cNvPr>
            <p:cNvSpPr/>
            <p:nvPr/>
          </p:nvSpPr>
          <p:spPr>
            <a:xfrm>
              <a:off x="1691545" y="2994245"/>
              <a:ext cx="2627585" cy="1313794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4B4B4B"/>
                  </a:solidFill>
                </a:rPr>
                <a:t>Student plan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B4B4B"/>
                  </a:solidFill>
                </a:rPr>
                <a:t>Individual topics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B4B4B"/>
                  </a:solidFill>
                </a:rPr>
                <a:t>Accessible resources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B4B4B"/>
                  </a:solidFill>
                </a:rPr>
                <a:t>Checklist of success</a:t>
              </a:r>
              <a:endParaRPr lang="en-US" dirty="0">
                <a:solidFill>
                  <a:srgbClr val="4B4B4B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7AD38592-081F-4F50-B285-11AACBF50B72}"/>
                </a:ext>
              </a:extLst>
            </p:cNvPr>
            <p:cNvSpPr/>
            <p:nvPr/>
          </p:nvSpPr>
          <p:spPr>
            <a:xfrm>
              <a:off x="4852668" y="2994245"/>
              <a:ext cx="2627585" cy="1313794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4B4B4B"/>
                  </a:solidFill>
                </a:rPr>
                <a:t>Teacher plan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B4B4B"/>
                  </a:solidFill>
                </a:rPr>
                <a:t>Class topics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B4B4B"/>
                  </a:solidFill>
                </a:rPr>
                <a:t>Resources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4B4B4B"/>
                  </a:solidFill>
                </a:rPr>
                <a:t>Class progress vs target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6359DD0-3902-4C79-9F99-9D04B549D8B9}"/>
                </a:ext>
              </a:extLst>
            </p:cNvPr>
            <p:cNvSpPr/>
            <p:nvPr/>
          </p:nvSpPr>
          <p:spPr>
            <a:xfrm>
              <a:off x="3248807" y="4970377"/>
              <a:ext cx="2627585" cy="1314000"/>
            </a:xfrm>
            <a:prstGeom prst="roundRect">
              <a:avLst/>
            </a:prstGeom>
            <a:solidFill>
              <a:schemeClr val="bg2"/>
            </a:solidFill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4B4B4B"/>
                  </a:solidFill>
                </a:rPr>
                <a:t>Re-assess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300" dirty="0">
                  <a:solidFill>
                    <a:srgbClr val="4B4B4B"/>
                  </a:solidFill>
                </a:rPr>
                <a:t>Past papers/online work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300" dirty="0">
                  <a:solidFill>
                    <a:srgbClr val="4B4B4B"/>
                  </a:solidFill>
                </a:rPr>
                <a:t>Shadow papers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300" dirty="0">
                  <a:solidFill>
                    <a:srgbClr val="4B4B4B"/>
                  </a:solidFill>
                </a:rPr>
                <a:t>Key topic tests</a:t>
              </a:r>
            </a:p>
            <a:p>
              <a:pPr marL="144000" indent="-144000">
                <a:buFont typeface="Arial" panose="020B0604020202020204" pitchFamily="34" charset="0"/>
                <a:buChar char="•"/>
              </a:pPr>
              <a:r>
                <a:rPr lang="en-US" sz="1300" dirty="0">
                  <a:solidFill>
                    <a:srgbClr val="4B4B4B"/>
                  </a:solidFill>
                </a:rPr>
                <a:t>Low stakes quizzes</a:t>
              </a:r>
            </a:p>
          </p:txBody>
        </p:sp>
        <p:cxnSp>
          <p:nvCxnSpPr>
            <p:cNvPr id="12" name="Elbow Connector 12">
              <a:extLst>
                <a:ext uri="{FF2B5EF4-FFF2-40B4-BE49-F238E27FC236}">
                  <a16:creationId xmlns:a16="http://schemas.microsoft.com/office/drawing/2014/main" id="{9E168A73-49B4-45AE-A2BB-183237D791B0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rot="5400000">
              <a:off x="3469363" y="1901008"/>
              <a:ext cx="629212" cy="155726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7">
              <a:extLst>
                <a:ext uri="{FF2B5EF4-FFF2-40B4-BE49-F238E27FC236}">
                  <a16:creationId xmlns:a16="http://schemas.microsoft.com/office/drawing/2014/main" id="{FEAC1323-DF42-4355-B4A9-246EBCBB2E5C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rot="16200000" flipH="1">
              <a:off x="5049924" y="1877708"/>
              <a:ext cx="629212" cy="16038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21">
              <a:extLst>
                <a:ext uri="{FF2B5EF4-FFF2-40B4-BE49-F238E27FC236}">
                  <a16:creationId xmlns:a16="http://schemas.microsoft.com/office/drawing/2014/main" id="{7F0B6DD4-AA38-4C5A-BDB9-266E6A87CF9B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3452800" y="3860577"/>
              <a:ext cx="662338" cy="1557262"/>
            </a:xfrm>
            <a:prstGeom prst="bentConnector3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23">
              <a:extLst>
                <a:ext uri="{FF2B5EF4-FFF2-40B4-BE49-F238E27FC236}">
                  <a16:creationId xmlns:a16="http://schemas.microsoft.com/office/drawing/2014/main" id="{C211401C-0C97-491D-952A-D45D55C3EEB0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rot="5400000">
              <a:off x="5033362" y="3837278"/>
              <a:ext cx="662338" cy="1603861"/>
            </a:xfrm>
            <a:prstGeom prst="bentConnector3">
              <a:avLst/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5">
              <a:extLst>
                <a:ext uri="{FF2B5EF4-FFF2-40B4-BE49-F238E27FC236}">
                  <a16:creationId xmlns:a16="http://schemas.microsoft.com/office/drawing/2014/main" id="{263DC7C8-A0B4-48BD-BFA9-A765413BBF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5376" y="1643724"/>
              <a:ext cx="29176" cy="4007089"/>
            </a:xfrm>
            <a:prstGeom prst="bentConnector3">
              <a:avLst>
                <a:gd name="adj1" fmla="val -7316006"/>
              </a:avLst>
            </a:prstGeom>
            <a:ln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175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 1: Making the most of mocks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2023 AQA and its licensors.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4704D4-DAEA-4D4A-A9DC-4373E3AC710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67242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 master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8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. Online presentation template 2022 v0.1.potx" id="{98C27C2A-D1BD-4ED0-8483-401D1BB4E616}" vid="{6DB3E8BF-F045-47B5-AC63-81896B2B4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Online presentation template 2022 v0.1</Template>
  <TotalTime>0</TotalTime>
  <Words>2246</Words>
  <PresentationFormat>On-screen Show (4:3)</PresentationFormat>
  <Paragraphs>334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Courier New</vt:lpstr>
      <vt:lpstr>AQA presentation master</vt:lpstr>
      <vt:lpstr>Starter</vt:lpstr>
      <vt:lpstr>Starter</vt:lpstr>
      <vt:lpstr>GCSE Maths The final countdown: Preparing for summer exams</vt:lpstr>
      <vt:lpstr>Welcome</vt:lpstr>
      <vt:lpstr>Session structure </vt:lpstr>
      <vt:lpstr>Revision cycle </vt:lpstr>
      <vt:lpstr>Suggested revision cycle </vt:lpstr>
      <vt:lpstr>Suggested revision cycle </vt:lpstr>
      <vt:lpstr>Topic 1: Making the most of mocks</vt:lpstr>
      <vt:lpstr>Mock exams – a source of assessment for learning </vt:lpstr>
      <vt:lpstr>Mock exam analysers – a great way to collect data</vt:lpstr>
      <vt:lpstr>AQA student analyser</vt:lpstr>
      <vt:lpstr>Other analysers are available   </vt:lpstr>
      <vt:lpstr>Cohort level </vt:lpstr>
      <vt:lpstr>Topic 2: Great resources to use </vt:lpstr>
      <vt:lpstr>All this data from mocks, so now what?</vt:lpstr>
      <vt:lpstr>Three main types of revision resource</vt:lpstr>
      <vt:lpstr>Mixed topic tasks – for use in class or for revision</vt:lpstr>
      <vt:lpstr>Five-a-day</vt:lpstr>
      <vt:lpstr>Revision mat – Miss B Resources</vt:lpstr>
      <vt:lpstr>Topic specific resources – for teachers and students</vt:lpstr>
      <vt:lpstr>Teaching resources for specific topics</vt:lpstr>
      <vt:lpstr>Specific exam question practice – Exampro </vt:lpstr>
      <vt:lpstr>Knowledge tests</vt:lpstr>
      <vt:lpstr>Lets do this!</vt:lpstr>
      <vt:lpstr>Your feedback – other great resources to use?</vt:lpstr>
      <vt:lpstr>Topic 3: 2022 review – key weaknesses nationally (AQA exams) </vt:lpstr>
      <vt:lpstr>Foundation tier – AQA key findings</vt:lpstr>
      <vt:lpstr>Higher tier – AQA key findings </vt:lpstr>
      <vt:lpstr>Topic 4: Final push  –  new sample papers plus differences to exams </vt:lpstr>
      <vt:lpstr>Specific topic and past paper practice are needed</vt:lpstr>
      <vt:lpstr>Specific topic and past paper practice are needed</vt:lpstr>
      <vt:lpstr>AQA have improved their papers for 2023 </vt:lpstr>
      <vt:lpstr>Summary</vt:lpstr>
      <vt:lpstr>Summary</vt:lpstr>
      <vt:lpstr>Any questions?</vt:lpstr>
      <vt:lpstr>Resources</vt:lpstr>
      <vt:lpstr>Get in touch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MathsConf31 GCSE Maths The final countdown presentation</dc:title>
  <dc:creator>AQA</dc:creator>
  <cp:lastPrinted>2023-02-27T13:53:09Z</cp:lastPrinted>
  <dcterms:created xsi:type="dcterms:W3CDTF">2022-06-27T07:55:45Z</dcterms:created>
  <dcterms:modified xsi:type="dcterms:W3CDTF">2023-02-27T13:57:17Z</dcterms:modified>
</cp:coreProperties>
</file>