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2" r:id="rId3"/>
    <p:sldId id="283" r:id="rId4"/>
    <p:sldId id="359" r:id="rId5"/>
    <p:sldId id="360" r:id="rId6"/>
    <p:sldId id="336" r:id="rId7"/>
    <p:sldId id="337" r:id="rId8"/>
    <p:sldId id="362" r:id="rId9"/>
    <p:sldId id="353" r:id="rId10"/>
    <p:sldId id="354" r:id="rId11"/>
    <p:sldId id="342" r:id="rId12"/>
    <p:sldId id="272" r:id="rId13"/>
    <p:sldId id="265" r:id="rId14"/>
    <p:sldId id="267" r:id="rId15"/>
    <p:sldId id="268" r:id="rId16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857A7-F430-4EE6-B994-F510B0AE8F4E}">
          <p14:sldIdLst>
            <p14:sldId id="257"/>
            <p14:sldId id="282"/>
            <p14:sldId id="283"/>
            <p14:sldId id="359"/>
            <p14:sldId id="360"/>
            <p14:sldId id="336"/>
            <p14:sldId id="337"/>
            <p14:sldId id="362"/>
            <p14:sldId id="353"/>
            <p14:sldId id="354"/>
            <p14:sldId id="342"/>
            <p14:sldId id="272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orient="horz" pos="4225">
          <p15:clr>
            <a:srgbClr val="A4A3A4"/>
          </p15:clr>
        </p15:guide>
        <p15:guide id="3" pos="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aver, Jenny" initials="WJ" lastIdx="5" clrIdx="0"/>
  <p:cmAuthor id="7" name="Gordon, Rosie" initials="GR" lastIdx="2" clrIdx="7">
    <p:extLst>
      <p:ext uri="{19B8F6BF-5375-455C-9EA6-DF929625EA0E}">
        <p15:presenceInfo xmlns:p15="http://schemas.microsoft.com/office/powerpoint/2012/main" userId="S-1-5-21-1757981266-1078081533-725345543-968674" providerId="AD"/>
      </p:ext>
    </p:extLst>
  </p:cmAuthor>
  <p:cmAuthor id="1" name="Bairstow, Rebecca" initials="BR" lastIdx="2" clrIdx="1">
    <p:extLst>
      <p:ext uri="{19B8F6BF-5375-455C-9EA6-DF929625EA0E}">
        <p15:presenceInfo xmlns:p15="http://schemas.microsoft.com/office/powerpoint/2012/main" userId="S-1-5-21-1757981266-1078081533-725345543-121820" providerId="AD"/>
      </p:ext>
    </p:extLst>
  </p:cmAuthor>
  <p:cmAuthor id="8" name="Shepherd, Joseph" initials="SJ" lastIdx="6" clrIdx="8">
    <p:extLst>
      <p:ext uri="{19B8F6BF-5375-455C-9EA6-DF929625EA0E}">
        <p15:presenceInfo xmlns:p15="http://schemas.microsoft.com/office/powerpoint/2012/main" userId="S-1-5-21-1757981266-1078081533-725345543-968715" providerId="AD"/>
      </p:ext>
    </p:extLst>
  </p:cmAuthor>
  <p:cmAuthor id="2" name="Jamieson, Molly" initials="JM" lastIdx="1" clrIdx="2">
    <p:extLst>
      <p:ext uri="{19B8F6BF-5375-455C-9EA6-DF929625EA0E}">
        <p15:presenceInfo xmlns:p15="http://schemas.microsoft.com/office/powerpoint/2012/main" userId="S-1-5-21-1757981266-1078081533-725345543-966649" providerId="AD"/>
      </p:ext>
    </p:extLst>
  </p:cmAuthor>
  <p:cmAuthor id="3" name="Franklin, Helen" initials="FH" lastIdx="21" clrIdx="3">
    <p:extLst>
      <p:ext uri="{19B8F6BF-5375-455C-9EA6-DF929625EA0E}">
        <p15:presenceInfo xmlns:p15="http://schemas.microsoft.com/office/powerpoint/2012/main" userId="S-1-5-21-1757981266-1078081533-725345543-119682" providerId="AD"/>
      </p:ext>
    </p:extLst>
  </p:cmAuthor>
  <p:cmAuthor id="4" name="McHugh, Leigh" initials="ML" lastIdx="1" clrIdx="4">
    <p:extLst>
      <p:ext uri="{19B8F6BF-5375-455C-9EA6-DF929625EA0E}">
        <p15:presenceInfo xmlns:p15="http://schemas.microsoft.com/office/powerpoint/2012/main" userId="S-1-5-21-1757981266-1078081533-725345543-10509" providerId="AD"/>
      </p:ext>
    </p:extLst>
  </p:cmAuthor>
  <p:cmAuthor id="5" name="Dussie, Carla" initials="DC" lastIdx="3" clrIdx="5">
    <p:extLst>
      <p:ext uri="{19B8F6BF-5375-455C-9EA6-DF929625EA0E}">
        <p15:presenceInfo xmlns:p15="http://schemas.microsoft.com/office/powerpoint/2012/main" userId="S-1-5-21-1757981266-1078081533-725345543-9270" providerId="AD"/>
      </p:ext>
    </p:extLst>
  </p:cmAuthor>
  <p:cmAuthor id="6" name="Turner, Iwona" initials="TI" lastIdx="2" clrIdx="6">
    <p:extLst>
      <p:ext uri="{19B8F6BF-5375-455C-9EA6-DF929625EA0E}">
        <p15:presenceInfo xmlns:p15="http://schemas.microsoft.com/office/powerpoint/2012/main" userId="S-1-5-21-1757981266-1078081533-725345543-9754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3AF"/>
    <a:srgbClr val="2F71AC"/>
    <a:srgbClr val="4B4B4B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6" autoAdjust="0"/>
    <p:restoredTop sz="78303" autoAdjust="0"/>
  </p:normalViewPr>
  <p:slideViewPr>
    <p:cSldViewPr snapToGrid="0" snapToObjects="1" showGuides="1">
      <p:cViewPr varScale="1">
        <p:scale>
          <a:sx n="34" d="100"/>
          <a:sy n="34" d="100"/>
        </p:scale>
        <p:origin x="456" y="48"/>
      </p:cViewPr>
      <p:guideLst>
        <p:guide orient="horz" pos="2157"/>
        <p:guide orient="horz" pos="4225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7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Approaches and sharing of ideas between delegates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0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– prerequisites for understanding</a:t>
            </a:r>
          </a:p>
          <a:p>
            <a:r>
              <a:rPr lang="en-GB" dirty="0"/>
              <a:t>Red – the content for the mathematics of arithmetic	</a:t>
            </a:r>
          </a:p>
          <a:p>
            <a:r>
              <a:rPr lang="en-GB" dirty="0"/>
              <a:t>Blue – dependencies, ie they require the concepts in red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9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Approaches and sharing of ideas between delegates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438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128C3CD-7A42-42C7-86DE-EC9C786295FE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40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</a:t>
            </a:r>
            <a:r>
              <a:rPr lang="en-GB" baseline="0" dirty="0"/>
              <a:t> delegates to the specific subject page on the main AQA website, eg https://www.aqa.org.uk/subjects/mathematics/gcse/mathematics-8300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1C1F1BD-25F3-4ACB-A56C-CAF6A30947B8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1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relevant Twitter accounts are: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@AQAEnglish (English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@AQAMaths (Maths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 (Any other subjects).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C9C1172-24B4-4C60-9AC8-D17565B74D4B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9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26720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5615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152188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1400"/>
            <a:ext cx="448151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3570037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1668023"/>
            <a:ext cx="4043301" cy="4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539999" y="1731712"/>
            <a:ext cx="8045201" cy="44068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4500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74785"/>
            <a:ext cx="9144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6294"/>
            <a:ext cx="4028825" cy="97295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1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 dirty="0"/>
              <a:t>Copyright © 2022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81" r:id="rId8"/>
    <p:sldLayoutId id="2147483665" r:id="rId9"/>
    <p:sldLayoutId id="214748367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  <p:sldLayoutId id="2147483675" r:id="rId17"/>
    <p:sldLayoutId id="2147483676" r:id="rId18"/>
    <p:sldLayoutId id="2147483682" r:id="rId19"/>
    <p:sldLayoutId id="2147483683" r:id="rId20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lnSpc>
          <a:spcPct val="100000"/>
        </a:lnSpc>
        <a:spcBef>
          <a:spcPts val="400"/>
        </a:spcBef>
        <a:buClr>
          <a:srgbClr val="4B4B4B"/>
        </a:buClr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1426720"/>
            <a:ext cx="8448357" cy="968675"/>
          </a:xfrm>
        </p:spPr>
        <p:txBody>
          <a:bodyPr/>
          <a:lstStyle/>
          <a:p>
            <a:r>
              <a:rPr lang="en-GB"/>
              <a:t>GCSE Maths</a:t>
            </a:r>
            <a:br>
              <a:rPr lang="en-GB" dirty="0"/>
            </a:br>
            <a:r>
              <a:rPr lang="en-GB" dirty="0"/>
              <a:t>Key concepts [KS3 and KS4]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David McEwan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Spring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24BE03-5F02-420C-BB3C-C9B683BDC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54" y="2826366"/>
            <a:ext cx="3854767" cy="33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3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52982-4AC5-4A9D-86A9-D77FC9A444C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What do you think of this concept map?</a:t>
            </a:r>
          </a:p>
          <a:p>
            <a:endParaRPr lang="en-GB" dirty="0"/>
          </a:p>
          <a:p>
            <a:r>
              <a:rPr lang="en-GB" dirty="0"/>
              <a:t>What are the implications for teaching and learning?</a:t>
            </a:r>
          </a:p>
          <a:p>
            <a:endParaRPr lang="en-GB" dirty="0"/>
          </a:p>
          <a:p>
            <a:r>
              <a:rPr lang="en-GB" dirty="0"/>
              <a:t>How do you go about teaching these concepts together over KS3?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62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conclusion?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CFF4A-5FA2-4C0A-91D5-833714C4B1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There’s a series of threads that run through maths.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these are the key things, then we should focus on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Knowing the key conceptions allows us to focus on the key misconceptions.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Joining this up in a structured way that reveals the threads seems to make sense.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131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1026" name="Picture 2" descr="C:\Users\Epotter\AppData\Local\Microsoft\Windows\Temporary Internet Files\Content.Outlook\CCPJQ4ZN\Any_Question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14" y="1199408"/>
            <a:ext cx="4385088" cy="4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/>
              <a:t>Take advantage of our extra resources on our website.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BBD57-18A5-496C-939B-60A7CF30AA7A}"/>
              </a:ext>
            </a:extLst>
          </p:cNvPr>
          <p:cNvPicPr/>
          <p:nvPr/>
        </p:nvPicPr>
        <p:blipFill rotWithShape="1">
          <a:blip r:embed="rId3"/>
          <a:srcRect l="1440" t="17726" r="5717" b="36183"/>
          <a:stretch/>
        </p:blipFill>
        <p:spPr bwMode="auto">
          <a:xfrm>
            <a:off x="431800" y="2603500"/>
            <a:ext cx="8153400" cy="2235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C317F0-13B2-4179-947A-253CFE7534D3}"/>
              </a:ext>
            </a:extLst>
          </p:cNvPr>
          <p:cNvSpPr/>
          <p:nvPr/>
        </p:nvSpPr>
        <p:spPr>
          <a:xfrm>
            <a:off x="431800" y="5270611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content of this training course contains no reference to future exam content as far as we know at the time of production. (Spring 2023)</a:t>
            </a:r>
          </a:p>
        </p:txBody>
      </p:sp>
    </p:spTree>
    <p:extLst>
      <p:ext uri="{BB962C8B-B14F-4D97-AF65-F5344CB8AC3E}">
        <p14:creationId xmlns:p14="http://schemas.microsoft.com/office/powerpoint/2010/main" val="129556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731713"/>
            <a:ext cx="3570037" cy="44068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Our friendly team will be happy to support you between 8am and 5pm, Monday to Friday.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Tel: </a:t>
            </a:r>
            <a:r>
              <a:rPr lang="en-GB" dirty="0"/>
              <a:t>0161 957 3852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Email: </a:t>
            </a:r>
            <a:r>
              <a:rPr lang="en-GB" dirty="0"/>
              <a:t>maths@aqa.org.uk</a:t>
            </a:r>
          </a:p>
          <a:p>
            <a:pPr marL="0" indent="0">
              <a:buNone/>
            </a:pPr>
            <a:r>
              <a:rPr lang="en-GB" dirty="0"/>
              <a:t>Twitter: @AQA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aqa.org.uk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1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5731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 are 10 types of people in the world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Those who understand binary</a:t>
            </a:r>
          </a:p>
          <a:p>
            <a:endParaRPr lang="en-GB" dirty="0"/>
          </a:p>
          <a:p>
            <a:r>
              <a:rPr lang="en-GB" dirty="0"/>
              <a:t>Those who don’t</a:t>
            </a:r>
          </a:p>
          <a:p>
            <a:endParaRPr lang="en-GB" dirty="0"/>
          </a:p>
          <a:p>
            <a:r>
              <a:rPr lang="en-GB" dirty="0"/>
              <a:t>Those who thought this joke was in Base 2</a:t>
            </a:r>
          </a:p>
          <a:p>
            <a:endParaRPr lang="en-GB" dirty="0"/>
          </a:p>
          <a:p>
            <a:r>
              <a:rPr lang="en-GB" dirty="0"/>
              <a:t>Those who now think it is in Base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7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key concepts?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2E478-E007-4C85-9044-600DB357F6E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Conceptions vs misconceptions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Conceptual understanding vs performing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Selecting and using vs one correct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Accessing GCSE questions vs not getting started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26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key bits of maths needed for GCSE?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C4C06-64FF-4C6E-9D5C-B337A80477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How to define them?</a:t>
            </a:r>
          </a:p>
          <a:p>
            <a:endParaRPr lang="en-GB" dirty="0"/>
          </a:p>
          <a:p>
            <a:r>
              <a:rPr lang="en-GB" dirty="0"/>
              <a:t>A definition….</a:t>
            </a:r>
          </a:p>
          <a:p>
            <a:endParaRPr lang="en-GB" dirty="0"/>
          </a:p>
          <a:p>
            <a:pPr marL="622300" indent="-3556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They have the greatest impact on future success</a:t>
            </a:r>
          </a:p>
          <a:p>
            <a:pPr marL="622300" indent="-3556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en-GB" dirty="0"/>
          </a:p>
          <a:p>
            <a:pPr marL="622300" indent="-3556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They underpin other concepts and ideas</a:t>
            </a:r>
          </a:p>
          <a:p>
            <a:pPr marL="622300" indent="-3556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en-GB" dirty="0"/>
          </a:p>
          <a:p>
            <a:pPr marL="622300" indent="-3556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Ideally you would know them by the end of KS3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175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 1</a:t>
            </a:r>
            <a:br>
              <a:rPr lang="en-GB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258BA-3D4B-46A2-9F67-7398D51745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key things to know in KS3 maths?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They have the greatest impact on future success</a:t>
            </a:r>
          </a:p>
          <a:p>
            <a:endParaRPr lang="en-GB" dirty="0"/>
          </a:p>
          <a:p>
            <a:r>
              <a:rPr lang="en-GB" dirty="0"/>
              <a:t>They underpin other concepts and ideas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94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2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31115-ED99-4187-9385-47E6B9D634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do you think of my list?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35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does the DfE think students will be able to…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55FB-0FA4-4AF3-A811-EBB5B39A14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3</a:t>
            </a:r>
          </a:p>
          <a:p>
            <a:r>
              <a:rPr lang="en-GB" dirty="0"/>
              <a:t>Find the area or volume of a compound shape by decomposing into constituent shapes. Find the perimeter of regular and irregular polygons.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Year 4</a:t>
            </a:r>
          </a:p>
          <a:p>
            <a:r>
              <a:rPr lang="en-GB" dirty="0"/>
              <a:t>Manipulate multiplication and division equations; understand and apply the commutative property of multiplication.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Year 6</a:t>
            </a:r>
          </a:p>
          <a:p>
            <a:r>
              <a:rPr lang="en-GB" dirty="0"/>
              <a:t>Understand that two numbers can be related additively or multiplicatively and quantify additive and multiplicative relationships.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Year 8</a:t>
            </a:r>
          </a:p>
          <a:p>
            <a:r>
              <a:rPr lang="en-GB" dirty="0"/>
              <a:t>Solve a linear equation requiring a single additive step. Solve a linear equation requiring a single multiplicative step.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44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way to bring it together?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DE42E3-3270-49F0-B5ED-0E1747247E6D}"/>
              </a:ext>
            </a:extLst>
          </p:cNvPr>
          <p:cNvSpPr/>
          <p:nvPr/>
        </p:nvSpPr>
        <p:spPr>
          <a:xfrm>
            <a:off x="143737" y="4457558"/>
            <a:ext cx="1928462" cy="118815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Multiplication as repeated addition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5A6C82-A14B-4354-B467-1ADBB3BC102B}"/>
              </a:ext>
            </a:extLst>
          </p:cNvPr>
          <p:cNvSpPr/>
          <p:nvPr/>
        </p:nvSpPr>
        <p:spPr>
          <a:xfrm>
            <a:off x="5317494" y="4827506"/>
            <a:ext cx="1945197" cy="56207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Multiplicative inverse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D58C40-7508-4036-B09E-C8ABF48453BC}"/>
              </a:ext>
            </a:extLst>
          </p:cNvPr>
          <p:cNvSpPr/>
          <p:nvPr/>
        </p:nvSpPr>
        <p:spPr>
          <a:xfrm>
            <a:off x="7500457" y="2579596"/>
            <a:ext cx="1310339" cy="583496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Place Value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11BF87-4998-439A-B5A8-E8536A4B9992}"/>
              </a:ext>
            </a:extLst>
          </p:cNvPr>
          <p:cNvSpPr/>
          <p:nvPr/>
        </p:nvSpPr>
        <p:spPr>
          <a:xfrm>
            <a:off x="2741139" y="4675115"/>
            <a:ext cx="1982637" cy="64360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Multiplication as area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5C1365-187E-4B43-B108-AF835F598212}"/>
              </a:ext>
            </a:extLst>
          </p:cNvPr>
          <p:cNvGrpSpPr/>
          <p:nvPr/>
        </p:nvGrpSpPr>
        <p:grpSpPr>
          <a:xfrm>
            <a:off x="6212297" y="5445086"/>
            <a:ext cx="2576321" cy="835794"/>
            <a:chOff x="6071015" y="5445086"/>
            <a:chExt cx="2061148" cy="835794"/>
          </a:xfrm>
          <a:solidFill>
            <a:schemeClr val="accent1"/>
          </a:solidFill>
          <a:effectLst/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8E9EF8C-E654-41D1-A482-B8F4741A9B57}"/>
                </a:ext>
              </a:extLst>
            </p:cNvPr>
            <p:cNvSpPr/>
            <p:nvPr/>
          </p:nvSpPr>
          <p:spPr>
            <a:xfrm>
              <a:off x="6071015" y="5445086"/>
              <a:ext cx="2061148" cy="835794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dirty="0"/>
                <a:t>Identity elements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E1052BE-5C9B-49CF-9631-F104CE248BCC}"/>
                </a:ext>
              </a:extLst>
            </p:cNvPr>
            <p:cNvSpPr/>
            <p:nvPr/>
          </p:nvSpPr>
          <p:spPr>
            <a:xfrm>
              <a:off x="6415814" y="5858111"/>
              <a:ext cx="582118" cy="36725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AFE787-1C7F-4439-8572-41AD65CAB2A3}"/>
                </a:ext>
              </a:extLst>
            </p:cNvPr>
            <p:cNvSpPr/>
            <p:nvPr/>
          </p:nvSpPr>
          <p:spPr>
            <a:xfrm>
              <a:off x="7106342" y="5867736"/>
              <a:ext cx="759502" cy="367259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zero</a:t>
              </a: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4C5E99CD-9946-4FC6-8B29-E73B297B6005}"/>
              </a:ext>
            </a:extLst>
          </p:cNvPr>
          <p:cNvSpPr/>
          <p:nvPr/>
        </p:nvSpPr>
        <p:spPr>
          <a:xfrm>
            <a:off x="4536480" y="5381016"/>
            <a:ext cx="1627314" cy="96216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Reciprocal fractions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7701C2-9428-4436-9B9B-BADC06C36E62}"/>
              </a:ext>
            </a:extLst>
          </p:cNvPr>
          <p:cNvGrpSpPr/>
          <p:nvPr/>
        </p:nvGrpSpPr>
        <p:grpSpPr>
          <a:xfrm>
            <a:off x="785219" y="3200191"/>
            <a:ext cx="2280834" cy="1310169"/>
            <a:chOff x="730367" y="3200192"/>
            <a:chExt cx="2181686" cy="1281312"/>
          </a:xfrm>
          <a:solidFill>
            <a:schemeClr val="accent1"/>
          </a:solidFill>
          <a:effectLst/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C39D7C8-3591-4CF0-9A4B-36202DEA82FF}"/>
                </a:ext>
              </a:extLst>
            </p:cNvPr>
            <p:cNvSpPr/>
            <p:nvPr/>
          </p:nvSpPr>
          <p:spPr>
            <a:xfrm>
              <a:off x="730367" y="3200192"/>
              <a:ext cx="2181686" cy="1281312"/>
            </a:xfrm>
            <a:prstGeom prst="ellipse">
              <a:avLst/>
            </a:prstGeom>
            <a:grp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dirty="0"/>
                <a:t>Commutativity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590CCF-8168-4AA4-A41B-F2EF7E1DF530}"/>
                </a:ext>
              </a:extLst>
            </p:cNvPr>
            <p:cNvSpPr/>
            <p:nvPr/>
          </p:nvSpPr>
          <p:spPr>
            <a:xfrm>
              <a:off x="774938" y="3647070"/>
              <a:ext cx="993809" cy="55546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/>
                <a:t>a+b</a:t>
              </a:r>
              <a:r>
                <a:rPr lang="en-GB" sz="900" dirty="0"/>
                <a:t> = </a:t>
              </a:r>
              <a:r>
                <a:rPr lang="en-GB" sz="900" dirty="0" err="1"/>
                <a:t>b+a</a:t>
              </a:r>
              <a:endParaRPr lang="en-GB" sz="900" dirty="0"/>
            </a:p>
            <a:p>
              <a:pPr algn="ctr"/>
              <a:r>
                <a:rPr lang="en-GB" sz="900" dirty="0"/>
                <a:t>a-b ≠ b-a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5F63D4-C37C-45A7-B220-44AAC7CA0676}"/>
                </a:ext>
              </a:extLst>
            </p:cNvPr>
            <p:cNvSpPr/>
            <p:nvPr/>
          </p:nvSpPr>
          <p:spPr>
            <a:xfrm>
              <a:off x="1779806" y="3662522"/>
              <a:ext cx="1018588" cy="555463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 err="1"/>
                <a:t>a</a:t>
              </a:r>
              <a:r>
                <a:rPr lang="en-GB" sz="800" dirty="0" err="1"/>
                <a:t>x</a:t>
              </a:r>
              <a:r>
                <a:rPr lang="en-GB" sz="900" dirty="0" err="1"/>
                <a:t>b</a:t>
              </a:r>
              <a:r>
                <a:rPr lang="en-GB" sz="900" dirty="0"/>
                <a:t> = </a:t>
              </a:r>
              <a:r>
                <a:rPr lang="en-GB" sz="900" dirty="0" err="1"/>
                <a:t>b</a:t>
              </a:r>
              <a:r>
                <a:rPr lang="en-GB" sz="800" dirty="0" err="1"/>
                <a:t>x</a:t>
              </a:r>
              <a:r>
                <a:rPr lang="en-GB" sz="900" dirty="0" err="1"/>
                <a:t>a</a:t>
              </a:r>
              <a:endParaRPr lang="en-GB" sz="900" dirty="0"/>
            </a:p>
            <a:p>
              <a:pPr algn="ctr"/>
              <a:r>
                <a:rPr lang="en-GB" sz="900" dirty="0" err="1"/>
                <a:t>a÷b</a:t>
              </a:r>
              <a:r>
                <a:rPr lang="en-GB" sz="900" dirty="0"/>
                <a:t> ≠ </a:t>
              </a:r>
              <a:r>
                <a:rPr lang="en-GB" sz="900" dirty="0" err="1"/>
                <a:t>b÷a</a:t>
              </a:r>
              <a:r>
                <a:rPr lang="en-GB" sz="900" dirty="0"/>
                <a:t> 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70CC99F-A3A2-4FBC-A770-3B8EC9F9A8CF}"/>
              </a:ext>
            </a:extLst>
          </p:cNvPr>
          <p:cNvSpPr/>
          <p:nvPr/>
        </p:nvSpPr>
        <p:spPr>
          <a:xfrm>
            <a:off x="7395329" y="4765207"/>
            <a:ext cx="1496209" cy="615809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Additive inverse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AF15DEB-1FD6-4762-AEF6-1F62752DB803}"/>
              </a:ext>
            </a:extLst>
          </p:cNvPr>
          <p:cNvSpPr/>
          <p:nvPr/>
        </p:nvSpPr>
        <p:spPr>
          <a:xfrm>
            <a:off x="5107065" y="3630360"/>
            <a:ext cx="1945197" cy="1134847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Division as the inverse of multiplication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363FB6F-E2D5-4742-9F46-B3DC3BAE94D3}"/>
              </a:ext>
            </a:extLst>
          </p:cNvPr>
          <p:cNvSpPr/>
          <p:nvPr/>
        </p:nvSpPr>
        <p:spPr>
          <a:xfrm>
            <a:off x="7119973" y="3546235"/>
            <a:ext cx="1771565" cy="1123914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Subtraction as the inverse of addition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1706FA-E7C2-4B45-A53B-5CDEC48BD264}"/>
              </a:ext>
            </a:extLst>
          </p:cNvPr>
          <p:cNvSpPr/>
          <p:nvPr/>
        </p:nvSpPr>
        <p:spPr>
          <a:xfrm>
            <a:off x="5766441" y="2814288"/>
            <a:ext cx="1758045" cy="641477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Inverse operations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6411D9-8ACA-4DCD-AB22-4CB6F5013A54}"/>
              </a:ext>
            </a:extLst>
          </p:cNvPr>
          <p:cNvSpPr/>
          <p:nvPr/>
        </p:nvSpPr>
        <p:spPr>
          <a:xfrm>
            <a:off x="4538258" y="1976215"/>
            <a:ext cx="1329127" cy="861664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Powers and roots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4583F3-0255-40A2-90B8-0EAF91C328D5}"/>
              </a:ext>
            </a:extLst>
          </p:cNvPr>
          <p:cNvGrpSpPr/>
          <p:nvPr/>
        </p:nvGrpSpPr>
        <p:grpSpPr>
          <a:xfrm>
            <a:off x="3076911" y="3002923"/>
            <a:ext cx="2181686" cy="1281312"/>
            <a:chOff x="3134233" y="2905579"/>
            <a:chExt cx="2181686" cy="1281312"/>
          </a:xfrm>
          <a:solidFill>
            <a:schemeClr val="accent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BAED64-1FAC-41CB-AEFC-F9124EB4BAFC}"/>
                </a:ext>
              </a:extLst>
            </p:cNvPr>
            <p:cNvSpPr/>
            <p:nvPr/>
          </p:nvSpPr>
          <p:spPr>
            <a:xfrm>
              <a:off x="3134233" y="2905579"/>
              <a:ext cx="2181686" cy="1281312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GB" sz="1600" dirty="0"/>
                <a:t>Distributivity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3F155F4-EC17-4891-A1D5-739D4B84DB24}"/>
                </a:ext>
              </a:extLst>
            </p:cNvPr>
            <p:cNvSpPr/>
            <p:nvPr/>
          </p:nvSpPr>
          <p:spPr>
            <a:xfrm>
              <a:off x="3240808" y="3494516"/>
              <a:ext cx="802628" cy="47698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a(</a:t>
              </a:r>
              <a:r>
                <a:rPr lang="en-GB" sz="900" dirty="0" err="1"/>
                <a:t>b+c</a:t>
              </a:r>
              <a:r>
                <a:rPr lang="en-GB" sz="900" dirty="0"/>
                <a:t>) = </a:t>
              </a:r>
              <a:r>
                <a:rPr lang="en-GB" sz="900" dirty="0" err="1"/>
                <a:t>ab+ac</a:t>
              </a:r>
              <a:endParaRPr lang="en-GB" sz="9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BDB623-2A76-47A6-B4F9-A4306FD62221}"/>
                </a:ext>
              </a:extLst>
            </p:cNvPr>
            <p:cNvSpPr/>
            <p:nvPr/>
          </p:nvSpPr>
          <p:spPr>
            <a:xfrm>
              <a:off x="3995297" y="3482673"/>
              <a:ext cx="1284855" cy="500674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00" dirty="0"/>
                <a:t>(</a:t>
              </a:r>
              <a:r>
                <a:rPr lang="en-GB" sz="900" dirty="0" err="1"/>
                <a:t>a+b</a:t>
              </a:r>
              <a:r>
                <a:rPr lang="en-GB" sz="900" dirty="0"/>
                <a:t>)(</a:t>
              </a:r>
              <a:r>
                <a:rPr lang="en-GB" sz="900" dirty="0" err="1"/>
                <a:t>c+d</a:t>
              </a:r>
              <a:r>
                <a:rPr lang="en-GB" sz="900" dirty="0"/>
                <a:t>) = </a:t>
              </a:r>
              <a:r>
                <a:rPr lang="en-GB" sz="900" dirty="0" err="1"/>
                <a:t>ac+ad+bc+bd</a:t>
              </a:r>
              <a:endParaRPr lang="en-GB" sz="900" dirty="0"/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7DE99DC-980C-4B6E-8DD9-EF1469EA7155}"/>
              </a:ext>
            </a:extLst>
          </p:cNvPr>
          <p:cNvSpPr/>
          <p:nvPr/>
        </p:nvSpPr>
        <p:spPr>
          <a:xfrm>
            <a:off x="6281126" y="1648288"/>
            <a:ext cx="2395862" cy="753176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Multiplying and dividing by powers of 10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B8DE3A-ABC6-4536-ABFE-83DD5CCA1E2E}"/>
              </a:ext>
            </a:extLst>
          </p:cNvPr>
          <p:cNvSpPr/>
          <p:nvPr/>
        </p:nvSpPr>
        <p:spPr>
          <a:xfrm>
            <a:off x="5533948" y="981428"/>
            <a:ext cx="1836944" cy="633035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Multistep Calculations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D23F972-B4B0-494C-8E3D-A18341881B0A}"/>
              </a:ext>
            </a:extLst>
          </p:cNvPr>
          <p:cNvSpPr/>
          <p:nvPr/>
        </p:nvSpPr>
        <p:spPr>
          <a:xfrm>
            <a:off x="3844992" y="988868"/>
            <a:ext cx="1619691" cy="487174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Collecting terms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1238AF-5BDE-47F9-B673-0CE221EDFB9E}"/>
              </a:ext>
            </a:extLst>
          </p:cNvPr>
          <p:cNvSpPr/>
          <p:nvPr/>
        </p:nvSpPr>
        <p:spPr>
          <a:xfrm>
            <a:off x="381164" y="5913610"/>
            <a:ext cx="2345170" cy="336861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Addition as bars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E2A2D9-86C0-4D46-AC45-24A8706BAD1A}"/>
              </a:ext>
            </a:extLst>
          </p:cNvPr>
          <p:cNvCxnSpPr>
            <a:cxnSpLocks/>
          </p:cNvCxnSpPr>
          <p:nvPr/>
        </p:nvCxnSpPr>
        <p:spPr>
          <a:xfrm flipH="1" flipV="1">
            <a:off x="569162" y="3355258"/>
            <a:ext cx="59771" cy="118867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A88390B-0F24-40FC-97F5-BF9D4973AA59}"/>
              </a:ext>
            </a:extLst>
          </p:cNvPr>
          <p:cNvCxnSpPr>
            <a:cxnSpLocks/>
            <a:stCxn id="33" idx="1"/>
          </p:cNvCxnSpPr>
          <p:nvPr/>
        </p:nvCxnSpPr>
        <p:spPr>
          <a:xfrm flipH="1" flipV="1">
            <a:off x="688267" y="5642058"/>
            <a:ext cx="36339" cy="32088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2049B96-4484-4D3E-859B-2540452CB46B}"/>
              </a:ext>
            </a:extLst>
          </p:cNvPr>
          <p:cNvCxnSpPr>
            <a:cxnSpLocks/>
            <a:stCxn id="33" idx="7"/>
            <a:endCxn id="11" idx="3"/>
          </p:cNvCxnSpPr>
          <p:nvPr/>
        </p:nvCxnSpPr>
        <p:spPr>
          <a:xfrm flipV="1">
            <a:off x="2382892" y="5224464"/>
            <a:ext cx="648597" cy="73847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1CE2876-8733-4C12-AD98-84EF84ED7D68}"/>
              </a:ext>
            </a:extLst>
          </p:cNvPr>
          <p:cNvSpPr/>
          <p:nvPr/>
        </p:nvSpPr>
        <p:spPr>
          <a:xfrm>
            <a:off x="2958571" y="5483472"/>
            <a:ext cx="1451610" cy="79740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dirty="0"/>
              <a:t>Fractions as bars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A8B227-ACD2-4295-BF53-57BD3E185069}"/>
              </a:ext>
            </a:extLst>
          </p:cNvPr>
          <p:cNvCxnSpPr>
            <a:cxnSpLocks/>
            <a:stCxn id="33" idx="6"/>
            <a:endCxn id="37" idx="2"/>
          </p:cNvCxnSpPr>
          <p:nvPr/>
        </p:nvCxnSpPr>
        <p:spPr>
          <a:xfrm flipV="1">
            <a:off x="2726334" y="5882176"/>
            <a:ext cx="232237" cy="19986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1121AF2-1DD2-40B8-8DB0-A00131E9D7D1}"/>
              </a:ext>
            </a:extLst>
          </p:cNvPr>
          <p:cNvCxnSpPr>
            <a:cxnSpLocks/>
            <a:stCxn id="37" idx="6"/>
            <a:endCxn id="16" idx="2"/>
          </p:cNvCxnSpPr>
          <p:nvPr/>
        </p:nvCxnSpPr>
        <p:spPr>
          <a:xfrm flipV="1">
            <a:off x="4410181" y="5862097"/>
            <a:ext cx="126299" cy="2007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F40DE23-F757-4295-9CDE-DAA1FF725BF1}"/>
              </a:ext>
            </a:extLst>
          </p:cNvPr>
          <p:cNvCxnSpPr>
            <a:cxnSpLocks/>
            <a:stCxn id="11" idx="5"/>
            <a:endCxn id="16" idx="1"/>
          </p:cNvCxnSpPr>
          <p:nvPr/>
        </p:nvCxnSpPr>
        <p:spPr>
          <a:xfrm>
            <a:off x="4433426" y="5224464"/>
            <a:ext cx="341369" cy="29745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81361DC-A103-408C-B2F7-48E82231CDE1}"/>
              </a:ext>
            </a:extLst>
          </p:cNvPr>
          <p:cNvCxnSpPr>
            <a:cxnSpLocks/>
            <a:stCxn id="16" idx="7"/>
            <a:endCxn id="9" idx="3"/>
          </p:cNvCxnSpPr>
          <p:nvPr/>
        </p:nvCxnSpPr>
        <p:spPr>
          <a:xfrm flipH="1" flipV="1">
            <a:off x="5602362" y="5307263"/>
            <a:ext cx="323117" cy="21465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81CA53D-A868-4359-98C9-91F7D8C111DD}"/>
              </a:ext>
            </a:extLst>
          </p:cNvPr>
          <p:cNvCxnSpPr>
            <a:cxnSpLocks/>
            <a:stCxn id="9" idx="7"/>
            <a:endCxn id="22" idx="5"/>
          </p:cNvCxnSpPr>
          <p:nvPr/>
        </p:nvCxnSpPr>
        <p:spPr>
          <a:xfrm flipH="1" flipV="1">
            <a:off x="6767394" y="4599013"/>
            <a:ext cx="210429" cy="31080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06CF80C-AC04-48EF-AE6A-255CA5CC1F8A}"/>
              </a:ext>
            </a:extLst>
          </p:cNvPr>
          <p:cNvCxnSpPr>
            <a:cxnSpLocks/>
            <a:stCxn id="21" idx="7"/>
          </p:cNvCxnSpPr>
          <p:nvPr/>
        </p:nvCxnSpPr>
        <p:spPr>
          <a:xfrm flipH="1" flipV="1">
            <a:off x="8500179" y="4583864"/>
            <a:ext cx="172244" cy="2715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EE4DD2-3003-42DF-A6BA-5BF2FED185C2}"/>
              </a:ext>
            </a:extLst>
          </p:cNvPr>
          <p:cNvCxnSpPr>
            <a:cxnSpLocks/>
            <a:stCxn id="22" idx="0"/>
            <a:endCxn id="24" idx="3"/>
          </p:cNvCxnSpPr>
          <p:nvPr/>
        </p:nvCxnSpPr>
        <p:spPr>
          <a:xfrm flipH="1" flipV="1">
            <a:off x="6023901" y="3361823"/>
            <a:ext cx="55763" cy="26853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857214-5D70-47AB-9332-E1F93230398B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119975" y="3472666"/>
            <a:ext cx="259438" cy="2381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A958BA8-561D-49BE-B08D-D6684DBD46C4}"/>
              </a:ext>
            </a:extLst>
          </p:cNvPr>
          <p:cNvCxnSpPr>
            <a:cxnSpLocks/>
            <a:stCxn id="13" idx="0"/>
            <a:endCxn id="9" idx="5"/>
          </p:cNvCxnSpPr>
          <p:nvPr/>
        </p:nvCxnSpPr>
        <p:spPr>
          <a:xfrm flipH="1" flipV="1">
            <a:off x="6977823" y="5307263"/>
            <a:ext cx="522635" cy="13782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A933A89-5489-4ABD-BE04-77606EC55ECE}"/>
              </a:ext>
            </a:extLst>
          </p:cNvPr>
          <p:cNvCxnSpPr>
            <a:cxnSpLocks/>
          </p:cNvCxnSpPr>
          <p:nvPr/>
        </p:nvCxnSpPr>
        <p:spPr>
          <a:xfrm flipV="1">
            <a:off x="8569018" y="5318717"/>
            <a:ext cx="0" cy="32700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BD9ECAA-6BE6-468D-959E-6E81FDAC2E63}"/>
              </a:ext>
            </a:extLst>
          </p:cNvPr>
          <p:cNvCxnSpPr>
            <a:cxnSpLocks/>
            <a:stCxn id="24" idx="1"/>
            <a:endCxn id="25" idx="5"/>
          </p:cNvCxnSpPr>
          <p:nvPr/>
        </p:nvCxnSpPr>
        <p:spPr>
          <a:xfrm flipH="1" flipV="1">
            <a:off x="5672739" y="2711691"/>
            <a:ext cx="351162" cy="19653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135E3DB-F77F-4BA8-9C9E-26C62B76C12F}"/>
              </a:ext>
            </a:extLst>
          </p:cNvPr>
          <p:cNvCxnSpPr>
            <a:cxnSpLocks/>
          </p:cNvCxnSpPr>
          <p:nvPr/>
        </p:nvCxnSpPr>
        <p:spPr>
          <a:xfrm flipV="1">
            <a:off x="8014623" y="2356970"/>
            <a:ext cx="0" cy="221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3C4F2D8-D5C3-410B-BF3C-D9A165519E96}"/>
              </a:ext>
            </a:extLst>
          </p:cNvPr>
          <p:cNvCxnSpPr>
            <a:cxnSpLocks/>
            <a:stCxn id="24" idx="0"/>
            <a:endCxn id="30" idx="4"/>
          </p:cNvCxnSpPr>
          <p:nvPr/>
        </p:nvCxnSpPr>
        <p:spPr>
          <a:xfrm flipV="1">
            <a:off x="6645464" y="2401464"/>
            <a:ext cx="833593" cy="41282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6AA94E-F2B1-4926-9F1E-7F4095AD756D}"/>
              </a:ext>
            </a:extLst>
          </p:cNvPr>
          <p:cNvCxnSpPr>
            <a:cxnSpLocks/>
            <a:stCxn id="11" idx="7"/>
            <a:endCxn id="27" idx="4"/>
          </p:cNvCxnSpPr>
          <p:nvPr/>
        </p:nvCxnSpPr>
        <p:spPr>
          <a:xfrm flipH="1" flipV="1">
            <a:off x="4167754" y="4284235"/>
            <a:ext cx="265672" cy="48513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2D4E3D-27BE-4151-BC54-605336048185}"/>
              </a:ext>
            </a:extLst>
          </p:cNvPr>
          <p:cNvCxnSpPr>
            <a:cxnSpLocks/>
          </p:cNvCxnSpPr>
          <p:nvPr/>
        </p:nvCxnSpPr>
        <p:spPr>
          <a:xfrm flipV="1">
            <a:off x="2017079" y="4510360"/>
            <a:ext cx="365813" cy="141572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B9FF43-94D1-4695-8DDA-AF4337499FDC}"/>
              </a:ext>
            </a:extLst>
          </p:cNvPr>
          <p:cNvCxnSpPr>
            <a:cxnSpLocks/>
            <a:stCxn id="11" idx="1"/>
            <a:endCxn id="18" idx="5"/>
          </p:cNvCxnSpPr>
          <p:nvPr/>
        </p:nvCxnSpPr>
        <p:spPr>
          <a:xfrm flipH="1" flipV="1">
            <a:off x="2732033" y="4318490"/>
            <a:ext cx="299456" cy="45087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9B4F665-D9DE-4A0A-BEE3-A99A572FF688}"/>
              </a:ext>
            </a:extLst>
          </p:cNvPr>
          <p:cNvSpPr/>
          <p:nvPr/>
        </p:nvSpPr>
        <p:spPr>
          <a:xfrm>
            <a:off x="2198793" y="1457113"/>
            <a:ext cx="1959335" cy="487174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Rearranging expressions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88E9311-2A13-4C2F-9639-9C14426E8B32}"/>
              </a:ext>
            </a:extLst>
          </p:cNvPr>
          <p:cNvSpPr/>
          <p:nvPr/>
        </p:nvSpPr>
        <p:spPr>
          <a:xfrm>
            <a:off x="1840390" y="2093512"/>
            <a:ext cx="1693263" cy="1001788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Order of Operations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D881B72-59FC-420D-97E9-024209F7E555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1520181" y="2594406"/>
            <a:ext cx="320209" cy="116174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CEB02C0-212C-4C8D-89DE-2B7F9EC771E3}"/>
              </a:ext>
            </a:extLst>
          </p:cNvPr>
          <p:cNvCxnSpPr>
            <a:cxnSpLocks/>
            <a:endCxn id="55" idx="4"/>
          </p:cNvCxnSpPr>
          <p:nvPr/>
        </p:nvCxnSpPr>
        <p:spPr>
          <a:xfrm flipV="1">
            <a:off x="2568828" y="3095300"/>
            <a:ext cx="118194" cy="184447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97A7FE8-05F3-460A-A1E9-0BD785D33349}"/>
              </a:ext>
            </a:extLst>
          </p:cNvPr>
          <p:cNvCxnSpPr>
            <a:cxnSpLocks/>
          </p:cNvCxnSpPr>
          <p:nvPr/>
        </p:nvCxnSpPr>
        <p:spPr>
          <a:xfrm flipH="1" flipV="1">
            <a:off x="3280705" y="2942208"/>
            <a:ext cx="298588" cy="180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C413B589-F9E8-4418-B9E7-BB3E90A7C603}"/>
              </a:ext>
            </a:extLst>
          </p:cNvPr>
          <p:cNvCxnSpPr>
            <a:cxnSpLocks/>
            <a:stCxn id="55" idx="0"/>
            <a:endCxn id="54" idx="4"/>
          </p:cNvCxnSpPr>
          <p:nvPr/>
        </p:nvCxnSpPr>
        <p:spPr>
          <a:xfrm flipV="1">
            <a:off x="2687022" y="1944287"/>
            <a:ext cx="491439" cy="1492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0E42600-06DC-4DE2-8F31-DD70D5153BD7}"/>
              </a:ext>
            </a:extLst>
          </p:cNvPr>
          <p:cNvCxnSpPr>
            <a:cxnSpLocks/>
            <a:stCxn id="55" idx="7"/>
            <a:endCxn id="31" idx="3"/>
          </p:cNvCxnSpPr>
          <p:nvPr/>
        </p:nvCxnSpPr>
        <p:spPr>
          <a:xfrm flipV="1">
            <a:off x="3285680" y="1521757"/>
            <a:ext cx="2517282" cy="71846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9BEE9110-621C-450B-8701-ACC5DF104DD0}"/>
              </a:ext>
            </a:extLst>
          </p:cNvPr>
          <p:cNvSpPr/>
          <p:nvPr/>
        </p:nvSpPr>
        <p:spPr>
          <a:xfrm>
            <a:off x="264556" y="1027741"/>
            <a:ext cx="1619691" cy="771793"/>
          </a:xfrm>
          <a:prstGeom prst="ellipse">
            <a:avLst/>
          </a:prstGeom>
          <a:solidFill>
            <a:schemeClr val="accent2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Solving equations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E45D82-53FB-4D88-9E71-47FA9F52799D}"/>
              </a:ext>
            </a:extLst>
          </p:cNvPr>
          <p:cNvCxnSpPr>
            <a:cxnSpLocks/>
            <a:stCxn id="24" idx="2"/>
            <a:endCxn id="55" idx="6"/>
          </p:cNvCxnSpPr>
          <p:nvPr/>
        </p:nvCxnSpPr>
        <p:spPr>
          <a:xfrm flipH="1" flipV="1">
            <a:off x="3533653" y="2594406"/>
            <a:ext cx="2232788" cy="54062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98CCA29-5779-4A42-8CCF-D0E3909F28AF}"/>
              </a:ext>
            </a:extLst>
          </p:cNvPr>
          <p:cNvSpPr/>
          <p:nvPr/>
        </p:nvSpPr>
        <p:spPr>
          <a:xfrm>
            <a:off x="125071" y="1887219"/>
            <a:ext cx="1912493" cy="452109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Equivalence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8B0BB91-4D51-4909-A957-6528C00C5A27}"/>
              </a:ext>
            </a:extLst>
          </p:cNvPr>
          <p:cNvCxnSpPr>
            <a:cxnSpLocks/>
            <a:stCxn id="25" idx="2"/>
            <a:endCxn id="55" idx="6"/>
          </p:cNvCxnSpPr>
          <p:nvPr/>
        </p:nvCxnSpPr>
        <p:spPr>
          <a:xfrm flipH="1">
            <a:off x="3533653" y="2407047"/>
            <a:ext cx="1004605" cy="18735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4BF3309-AAFC-4E31-BAD8-FEC2FAF98FAD}"/>
              </a:ext>
            </a:extLst>
          </p:cNvPr>
          <p:cNvCxnSpPr>
            <a:cxnSpLocks/>
            <a:stCxn id="55" idx="1"/>
            <a:endCxn id="61" idx="5"/>
          </p:cNvCxnSpPr>
          <p:nvPr/>
        </p:nvCxnSpPr>
        <p:spPr>
          <a:xfrm flipH="1" flipV="1">
            <a:off x="1647049" y="1686508"/>
            <a:ext cx="441314" cy="553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F78E6CD-E014-4CEB-92DC-33C61832BA6C}"/>
              </a:ext>
            </a:extLst>
          </p:cNvPr>
          <p:cNvCxnSpPr>
            <a:cxnSpLocks/>
          </p:cNvCxnSpPr>
          <p:nvPr/>
        </p:nvCxnSpPr>
        <p:spPr>
          <a:xfrm flipV="1">
            <a:off x="628933" y="1719950"/>
            <a:ext cx="0" cy="18652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E0F9CB4-2E4B-4C20-9147-5F5D96AFA980}"/>
              </a:ext>
            </a:extLst>
          </p:cNvPr>
          <p:cNvCxnSpPr>
            <a:cxnSpLocks/>
            <a:stCxn id="25" idx="7"/>
            <a:endCxn id="31" idx="4"/>
          </p:cNvCxnSpPr>
          <p:nvPr/>
        </p:nvCxnSpPr>
        <p:spPr>
          <a:xfrm flipV="1">
            <a:off x="5672739" y="1614463"/>
            <a:ext cx="779681" cy="48794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DAD2345-E98A-4745-9088-69D1BD32390F}"/>
              </a:ext>
            </a:extLst>
          </p:cNvPr>
          <p:cNvCxnSpPr>
            <a:cxnSpLocks/>
            <a:endCxn id="31" idx="5"/>
          </p:cNvCxnSpPr>
          <p:nvPr/>
        </p:nvCxnSpPr>
        <p:spPr>
          <a:xfrm flipH="1" flipV="1">
            <a:off x="7101878" y="1521757"/>
            <a:ext cx="76904" cy="148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5F51E87-9AD5-4B76-B823-ECF88B361AF5}"/>
              </a:ext>
            </a:extLst>
          </p:cNvPr>
          <p:cNvCxnSpPr>
            <a:cxnSpLocks/>
            <a:stCxn id="54" idx="7"/>
            <a:endCxn id="32" idx="3"/>
          </p:cNvCxnSpPr>
          <p:nvPr/>
        </p:nvCxnSpPr>
        <p:spPr>
          <a:xfrm flipV="1">
            <a:off x="3871190" y="1404697"/>
            <a:ext cx="211000" cy="12376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20BFBC-F865-4631-9990-EB93938D94AF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1812546" y="1232455"/>
            <a:ext cx="2032446" cy="748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FF3FBEF-BE49-47F6-9FE0-317995E6EF11}"/>
              </a:ext>
            </a:extLst>
          </p:cNvPr>
          <p:cNvCxnSpPr>
            <a:cxnSpLocks/>
            <a:stCxn id="54" idx="2"/>
            <a:endCxn id="61" idx="6"/>
          </p:cNvCxnSpPr>
          <p:nvPr/>
        </p:nvCxnSpPr>
        <p:spPr>
          <a:xfrm flipH="1" flipV="1">
            <a:off x="1884247" y="1413638"/>
            <a:ext cx="314546" cy="28706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8570E469-D82E-4DFF-B91A-2469F5BE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85" y="2356970"/>
            <a:ext cx="1644408" cy="10880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2560947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 master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. Online presentation template 2022 v0.1.potx" id="{98C27C2A-D1BD-4ED0-8483-401D1BB4E616}" vid="{6DB3E8BF-F045-47B5-AC63-81896B2B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Online presentation template 2022 v0.1</Template>
  <TotalTime>0</TotalTime>
  <Words>829</Words>
  <PresentationFormat>On-screen Show (4:3)</PresentationFormat>
  <Paragraphs>159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Courier New</vt:lpstr>
      <vt:lpstr>AQA presentation master</vt:lpstr>
      <vt:lpstr>GCSE Maths Key concepts [KS3 and KS4]  </vt:lpstr>
      <vt:lpstr>Welcome</vt:lpstr>
      <vt:lpstr>There are 10 types of people in the world</vt:lpstr>
      <vt:lpstr>Why do we need key concepts? </vt:lpstr>
      <vt:lpstr>What are the key bits of maths needed for GCSE? </vt:lpstr>
      <vt:lpstr>Discussion 1 </vt:lpstr>
      <vt:lpstr>Discussion 2   </vt:lpstr>
      <vt:lpstr>When does the DfE think students will be able to… </vt:lpstr>
      <vt:lpstr>A way to bring it together? </vt:lpstr>
      <vt:lpstr>Discussion 3   </vt:lpstr>
      <vt:lpstr>A conclusion?   </vt:lpstr>
      <vt:lpstr>Any questions?</vt:lpstr>
      <vt:lpstr>Resources</vt:lpstr>
      <vt:lpstr>Get in touch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MathsConf31 Key concepts at GCSE presentation</dc:title>
  <dc:creator>AQA</dc:creator>
  <cp:lastPrinted>2023-02-27T13:25:21Z</cp:lastPrinted>
  <dcterms:created xsi:type="dcterms:W3CDTF">2022-06-27T07:55:45Z</dcterms:created>
  <dcterms:modified xsi:type="dcterms:W3CDTF">2023-02-27T13:31:21Z</dcterms:modified>
</cp:coreProperties>
</file>