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362" r:id="rId2"/>
    <p:sldId id="353" r:id="rId3"/>
    <p:sldId id="354" r:id="rId4"/>
    <p:sldId id="343" r:id="rId5"/>
    <p:sldId id="257" r:id="rId6"/>
    <p:sldId id="282" r:id="rId7"/>
    <p:sldId id="371" r:id="rId8"/>
    <p:sldId id="372" r:id="rId9"/>
    <p:sldId id="373" r:id="rId10"/>
    <p:sldId id="374" r:id="rId11"/>
    <p:sldId id="375" r:id="rId12"/>
    <p:sldId id="376" r:id="rId13"/>
    <p:sldId id="377" r:id="rId14"/>
    <p:sldId id="378" r:id="rId15"/>
    <p:sldId id="379" r:id="rId16"/>
    <p:sldId id="380" r:id="rId17"/>
    <p:sldId id="359" r:id="rId18"/>
    <p:sldId id="360" r:id="rId19"/>
    <p:sldId id="336" r:id="rId20"/>
    <p:sldId id="337" r:id="rId21"/>
    <p:sldId id="381" r:id="rId22"/>
    <p:sldId id="382" r:id="rId23"/>
    <p:sldId id="272" r:id="rId24"/>
    <p:sldId id="265" r:id="rId25"/>
    <p:sldId id="266" r:id="rId26"/>
    <p:sldId id="267" r:id="rId27"/>
    <p:sldId id="268" r:id="rId28"/>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362"/>
            <p14:sldId id="353"/>
            <p14:sldId id="354"/>
            <p14:sldId id="343"/>
            <p14:sldId id="257"/>
            <p14:sldId id="282"/>
            <p14:sldId id="371"/>
            <p14:sldId id="372"/>
            <p14:sldId id="373"/>
            <p14:sldId id="374"/>
            <p14:sldId id="375"/>
            <p14:sldId id="376"/>
            <p14:sldId id="377"/>
            <p14:sldId id="378"/>
            <p14:sldId id="379"/>
            <p14:sldId id="380"/>
            <p14:sldId id="359"/>
            <p14:sldId id="360"/>
            <p14:sldId id="336"/>
            <p14:sldId id="337"/>
            <p14:sldId id="381"/>
            <p14:sldId id="382"/>
            <p14:sldId id="272"/>
            <p14:sldId id="265"/>
            <p14:sldId id="266"/>
            <p14:sldId id="267"/>
            <p14:sldId id="268"/>
          </p14:sldIdLst>
        </p14:section>
      </p14:sectionLst>
    </p:ext>
    <p:ext uri="{EFAFB233-063F-42B5-8137-9DF3F51BA10A}">
      <p15:sldGuideLst xmlns:p15="http://schemas.microsoft.com/office/powerpoint/2012/main">
        <p15:guide id="1" orient="horz" pos="2157">
          <p15:clr>
            <a:srgbClr val="A4A3A4"/>
          </p15:clr>
        </p15:guide>
        <p15:guide id="2" orient="horz" pos="4225">
          <p15:clr>
            <a:srgbClr val="A4A3A4"/>
          </p15:clr>
        </p15:guide>
        <p15:guide id="3" pos="3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aver, Jenny" initials="WJ" lastIdx="5" clrIdx="0"/>
  <p:cmAuthor id="7" name="Gordon, Rosie" initials="GR" lastIdx="2" clrIdx="7">
    <p:extLst>
      <p:ext uri="{19B8F6BF-5375-455C-9EA6-DF929625EA0E}">
        <p15:presenceInfo xmlns:p15="http://schemas.microsoft.com/office/powerpoint/2012/main" userId="S-1-5-21-1757981266-1078081533-725345543-968674" providerId="AD"/>
      </p:ext>
    </p:extLst>
  </p:cmAuthor>
  <p:cmAuthor id="1" name="Bairstow, Rebecca" initials="BR" lastIdx="2" clrIdx="1">
    <p:extLst>
      <p:ext uri="{19B8F6BF-5375-455C-9EA6-DF929625EA0E}">
        <p15:presenceInfo xmlns:p15="http://schemas.microsoft.com/office/powerpoint/2012/main" userId="S-1-5-21-1757981266-1078081533-725345543-121820" providerId="AD"/>
      </p:ext>
    </p:extLst>
  </p:cmAuthor>
  <p:cmAuthor id="8" name="Shepherd, Joseph" initials="SJ" lastIdx="9" clrIdx="8">
    <p:extLst>
      <p:ext uri="{19B8F6BF-5375-455C-9EA6-DF929625EA0E}">
        <p15:presenceInfo xmlns:p15="http://schemas.microsoft.com/office/powerpoint/2012/main" userId="S-1-5-21-1757981266-1078081533-725345543-968715" providerId="AD"/>
      </p:ext>
    </p:extLst>
  </p:cmAuthor>
  <p:cmAuthor id="2" name="Jamieson, Molly" initials="JM" lastIdx="1" clrIdx="2">
    <p:extLst>
      <p:ext uri="{19B8F6BF-5375-455C-9EA6-DF929625EA0E}">
        <p15:presenceInfo xmlns:p15="http://schemas.microsoft.com/office/powerpoint/2012/main" userId="S-1-5-21-1757981266-1078081533-725345543-966649" providerId="AD"/>
      </p:ext>
    </p:extLst>
  </p:cmAuthor>
  <p:cmAuthor id="9" name="Dan Rogan" initials="DR" lastIdx="1" clrIdx="9">
    <p:extLst>
      <p:ext uri="{19B8F6BF-5375-455C-9EA6-DF929625EA0E}">
        <p15:presenceInfo xmlns:p15="http://schemas.microsoft.com/office/powerpoint/2012/main" userId="S::DRogan@STJOHNS.EXCALIBUR.ORG.UK::ba3c9b0a-b84a-4ef8-bca4-0450414abba3" providerId="AD"/>
      </p:ext>
    </p:extLst>
  </p:cmAuthor>
  <p:cmAuthor id="3" name="Franklin, Helen" initials="FH" lastIdx="21" clrIdx="3">
    <p:extLst>
      <p:ext uri="{19B8F6BF-5375-455C-9EA6-DF929625EA0E}">
        <p15:presenceInfo xmlns:p15="http://schemas.microsoft.com/office/powerpoint/2012/main" userId="S-1-5-21-1757981266-1078081533-725345543-119682" providerId="AD"/>
      </p:ext>
    </p:extLst>
  </p:cmAuthor>
  <p:cmAuthor id="4" name="McHugh, Leigh" initials="ML" lastIdx="1" clrIdx="4">
    <p:extLst>
      <p:ext uri="{19B8F6BF-5375-455C-9EA6-DF929625EA0E}">
        <p15:presenceInfo xmlns:p15="http://schemas.microsoft.com/office/powerpoint/2012/main" userId="S-1-5-21-1757981266-1078081533-725345543-10509" providerId="AD"/>
      </p:ext>
    </p:extLst>
  </p:cmAuthor>
  <p:cmAuthor id="5" name="Dussie, Carla" initials="DC" lastIdx="3" clrIdx="5">
    <p:extLst>
      <p:ext uri="{19B8F6BF-5375-455C-9EA6-DF929625EA0E}">
        <p15:presenceInfo xmlns:p15="http://schemas.microsoft.com/office/powerpoint/2012/main" userId="S-1-5-21-1757981266-1078081533-725345543-9270" providerId="AD"/>
      </p:ext>
    </p:extLst>
  </p:cmAuthor>
  <p:cmAuthor id="6" name="Turner, Iwona" initials="TI" lastIdx="7" clrIdx="6">
    <p:extLst>
      <p:ext uri="{19B8F6BF-5375-455C-9EA6-DF929625EA0E}">
        <p15:presenceInfo xmlns:p15="http://schemas.microsoft.com/office/powerpoint/2012/main" userId="S-1-5-21-1757981266-1078081533-725345543-975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1AC"/>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303" autoAdjust="0"/>
  </p:normalViewPr>
  <p:slideViewPr>
    <p:cSldViewPr snapToGrid="0" snapToObjects="1" showGuides="1">
      <p:cViewPr varScale="1">
        <p:scale>
          <a:sx n="59" d="100"/>
          <a:sy n="59" d="100"/>
        </p:scale>
        <p:origin x="1452" y="56"/>
      </p:cViewPr>
      <p:guideLst>
        <p:guide orient="horz" pos="2157"/>
        <p:guide orient="horz" pos="4225"/>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327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s://www.desmos.com/calculator/dncvyarczp"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desmos.com/calculator/dncvyarcz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6DCEB-D85E-490A-B34F-3FD5CD343B15}"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39F5D1E4-FE85-49E5-8E79-1FA76DCA7609}">
      <dgm:prSet custT="1"/>
      <dgm:spPr>
        <a:noFill/>
        <a:ln w="28575">
          <a:solidFill>
            <a:schemeClr val="tx2"/>
          </a:solidFill>
        </a:ln>
        <a:effectLst/>
      </dgm:spPr>
      <dgm:t>
        <a:bodyPr/>
        <a:lstStyle/>
        <a:p>
          <a:r>
            <a:rPr lang="en-GB" sz="2400" dirty="0">
              <a:solidFill>
                <a:srgbClr val="4B4B4B"/>
              </a:solidFill>
            </a:rPr>
            <a:t>It’s very easy to pick up a sample from the LDS and drop it into</a:t>
          </a:r>
          <a:r>
            <a:rPr lang="en-GB" sz="2400" dirty="0"/>
            <a:t> </a:t>
          </a:r>
          <a:r>
            <a:rPr lang="en-GB" sz="2400" dirty="0">
              <a:solidFill>
                <a:srgbClr val="2F71AC"/>
              </a:solidFill>
              <a:hlinkClick xmlns:r="http://schemas.openxmlformats.org/officeDocument/2006/relationships" r:id="rId1">
                <a:extLst>
                  <a:ext uri="{A12FA001-AC4F-418D-AE19-62706E023703}">
                    <ahyp:hlinkClr xmlns:ahyp="http://schemas.microsoft.com/office/drawing/2018/hyperlinkcolor" val="tx"/>
                  </a:ext>
                </a:extLst>
              </a:hlinkClick>
            </a:rPr>
            <a:t>Desmos</a:t>
          </a:r>
          <a:r>
            <a:rPr lang="en-GB" sz="2400" dirty="0">
              <a:solidFill>
                <a:srgbClr val="4B4B4B"/>
              </a:solidFill>
            </a:rPr>
            <a:t>.</a:t>
          </a:r>
          <a:endParaRPr lang="en-US" sz="2400" dirty="0">
            <a:solidFill>
              <a:srgbClr val="4B4B4B"/>
            </a:solidFill>
          </a:endParaRPr>
        </a:p>
      </dgm:t>
    </dgm:pt>
    <dgm:pt modelId="{6AB32D8B-DA73-4E02-9FBA-10C4FE49F62F}" type="parTrans" cxnId="{ED676C22-6505-4B99-AF45-6781E0A72DC8}">
      <dgm:prSet/>
      <dgm:spPr/>
      <dgm:t>
        <a:bodyPr/>
        <a:lstStyle/>
        <a:p>
          <a:endParaRPr lang="en-US"/>
        </a:p>
      </dgm:t>
    </dgm:pt>
    <dgm:pt modelId="{F9A00F8B-E927-4A88-A30F-415A5F7574E0}" type="sibTrans" cxnId="{ED676C22-6505-4B99-AF45-6781E0A72DC8}">
      <dgm:prSet/>
      <dgm:spPr/>
      <dgm:t>
        <a:bodyPr/>
        <a:lstStyle/>
        <a:p>
          <a:endParaRPr lang="en-US"/>
        </a:p>
      </dgm:t>
    </dgm:pt>
    <dgm:pt modelId="{30CC5CAF-CFF6-4A5C-B876-5416CEAB6D51}">
      <dgm:prSet custT="1"/>
      <dgm:spPr>
        <a:noFill/>
        <a:ln w="28575">
          <a:solidFill>
            <a:schemeClr val="tx2"/>
          </a:solidFill>
        </a:ln>
        <a:effectLst/>
      </dgm:spPr>
      <dgm:t>
        <a:bodyPr/>
        <a:lstStyle/>
        <a:p>
          <a:r>
            <a:rPr lang="en-GB" sz="2400" dirty="0">
              <a:solidFill>
                <a:schemeClr val="tx1"/>
              </a:solidFill>
            </a:rPr>
            <a:t>Then you can easily draw a boxplot or simple histogram.</a:t>
          </a:r>
          <a:endParaRPr lang="en-US" sz="2400" dirty="0">
            <a:solidFill>
              <a:schemeClr val="tx1"/>
            </a:solidFill>
          </a:endParaRPr>
        </a:p>
      </dgm:t>
    </dgm:pt>
    <dgm:pt modelId="{9D466022-DBE1-4658-A06C-143C47964C2C}" type="parTrans" cxnId="{B49A877A-4B37-4738-BF53-49022BE7C562}">
      <dgm:prSet/>
      <dgm:spPr/>
      <dgm:t>
        <a:bodyPr/>
        <a:lstStyle/>
        <a:p>
          <a:endParaRPr lang="en-US"/>
        </a:p>
      </dgm:t>
    </dgm:pt>
    <dgm:pt modelId="{3463176E-FA19-47A0-98FE-272C1AB0008D}" type="sibTrans" cxnId="{B49A877A-4B37-4738-BF53-49022BE7C562}">
      <dgm:prSet/>
      <dgm:spPr/>
      <dgm:t>
        <a:bodyPr/>
        <a:lstStyle/>
        <a:p>
          <a:endParaRPr lang="en-US"/>
        </a:p>
      </dgm:t>
    </dgm:pt>
    <dgm:pt modelId="{8B1F7287-08DB-4F0C-BE23-7A2787877AE4}" type="pres">
      <dgm:prSet presAssocID="{E076DCEB-D85E-490A-B34F-3FD5CD343B15}" presName="Name0" presStyleCnt="0">
        <dgm:presLayoutVars>
          <dgm:dir/>
          <dgm:animLvl val="lvl"/>
          <dgm:resizeHandles val="exact"/>
        </dgm:presLayoutVars>
      </dgm:prSet>
      <dgm:spPr/>
    </dgm:pt>
    <dgm:pt modelId="{1C9A86AC-CF23-42E7-945B-052581278973}" type="pres">
      <dgm:prSet presAssocID="{30CC5CAF-CFF6-4A5C-B876-5416CEAB6D51}" presName="boxAndChildren" presStyleCnt="0"/>
      <dgm:spPr/>
    </dgm:pt>
    <dgm:pt modelId="{C40B01B6-3BC9-4917-A3DA-9F40B3EE3885}" type="pres">
      <dgm:prSet presAssocID="{30CC5CAF-CFF6-4A5C-B876-5416CEAB6D51}" presName="parentTextBox" presStyleLbl="node1" presStyleIdx="0" presStyleCnt="2"/>
      <dgm:spPr/>
    </dgm:pt>
    <dgm:pt modelId="{B941BDD9-F6A8-4C3E-ABA5-5B8AAABC3AE3}" type="pres">
      <dgm:prSet presAssocID="{F9A00F8B-E927-4A88-A30F-415A5F7574E0}" presName="sp" presStyleCnt="0"/>
      <dgm:spPr/>
    </dgm:pt>
    <dgm:pt modelId="{F3EE19E0-9F94-4AEC-86E6-1A4056A4B1DD}" type="pres">
      <dgm:prSet presAssocID="{39F5D1E4-FE85-49E5-8E79-1FA76DCA7609}" presName="arrowAndChildren" presStyleCnt="0"/>
      <dgm:spPr/>
    </dgm:pt>
    <dgm:pt modelId="{31DB310D-A48B-46E7-9088-5EB6CE147514}" type="pres">
      <dgm:prSet presAssocID="{39F5D1E4-FE85-49E5-8E79-1FA76DCA7609}" presName="parentTextArrow" presStyleLbl="node1" presStyleIdx="1" presStyleCnt="2"/>
      <dgm:spPr/>
    </dgm:pt>
  </dgm:ptLst>
  <dgm:cxnLst>
    <dgm:cxn modelId="{ED676C22-6505-4B99-AF45-6781E0A72DC8}" srcId="{E076DCEB-D85E-490A-B34F-3FD5CD343B15}" destId="{39F5D1E4-FE85-49E5-8E79-1FA76DCA7609}" srcOrd="0" destOrd="0" parTransId="{6AB32D8B-DA73-4E02-9FBA-10C4FE49F62F}" sibTransId="{F9A00F8B-E927-4A88-A30F-415A5F7574E0}"/>
    <dgm:cxn modelId="{F0C9C65E-364F-4D5E-B4B8-45DCD4BF378E}" type="presOf" srcId="{30CC5CAF-CFF6-4A5C-B876-5416CEAB6D51}" destId="{C40B01B6-3BC9-4917-A3DA-9F40B3EE3885}" srcOrd="0" destOrd="0" presId="urn:microsoft.com/office/officeart/2005/8/layout/process4"/>
    <dgm:cxn modelId="{B49A877A-4B37-4738-BF53-49022BE7C562}" srcId="{E076DCEB-D85E-490A-B34F-3FD5CD343B15}" destId="{30CC5CAF-CFF6-4A5C-B876-5416CEAB6D51}" srcOrd="1" destOrd="0" parTransId="{9D466022-DBE1-4658-A06C-143C47964C2C}" sibTransId="{3463176E-FA19-47A0-98FE-272C1AB0008D}"/>
    <dgm:cxn modelId="{33868EF3-DF01-4A3C-94AE-1848040F3A4A}" type="presOf" srcId="{E076DCEB-D85E-490A-B34F-3FD5CD343B15}" destId="{8B1F7287-08DB-4F0C-BE23-7A2787877AE4}" srcOrd="0" destOrd="0" presId="urn:microsoft.com/office/officeart/2005/8/layout/process4"/>
    <dgm:cxn modelId="{FB664AFE-1318-4EF1-9E52-AF52CF077923}" type="presOf" srcId="{39F5D1E4-FE85-49E5-8E79-1FA76DCA7609}" destId="{31DB310D-A48B-46E7-9088-5EB6CE147514}" srcOrd="0" destOrd="0" presId="urn:microsoft.com/office/officeart/2005/8/layout/process4"/>
    <dgm:cxn modelId="{724F17A7-F414-4E9B-93BD-DB63E012CC76}" type="presParOf" srcId="{8B1F7287-08DB-4F0C-BE23-7A2787877AE4}" destId="{1C9A86AC-CF23-42E7-945B-052581278973}" srcOrd="0" destOrd="0" presId="urn:microsoft.com/office/officeart/2005/8/layout/process4"/>
    <dgm:cxn modelId="{F3731324-D9A5-44AC-A16E-DEC01C29F891}" type="presParOf" srcId="{1C9A86AC-CF23-42E7-945B-052581278973}" destId="{C40B01B6-3BC9-4917-A3DA-9F40B3EE3885}" srcOrd="0" destOrd="0" presId="urn:microsoft.com/office/officeart/2005/8/layout/process4"/>
    <dgm:cxn modelId="{9581BC57-7AED-4080-AA4A-EBF2FA1261C1}" type="presParOf" srcId="{8B1F7287-08DB-4F0C-BE23-7A2787877AE4}" destId="{B941BDD9-F6A8-4C3E-ABA5-5B8AAABC3AE3}" srcOrd="1" destOrd="0" presId="urn:microsoft.com/office/officeart/2005/8/layout/process4"/>
    <dgm:cxn modelId="{F09FC6A4-BFE9-4A91-8CCB-F0B294F41535}" type="presParOf" srcId="{8B1F7287-08DB-4F0C-BE23-7A2787877AE4}" destId="{F3EE19E0-9F94-4AEC-86E6-1A4056A4B1DD}" srcOrd="2" destOrd="0" presId="urn:microsoft.com/office/officeart/2005/8/layout/process4"/>
    <dgm:cxn modelId="{5E19968A-CF4C-4065-B1A7-044DB0DDDD68}" type="presParOf" srcId="{F3EE19E0-9F94-4AEC-86E6-1A4056A4B1DD}" destId="{31DB310D-A48B-46E7-9088-5EB6CE147514}"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28CF0A-7549-40CA-AA20-2FA8C23E8784}"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E776EF1F-7E8D-4F41-BAB7-7EA4A80B2F63}">
      <dgm:prSet custT="1"/>
      <dgm:spPr>
        <a:solidFill>
          <a:schemeClr val="tx2"/>
        </a:solidFill>
        <a:effectLst/>
      </dgm:spPr>
      <dgm:t>
        <a:bodyPr/>
        <a:lstStyle/>
        <a:p>
          <a:r>
            <a:rPr lang="en-GB" sz="1800" b="1" i="0" dirty="0"/>
            <a:t>Company cars are too big</a:t>
          </a:r>
          <a:endParaRPr lang="en-US" sz="1800" b="1" i="0" dirty="0"/>
        </a:p>
      </dgm:t>
    </dgm:pt>
    <dgm:pt modelId="{7EA50B26-0615-43B6-AC8A-D0341F6960B1}" type="parTrans" cxnId="{A37988EE-100D-43AF-A1C4-CA4B3B35DE5A}">
      <dgm:prSet/>
      <dgm:spPr/>
      <dgm:t>
        <a:bodyPr/>
        <a:lstStyle/>
        <a:p>
          <a:endParaRPr lang="en-US"/>
        </a:p>
      </dgm:t>
    </dgm:pt>
    <dgm:pt modelId="{52180A6B-A766-45D4-BA8B-C0FC49840FF0}" type="sibTrans" cxnId="{A37988EE-100D-43AF-A1C4-CA4B3B35DE5A}">
      <dgm:prSet/>
      <dgm:spPr/>
      <dgm:t>
        <a:bodyPr/>
        <a:lstStyle/>
        <a:p>
          <a:endParaRPr lang="en-US"/>
        </a:p>
      </dgm:t>
    </dgm:pt>
    <dgm:pt modelId="{4AFFBDC3-925D-4E90-B74C-3DAE7AD9DE54}">
      <dgm:prSet custT="1"/>
      <dgm:spPr>
        <a:solidFill>
          <a:schemeClr val="tx2"/>
        </a:solidFill>
        <a:effectLst/>
      </dgm:spPr>
      <dgm:t>
        <a:bodyPr/>
        <a:lstStyle/>
        <a:p>
          <a:r>
            <a:rPr lang="en-GB" sz="1800" dirty="0"/>
            <a:t>into a hypothesis that we could actually investigate in the LDS.</a:t>
          </a:r>
          <a:endParaRPr lang="en-US" sz="1800" dirty="0"/>
        </a:p>
      </dgm:t>
    </dgm:pt>
    <dgm:pt modelId="{6B93055E-76BC-4315-A29D-FAA341497FAA}" type="parTrans" cxnId="{03F8C957-9255-4026-A883-6093B7EC8731}">
      <dgm:prSet/>
      <dgm:spPr/>
      <dgm:t>
        <a:bodyPr/>
        <a:lstStyle/>
        <a:p>
          <a:endParaRPr lang="en-US"/>
        </a:p>
      </dgm:t>
    </dgm:pt>
    <dgm:pt modelId="{DE24F02F-5C31-4066-B448-79C83BD14345}" type="sibTrans" cxnId="{03F8C957-9255-4026-A883-6093B7EC8731}">
      <dgm:prSet/>
      <dgm:spPr/>
      <dgm:t>
        <a:bodyPr/>
        <a:lstStyle/>
        <a:p>
          <a:endParaRPr lang="en-US"/>
        </a:p>
      </dgm:t>
    </dgm:pt>
    <dgm:pt modelId="{41BC2EFE-8FAE-4A0F-80C2-8F06F81E79D6}">
      <dgm:prSet custT="1"/>
      <dgm:spPr>
        <a:solidFill>
          <a:schemeClr val="tx2"/>
        </a:solidFill>
        <a:effectLst/>
      </dgm:spPr>
      <dgm:t>
        <a:bodyPr/>
        <a:lstStyle/>
        <a:p>
          <a:r>
            <a:rPr lang="en-GB" sz="1800" dirty="0"/>
            <a:t>They would come up with something like:</a:t>
          </a:r>
          <a:endParaRPr lang="en-US" sz="1800" dirty="0"/>
        </a:p>
      </dgm:t>
    </dgm:pt>
    <dgm:pt modelId="{EE8096CB-B2B9-4D77-B6CD-A6FD3E3C1F0C}" type="parTrans" cxnId="{51F9F99D-5892-4878-ABF0-659F631957AF}">
      <dgm:prSet/>
      <dgm:spPr/>
      <dgm:t>
        <a:bodyPr/>
        <a:lstStyle/>
        <a:p>
          <a:endParaRPr lang="en-US"/>
        </a:p>
      </dgm:t>
    </dgm:pt>
    <dgm:pt modelId="{E69B8512-0902-4616-87CE-53B1DCAA3225}" type="sibTrans" cxnId="{51F9F99D-5892-4878-ABF0-659F631957AF}">
      <dgm:prSet/>
      <dgm:spPr/>
      <dgm:t>
        <a:bodyPr/>
        <a:lstStyle/>
        <a:p>
          <a:endParaRPr lang="en-US"/>
        </a:p>
      </dgm:t>
    </dgm:pt>
    <dgm:pt modelId="{4EF222FF-968C-401D-BD61-8E97B0241941}">
      <dgm:prSet custT="1"/>
      <dgm:spPr>
        <a:solidFill>
          <a:schemeClr val="tx2"/>
        </a:solidFill>
        <a:effectLst/>
      </dgm:spPr>
      <dgm:t>
        <a:bodyPr/>
        <a:lstStyle/>
        <a:p>
          <a:r>
            <a:rPr lang="en-GB" sz="1800" b="1" i="0" dirty="0"/>
            <a:t>The mean engine size of company cars is greater than the mean engine size of other cars.</a:t>
          </a:r>
          <a:endParaRPr lang="en-US" sz="1800" b="1" i="0" dirty="0"/>
        </a:p>
      </dgm:t>
    </dgm:pt>
    <dgm:pt modelId="{0D54E328-8B06-4103-A5AD-8584EF29AA88}" type="parTrans" cxnId="{489CFD4A-0537-4DEE-B9F8-A899AFAA856D}">
      <dgm:prSet/>
      <dgm:spPr/>
      <dgm:t>
        <a:bodyPr/>
        <a:lstStyle/>
        <a:p>
          <a:endParaRPr lang="en-US"/>
        </a:p>
      </dgm:t>
    </dgm:pt>
    <dgm:pt modelId="{9A5211BE-F386-417B-856E-1459D2680EA7}" type="sibTrans" cxnId="{489CFD4A-0537-4DEE-B9F8-A899AFAA856D}">
      <dgm:prSet/>
      <dgm:spPr/>
      <dgm:t>
        <a:bodyPr/>
        <a:lstStyle/>
        <a:p>
          <a:endParaRPr lang="en-US"/>
        </a:p>
      </dgm:t>
    </dgm:pt>
    <dgm:pt modelId="{873C8C49-17E6-4AB7-B231-EC28DCBF719A}">
      <dgm:prSet custT="1"/>
      <dgm:spPr>
        <a:solidFill>
          <a:schemeClr val="tx2"/>
        </a:solidFill>
        <a:effectLst/>
      </dgm:spPr>
      <dgm:t>
        <a:bodyPr/>
        <a:lstStyle/>
        <a:p>
          <a:r>
            <a:rPr lang="en-GB" sz="1800" dirty="0"/>
            <a:t>A successful lesson began with me asking students how you could turn this statement:</a:t>
          </a:r>
          <a:endParaRPr lang="en-US" sz="1800" dirty="0"/>
        </a:p>
      </dgm:t>
    </dgm:pt>
    <dgm:pt modelId="{5500B2EA-3032-4780-A4D1-AA4055F49CF1}" type="sibTrans" cxnId="{0CD7F76E-46B4-49BA-9012-2B791E44ED32}">
      <dgm:prSet/>
      <dgm:spPr/>
      <dgm:t>
        <a:bodyPr/>
        <a:lstStyle/>
        <a:p>
          <a:endParaRPr lang="en-US"/>
        </a:p>
      </dgm:t>
    </dgm:pt>
    <dgm:pt modelId="{ACCB78AD-026B-463A-9BB2-8FDAEAB5DC66}" type="parTrans" cxnId="{0CD7F76E-46B4-49BA-9012-2B791E44ED32}">
      <dgm:prSet/>
      <dgm:spPr/>
      <dgm:t>
        <a:bodyPr/>
        <a:lstStyle/>
        <a:p>
          <a:endParaRPr lang="en-US"/>
        </a:p>
      </dgm:t>
    </dgm:pt>
    <dgm:pt modelId="{047F2E21-9EA1-4197-AED6-A0E641497D37}" type="pres">
      <dgm:prSet presAssocID="{1028CF0A-7549-40CA-AA20-2FA8C23E8784}" presName="Name0" presStyleCnt="0">
        <dgm:presLayoutVars>
          <dgm:dir/>
          <dgm:animLvl val="lvl"/>
          <dgm:resizeHandles val="exact"/>
        </dgm:presLayoutVars>
      </dgm:prSet>
      <dgm:spPr/>
    </dgm:pt>
    <dgm:pt modelId="{0632D767-BC30-4DF1-82E3-FAF65FE8E42C}" type="pres">
      <dgm:prSet presAssocID="{4EF222FF-968C-401D-BD61-8E97B0241941}" presName="boxAndChildren" presStyleCnt="0"/>
      <dgm:spPr/>
    </dgm:pt>
    <dgm:pt modelId="{60E83AA8-7BCB-4266-AF47-AAEC93D0901A}" type="pres">
      <dgm:prSet presAssocID="{4EF222FF-968C-401D-BD61-8E97B0241941}" presName="parentTextBox" presStyleLbl="node1" presStyleIdx="0" presStyleCnt="5"/>
      <dgm:spPr/>
    </dgm:pt>
    <dgm:pt modelId="{17A817D3-0BCA-4D5E-AD6C-A9743EA88515}" type="pres">
      <dgm:prSet presAssocID="{E69B8512-0902-4616-87CE-53B1DCAA3225}" presName="sp" presStyleCnt="0"/>
      <dgm:spPr/>
    </dgm:pt>
    <dgm:pt modelId="{18465438-7D37-40D4-80AD-0C2211CC9F20}" type="pres">
      <dgm:prSet presAssocID="{41BC2EFE-8FAE-4A0F-80C2-8F06F81E79D6}" presName="arrowAndChildren" presStyleCnt="0"/>
      <dgm:spPr/>
    </dgm:pt>
    <dgm:pt modelId="{5E9E9CCE-9A0C-4DC9-BE0F-9219F4CFE5F9}" type="pres">
      <dgm:prSet presAssocID="{41BC2EFE-8FAE-4A0F-80C2-8F06F81E79D6}" presName="parentTextArrow" presStyleLbl="node1" presStyleIdx="1" presStyleCnt="5"/>
      <dgm:spPr/>
    </dgm:pt>
    <dgm:pt modelId="{A732CF77-8DE7-4279-88E5-B7A3917F21F0}" type="pres">
      <dgm:prSet presAssocID="{DE24F02F-5C31-4066-B448-79C83BD14345}" presName="sp" presStyleCnt="0"/>
      <dgm:spPr/>
    </dgm:pt>
    <dgm:pt modelId="{95693AE2-4F84-4815-BA41-0CA65661D485}" type="pres">
      <dgm:prSet presAssocID="{4AFFBDC3-925D-4E90-B74C-3DAE7AD9DE54}" presName="arrowAndChildren" presStyleCnt="0"/>
      <dgm:spPr/>
    </dgm:pt>
    <dgm:pt modelId="{06D95893-3A92-437D-9F9C-3895A66A9026}" type="pres">
      <dgm:prSet presAssocID="{4AFFBDC3-925D-4E90-B74C-3DAE7AD9DE54}" presName="parentTextArrow" presStyleLbl="node1" presStyleIdx="2" presStyleCnt="5"/>
      <dgm:spPr/>
    </dgm:pt>
    <dgm:pt modelId="{DBE1D84D-21DC-46E1-8DFB-52CD5B1B7282}" type="pres">
      <dgm:prSet presAssocID="{52180A6B-A766-45D4-BA8B-C0FC49840FF0}" presName="sp" presStyleCnt="0"/>
      <dgm:spPr/>
    </dgm:pt>
    <dgm:pt modelId="{0C24D6F0-7298-40C9-A2B3-2BB59A74C147}" type="pres">
      <dgm:prSet presAssocID="{E776EF1F-7E8D-4F41-BAB7-7EA4A80B2F63}" presName="arrowAndChildren" presStyleCnt="0"/>
      <dgm:spPr/>
    </dgm:pt>
    <dgm:pt modelId="{85713E9C-5278-402F-8136-11DCA97BD1B3}" type="pres">
      <dgm:prSet presAssocID="{E776EF1F-7E8D-4F41-BAB7-7EA4A80B2F63}" presName="parentTextArrow" presStyleLbl="node1" presStyleIdx="3" presStyleCnt="5"/>
      <dgm:spPr/>
    </dgm:pt>
    <dgm:pt modelId="{B5E663BA-E46B-46F9-89F6-41D7664F203B}" type="pres">
      <dgm:prSet presAssocID="{5500B2EA-3032-4780-A4D1-AA4055F49CF1}" presName="sp" presStyleCnt="0"/>
      <dgm:spPr/>
    </dgm:pt>
    <dgm:pt modelId="{8E8B8385-A3BC-4F5D-982A-002326FCDAE3}" type="pres">
      <dgm:prSet presAssocID="{873C8C49-17E6-4AB7-B231-EC28DCBF719A}" presName="arrowAndChildren" presStyleCnt="0"/>
      <dgm:spPr/>
    </dgm:pt>
    <dgm:pt modelId="{E1CE39BC-81B8-47C6-A7C8-3B2303528EC6}" type="pres">
      <dgm:prSet presAssocID="{873C8C49-17E6-4AB7-B231-EC28DCBF719A}" presName="parentTextArrow" presStyleLbl="node1" presStyleIdx="4" presStyleCnt="5"/>
      <dgm:spPr/>
    </dgm:pt>
  </dgm:ptLst>
  <dgm:cxnLst>
    <dgm:cxn modelId="{9E547814-2C2A-4B15-95D8-51682DD601E6}" type="presOf" srcId="{873C8C49-17E6-4AB7-B231-EC28DCBF719A}" destId="{E1CE39BC-81B8-47C6-A7C8-3B2303528EC6}" srcOrd="0" destOrd="0" presId="urn:microsoft.com/office/officeart/2005/8/layout/process4"/>
    <dgm:cxn modelId="{A86B592A-CB6F-4080-B4A9-F027473C8314}" type="presOf" srcId="{4EF222FF-968C-401D-BD61-8E97B0241941}" destId="{60E83AA8-7BCB-4266-AF47-AAEC93D0901A}" srcOrd="0" destOrd="0" presId="urn:microsoft.com/office/officeart/2005/8/layout/process4"/>
    <dgm:cxn modelId="{70440741-1B52-42BA-981E-CCD3A4A54F25}" type="presOf" srcId="{E776EF1F-7E8D-4F41-BAB7-7EA4A80B2F63}" destId="{85713E9C-5278-402F-8136-11DCA97BD1B3}" srcOrd="0" destOrd="0" presId="urn:microsoft.com/office/officeart/2005/8/layout/process4"/>
    <dgm:cxn modelId="{489CFD4A-0537-4DEE-B9F8-A899AFAA856D}" srcId="{1028CF0A-7549-40CA-AA20-2FA8C23E8784}" destId="{4EF222FF-968C-401D-BD61-8E97B0241941}" srcOrd="4" destOrd="0" parTransId="{0D54E328-8B06-4103-A5AD-8584EF29AA88}" sibTransId="{9A5211BE-F386-417B-856E-1459D2680EA7}"/>
    <dgm:cxn modelId="{0CD7F76E-46B4-49BA-9012-2B791E44ED32}" srcId="{1028CF0A-7549-40CA-AA20-2FA8C23E8784}" destId="{873C8C49-17E6-4AB7-B231-EC28DCBF719A}" srcOrd="0" destOrd="0" parTransId="{ACCB78AD-026B-463A-9BB2-8FDAEAB5DC66}" sibTransId="{5500B2EA-3032-4780-A4D1-AA4055F49CF1}"/>
    <dgm:cxn modelId="{03F8C957-9255-4026-A883-6093B7EC8731}" srcId="{1028CF0A-7549-40CA-AA20-2FA8C23E8784}" destId="{4AFFBDC3-925D-4E90-B74C-3DAE7AD9DE54}" srcOrd="2" destOrd="0" parTransId="{6B93055E-76BC-4315-A29D-FAA341497FAA}" sibTransId="{DE24F02F-5C31-4066-B448-79C83BD14345}"/>
    <dgm:cxn modelId="{1313E898-3C05-4EE7-B12E-4FA16C9F6C6C}" type="presOf" srcId="{1028CF0A-7549-40CA-AA20-2FA8C23E8784}" destId="{047F2E21-9EA1-4197-AED6-A0E641497D37}" srcOrd="0" destOrd="0" presId="urn:microsoft.com/office/officeart/2005/8/layout/process4"/>
    <dgm:cxn modelId="{532FC79A-10FF-4A97-9E07-4CB7C23710F2}" type="presOf" srcId="{41BC2EFE-8FAE-4A0F-80C2-8F06F81E79D6}" destId="{5E9E9CCE-9A0C-4DC9-BE0F-9219F4CFE5F9}" srcOrd="0" destOrd="0" presId="urn:microsoft.com/office/officeart/2005/8/layout/process4"/>
    <dgm:cxn modelId="{51F9F99D-5892-4878-ABF0-659F631957AF}" srcId="{1028CF0A-7549-40CA-AA20-2FA8C23E8784}" destId="{41BC2EFE-8FAE-4A0F-80C2-8F06F81E79D6}" srcOrd="3" destOrd="0" parTransId="{EE8096CB-B2B9-4D77-B6CD-A6FD3E3C1F0C}" sibTransId="{E69B8512-0902-4616-87CE-53B1DCAA3225}"/>
    <dgm:cxn modelId="{48B20FA4-55D5-4721-B4D6-F45AB2EFD074}" type="presOf" srcId="{4AFFBDC3-925D-4E90-B74C-3DAE7AD9DE54}" destId="{06D95893-3A92-437D-9F9C-3895A66A9026}" srcOrd="0" destOrd="0" presId="urn:microsoft.com/office/officeart/2005/8/layout/process4"/>
    <dgm:cxn modelId="{A37988EE-100D-43AF-A1C4-CA4B3B35DE5A}" srcId="{1028CF0A-7549-40CA-AA20-2FA8C23E8784}" destId="{E776EF1F-7E8D-4F41-BAB7-7EA4A80B2F63}" srcOrd="1" destOrd="0" parTransId="{7EA50B26-0615-43B6-AC8A-D0341F6960B1}" sibTransId="{52180A6B-A766-45D4-BA8B-C0FC49840FF0}"/>
    <dgm:cxn modelId="{F6C3E3FE-D2AB-402A-8C63-12A699CE2BFE}" type="presParOf" srcId="{047F2E21-9EA1-4197-AED6-A0E641497D37}" destId="{0632D767-BC30-4DF1-82E3-FAF65FE8E42C}" srcOrd="0" destOrd="0" presId="urn:microsoft.com/office/officeart/2005/8/layout/process4"/>
    <dgm:cxn modelId="{1798DA02-A7F9-4EFD-902D-819413D058DD}" type="presParOf" srcId="{0632D767-BC30-4DF1-82E3-FAF65FE8E42C}" destId="{60E83AA8-7BCB-4266-AF47-AAEC93D0901A}" srcOrd="0" destOrd="0" presId="urn:microsoft.com/office/officeart/2005/8/layout/process4"/>
    <dgm:cxn modelId="{B6E5C2D7-CBCA-48A0-8825-8A683AC9212C}" type="presParOf" srcId="{047F2E21-9EA1-4197-AED6-A0E641497D37}" destId="{17A817D3-0BCA-4D5E-AD6C-A9743EA88515}" srcOrd="1" destOrd="0" presId="urn:microsoft.com/office/officeart/2005/8/layout/process4"/>
    <dgm:cxn modelId="{ADBCD92E-43CD-4D37-96C7-5D11753549D1}" type="presParOf" srcId="{047F2E21-9EA1-4197-AED6-A0E641497D37}" destId="{18465438-7D37-40D4-80AD-0C2211CC9F20}" srcOrd="2" destOrd="0" presId="urn:microsoft.com/office/officeart/2005/8/layout/process4"/>
    <dgm:cxn modelId="{E47292D5-FF6D-44B5-A64C-220F7DC94EC1}" type="presParOf" srcId="{18465438-7D37-40D4-80AD-0C2211CC9F20}" destId="{5E9E9CCE-9A0C-4DC9-BE0F-9219F4CFE5F9}" srcOrd="0" destOrd="0" presId="urn:microsoft.com/office/officeart/2005/8/layout/process4"/>
    <dgm:cxn modelId="{A42A3EB4-FD21-4965-A6FB-9CC24409ADBB}" type="presParOf" srcId="{047F2E21-9EA1-4197-AED6-A0E641497D37}" destId="{A732CF77-8DE7-4279-88E5-B7A3917F21F0}" srcOrd="3" destOrd="0" presId="urn:microsoft.com/office/officeart/2005/8/layout/process4"/>
    <dgm:cxn modelId="{DD78DE79-EF1C-4D83-A9DC-F83136408DFA}" type="presParOf" srcId="{047F2E21-9EA1-4197-AED6-A0E641497D37}" destId="{95693AE2-4F84-4815-BA41-0CA65661D485}" srcOrd="4" destOrd="0" presId="urn:microsoft.com/office/officeart/2005/8/layout/process4"/>
    <dgm:cxn modelId="{AD111009-730B-4256-9467-98A7535536BF}" type="presParOf" srcId="{95693AE2-4F84-4815-BA41-0CA65661D485}" destId="{06D95893-3A92-437D-9F9C-3895A66A9026}" srcOrd="0" destOrd="0" presId="urn:microsoft.com/office/officeart/2005/8/layout/process4"/>
    <dgm:cxn modelId="{33DF14D1-1925-4EFA-99FB-97A2B8E5C407}" type="presParOf" srcId="{047F2E21-9EA1-4197-AED6-A0E641497D37}" destId="{DBE1D84D-21DC-46E1-8DFB-52CD5B1B7282}" srcOrd="5" destOrd="0" presId="urn:microsoft.com/office/officeart/2005/8/layout/process4"/>
    <dgm:cxn modelId="{E8A403E2-EB2A-4C8E-81BA-C5274936475A}" type="presParOf" srcId="{047F2E21-9EA1-4197-AED6-A0E641497D37}" destId="{0C24D6F0-7298-40C9-A2B3-2BB59A74C147}" srcOrd="6" destOrd="0" presId="urn:microsoft.com/office/officeart/2005/8/layout/process4"/>
    <dgm:cxn modelId="{D8A1E340-CA4A-4BA3-91A4-BC0CD013A409}" type="presParOf" srcId="{0C24D6F0-7298-40C9-A2B3-2BB59A74C147}" destId="{85713E9C-5278-402F-8136-11DCA97BD1B3}" srcOrd="0" destOrd="0" presId="urn:microsoft.com/office/officeart/2005/8/layout/process4"/>
    <dgm:cxn modelId="{8D927571-AAA4-4A00-91FE-5E091860CBD1}" type="presParOf" srcId="{047F2E21-9EA1-4197-AED6-A0E641497D37}" destId="{B5E663BA-E46B-46F9-89F6-41D7664F203B}" srcOrd="7" destOrd="0" presId="urn:microsoft.com/office/officeart/2005/8/layout/process4"/>
    <dgm:cxn modelId="{DB85C5FC-C65A-4713-8364-2B5F5D077CBF}" type="presParOf" srcId="{047F2E21-9EA1-4197-AED6-A0E641497D37}" destId="{8E8B8385-A3BC-4F5D-982A-002326FCDAE3}" srcOrd="8" destOrd="0" presId="urn:microsoft.com/office/officeart/2005/8/layout/process4"/>
    <dgm:cxn modelId="{D570BA02-016E-4632-99BD-C357C61170A0}" type="presParOf" srcId="{8E8B8385-A3BC-4F5D-982A-002326FCDAE3}" destId="{E1CE39BC-81B8-47C6-A7C8-3B2303528EC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B01B6-3BC9-4917-A3DA-9F40B3EE3885}">
      <dsp:nvSpPr>
        <dsp:cNvPr id="0" name=""/>
        <dsp:cNvSpPr/>
      </dsp:nvSpPr>
      <dsp:spPr>
        <a:xfrm>
          <a:off x="0" y="2658839"/>
          <a:ext cx="8047038" cy="1744486"/>
        </a:xfrm>
        <a:prstGeom prst="rect">
          <a:avLst/>
        </a:prstGeom>
        <a:noFill/>
        <a:ln w="28575" cap="flat" cmpd="sng" algn="ctr">
          <a:solidFill>
            <a:schemeClr val="tx2"/>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Then you can easily draw a boxplot or simple histogram.</a:t>
          </a:r>
          <a:endParaRPr lang="en-US" sz="2400" kern="1200" dirty="0">
            <a:solidFill>
              <a:schemeClr val="tx1"/>
            </a:solidFill>
          </a:endParaRPr>
        </a:p>
      </dsp:txBody>
      <dsp:txXfrm>
        <a:off x="0" y="2658839"/>
        <a:ext cx="8047038" cy="1744486"/>
      </dsp:txXfrm>
    </dsp:sp>
    <dsp:sp modelId="{31DB310D-A48B-46E7-9088-5EB6CE147514}">
      <dsp:nvSpPr>
        <dsp:cNvPr id="0" name=""/>
        <dsp:cNvSpPr/>
      </dsp:nvSpPr>
      <dsp:spPr>
        <a:xfrm rot="10800000">
          <a:off x="0" y="1986"/>
          <a:ext cx="8047038" cy="2683019"/>
        </a:xfrm>
        <a:prstGeom prst="upArrowCallout">
          <a:avLst/>
        </a:prstGeom>
        <a:noFill/>
        <a:ln w="28575" cap="flat" cmpd="sng" algn="ctr">
          <a:solidFill>
            <a:schemeClr val="tx2"/>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4B4B4B"/>
              </a:solidFill>
            </a:rPr>
            <a:t>It’s very easy to pick up a sample from the LDS and drop it into</a:t>
          </a:r>
          <a:r>
            <a:rPr lang="en-GB" sz="2400" kern="1200" dirty="0"/>
            <a:t> </a:t>
          </a:r>
          <a:r>
            <a:rPr lang="en-GB" sz="2400" kern="1200" dirty="0">
              <a:solidFill>
                <a:srgbClr val="2F71AC"/>
              </a:solidFill>
              <a:hlinkClick xmlns:r="http://schemas.openxmlformats.org/officeDocument/2006/relationships" r:id="rId1">
                <a:extLst>
                  <a:ext uri="{A12FA001-AC4F-418D-AE19-62706E023703}">
                    <ahyp:hlinkClr xmlns:ahyp="http://schemas.microsoft.com/office/drawing/2018/hyperlinkcolor" val="tx"/>
                  </a:ext>
                </a:extLst>
              </a:hlinkClick>
            </a:rPr>
            <a:t>Desmos</a:t>
          </a:r>
          <a:r>
            <a:rPr lang="en-GB" sz="2400" kern="1200" dirty="0">
              <a:solidFill>
                <a:srgbClr val="4B4B4B"/>
              </a:solidFill>
            </a:rPr>
            <a:t>.</a:t>
          </a:r>
          <a:endParaRPr lang="en-US" sz="2400" kern="1200" dirty="0">
            <a:solidFill>
              <a:srgbClr val="4B4B4B"/>
            </a:solidFill>
          </a:endParaRPr>
        </a:p>
      </dsp:txBody>
      <dsp:txXfrm rot="10800000">
        <a:off x="0" y="1986"/>
        <a:ext cx="8047038" cy="1743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83AA8-7BCB-4266-AF47-AAEC93D0901A}">
      <dsp:nvSpPr>
        <dsp:cNvPr id="0" name=""/>
        <dsp:cNvSpPr/>
      </dsp:nvSpPr>
      <dsp:spPr>
        <a:xfrm>
          <a:off x="0" y="3703884"/>
          <a:ext cx="7791200" cy="607653"/>
        </a:xfrm>
        <a:prstGeom prst="rect">
          <a:avLst/>
        </a:prstGeom>
        <a:solidFill>
          <a:schemeClr val="tx2"/>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i="0" kern="1200" dirty="0"/>
            <a:t>The mean engine size of company cars is greater than the mean engine size of other cars.</a:t>
          </a:r>
          <a:endParaRPr lang="en-US" sz="1800" b="1" i="0" kern="1200" dirty="0"/>
        </a:p>
      </dsp:txBody>
      <dsp:txXfrm>
        <a:off x="0" y="3703884"/>
        <a:ext cx="7791200" cy="607653"/>
      </dsp:txXfrm>
    </dsp:sp>
    <dsp:sp modelId="{5E9E9CCE-9A0C-4DC9-BE0F-9219F4CFE5F9}">
      <dsp:nvSpPr>
        <dsp:cNvPr id="0" name=""/>
        <dsp:cNvSpPr/>
      </dsp:nvSpPr>
      <dsp:spPr>
        <a:xfrm rot="10800000">
          <a:off x="0" y="2778429"/>
          <a:ext cx="7791200" cy="934570"/>
        </a:xfrm>
        <a:prstGeom prst="upArrowCallout">
          <a:avLst/>
        </a:prstGeom>
        <a:solidFill>
          <a:schemeClr val="tx2"/>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They would come up with something like:</a:t>
          </a:r>
          <a:endParaRPr lang="en-US" sz="1800" kern="1200" dirty="0"/>
        </a:p>
      </dsp:txBody>
      <dsp:txXfrm rot="10800000">
        <a:off x="0" y="2778429"/>
        <a:ext cx="7791200" cy="607256"/>
      </dsp:txXfrm>
    </dsp:sp>
    <dsp:sp modelId="{06D95893-3A92-437D-9F9C-3895A66A9026}">
      <dsp:nvSpPr>
        <dsp:cNvPr id="0" name=""/>
        <dsp:cNvSpPr/>
      </dsp:nvSpPr>
      <dsp:spPr>
        <a:xfrm rot="10800000">
          <a:off x="0" y="1852973"/>
          <a:ext cx="7791200" cy="934570"/>
        </a:xfrm>
        <a:prstGeom prst="upArrowCallout">
          <a:avLst/>
        </a:prstGeom>
        <a:solidFill>
          <a:schemeClr val="tx2"/>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into a hypothesis that we could actually investigate in the LDS.</a:t>
          </a:r>
          <a:endParaRPr lang="en-US" sz="1800" kern="1200" dirty="0"/>
        </a:p>
      </dsp:txBody>
      <dsp:txXfrm rot="10800000">
        <a:off x="0" y="1852973"/>
        <a:ext cx="7791200" cy="607256"/>
      </dsp:txXfrm>
    </dsp:sp>
    <dsp:sp modelId="{85713E9C-5278-402F-8136-11DCA97BD1B3}">
      <dsp:nvSpPr>
        <dsp:cNvPr id="0" name=""/>
        <dsp:cNvSpPr/>
      </dsp:nvSpPr>
      <dsp:spPr>
        <a:xfrm rot="10800000">
          <a:off x="0" y="927517"/>
          <a:ext cx="7791200" cy="934570"/>
        </a:xfrm>
        <a:prstGeom prst="upArrowCallout">
          <a:avLst/>
        </a:prstGeom>
        <a:solidFill>
          <a:schemeClr val="tx2"/>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i="0" kern="1200" dirty="0"/>
            <a:t>Company cars are too big</a:t>
          </a:r>
          <a:endParaRPr lang="en-US" sz="1800" b="1" i="0" kern="1200" dirty="0"/>
        </a:p>
      </dsp:txBody>
      <dsp:txXfrm rot="10800000">
        <a:off x="0" y="927517"/>
        <a:ext cx="7791200" cy="607256"/>
      </dsp:txXfrm>
    </dsp:sp>
    <dsp:sp modelId="{E1CE39BC-81B8-47C6-A7C8-3B2303528EC6}">
      <dsp:nvSpPr>
        <dsp:cNvPr id="0" name=""/>
        <dsp:cNvSpPr/>
      </dsp:nvSpPr>
      <dsp:spPr>
        <a:xfrm rot="10800000">
          <a:off x="0" y="2062"/>
          <a:ext cx="7791200" cy="934570"/>
        </a:xfrm>
        <a:prstGeom prst="upArrowCallout">
          <a:avLst/>
        </a:prstGeom>
        <a:solidFill>
          <a:schemeClr val="tx2"/>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A successful lesson began with me asking students how you could turn this statement:</a:t>
          </a:r>
          <a:endParaRPr lang="en-US" sz="1800" kern="1200" dirty="0"/>
        </a:p>
      </dsp:txBody>
      <dsp:txXfrm rot="10800000">
        <a:off x="0" y="2062"/>
        <a:ext cx="7791200" cy="6072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8" y="1"/>
            <a:ext cx="2950475" cy="497046"/>
          </a:xfrm>
          <a:prstGeom prst="rect">
            <a:avLst/>
          </a:prstGeom>
        </p:spPr>
        <p:txBody>
          <a:bodyPr vert="horz" lIns="91440" tIns="45720" rIns="91440" bIns="45720" rtlCol="0"/>
          <a:lstStyle>
            <a:lvl1pPr algn="r">
              <a:defRPr sz="1200"/>
            </a:lvl1pPr>
          </a:lstStyle>
          <a:p>
            <a:fld id="{BE401A05-D662-4C27-A273-35121D0EB604}" type="datetime1">
              <a:rPr lang="en-US" smtClean="0"/>
              <a:t>2/27/2023</a:t>
            </a:fld>
            <a:endParaRPr lang="en-US"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21941"/>
            <a:ext cx="5447030" cy="44734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Arrival (5 mins)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a:t>
            </a:fld>
            <a:endParaRPr lang="en-US" dirty="0"/>
          </a:p>
        </p:txBody>
      </p:sp>
    </p:spTree>
    <p:extLst>
      <p:ext uri="{BB962C8B-B14F-4D97-AF65-F5344CB8AC3E}">
        <p14:creationId xmlns:p14="http://schemas.microsoft.com/office/powerpoint/2010/main" val="309403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 (18 mins)</a:t>
            </a:r>
          </a:p>
          <a:p>
            <a:r>
              <a:rPr lang="en-GB" dirty="0"/>
              <a:t>A tour of the key features: changing the parameters of the sample; changing the sample size; studying sample statistics; looking at boxplots; looking at histogram</a:t>
            </a:r>
          </a:p>
          <a:p>
            <a:r>
              <a:rPr lang="en-GB" dirty="0"/>
              <a:t>Excel boxplot draws outliers automatically and it’s vertical.</a:t>
            </a:r>
          </a:p>
          <a:p>
            <a:r>
              <a:rPr lang="en-GB" dirty="0"/>
              <a:t>Excel histogram doesn’t use a proper scale, but it does let you see the shape of a distribution.</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dirty="0"/>
          </a:p>
        </p:txBody>
      </p:sp>
    </p:spTree>
    <p:extLst>
      <p:ext uri="{BB962C8B-B14F-4D97-AF65-F5344CB8AC3E}">
        <p14:creationId xmlns:p14="http://schemas.microsoft.com/office/powerpoint/2010/main" val="307800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 (20 mins)</a:t>
            </a:r>
          </a:p>
          <a:p>
            <a:r>
              <a:rPr lang="en-GB" dirty="0"/>
              <a:t>These aren’t complicated ideas – you can simply use real data from the LDS when teaching any of these topics: skewness, outliers, standard deviation</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11</a:t>
            </a:fld>
            <a:endParaRPr lang="en-US" dirty="0"/>
          </a:p>
        </p:txBody>
      </p:sp>
    </p:spTree>
    <p:extLst>
      <p:ext uri="{BB962C8B-B14F-4D97-AF65-F5344CB8AC3E}">
        <p14:creationId xmlns:p14="http://schemas.microsoft.com/office/powerpoint/2010/main" val="351699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 (20 mins)</a:t>
            </a:r>
          </a:p>
          <a:p>
            <a:r>
              <a:rPr lang="en-GB" dirty="0"/>
              <a:t>These aren’t complicated ideas – you can simply use real data from the LDS when teaching any of these topics: skewness, outliers, standard deviation</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12</a:t>
            </a:fld>
            <a:endParaRPr lang="en-US" dirty="0"/>
          </a:p>
        </p:txBody>
      </p:sp>
    </p:spTree>
    <p:extLst>
      <p:ext uri="{BB962C8B-B14F-4D97-AF65-F5344CB8AC3E}">
        <p14:creationId xmlns:p14="http://schemas.microsoft.com/office/powerpoint/2010/main" val="36850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5 mins (26 mins)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13</a:t>
            </a:fld>
            <a:endParaRPr lang="en-US" dirty="0"/>
          </a:p>
        </p:txBody>
      </p:sp>
    </p:spTree>
    <p:extLst>
      <p:ext uri="{BB962C8B-B14F-4D97-AF65-F5344CB8AC3E}">
        <p14:creationId xmlns:p14="http://schemas.microsoft.com/office/powerpoint/2010/main" val="73253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 (28 mins)</a:t>
            </a:r>
          </a:p>
          <a:p>
            <a:r>
              <a:rPr lang="en-GB" dirty="0"/>
              <a:t>I deliberately went for a statement that wasn’t about emissions, that makes them think about the Keeper Title Id field</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14</a:t>
            </a:fld>
            <a:endParaRPr lang="en-US" dirty="0"/>
          </a:p>
        </p:txBody>
      </p:sp>
    </p:spTree>
    <p:extLst>
      <p:ext uri="{BB962C8B-B14F-4D97-AF65-F5344CB8AC3E}">
        <p14:creationId xmlns:p14="http://schemas.microsoft.com/office/powerpoint/2010/main" val="1050536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Can you improve these?</a:t>
            </a:r>
            <a:endParaRPr kumimoji="0" lang="en-US" sz="1800" b="0" i="0" u="none" strike="noStrike" kern="0" cap="none" spc="0" normalizeH="0" baseline="0" noProof="0" dirty="0">
              <a:ln>
                <a:noFill/>
              </a:ln>
              <a:solidFill>
                <a:sysClr val="windowText" lastClr="000000"/>
              </a:solidFill>
              <a:effectLst/>
              <a:uLnTx/>
              <a:uFillTx/>
            </a:endParaRPr>
          </a:p>
          <a:p>
            <a:r>
              <a:rPr lang="en-GB" dirty="0"/>
              <a:t>2 mins (30 mins)</a:t>
            </a:r>
          </a:p>
          <a:p>
            <a:r>
              <a:rPr lang="en-GB" dirty="0"/>
              <a:t>Time this for 1 minute and then share ideas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dirty="0"/>
          </a:p>
        </p:txBody>
      </p:sp>
    </p:spTree>
    <p:extLst>
      <p:ext uri="{BB962C8B-B14F-4D97-AF65-F5344CB8AC3E}">
        <p14:creationId xmlns:p14="http://schemas.microsoft.com/office/powerpoint/2010/main" val="155546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 (31 mins)</a:t>
            </a:r>
          </a:p>
          <a:p>
            <a:r>
              <a:rPr lang="en-GB" dirty="0"/>
              <a:t>AS Maths 7356/2 2022 Q13</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dirty="0"/>
          </a:p>
        </p:txBody>
      </p:sp>
    </p:spTree>
    <p:extLst>
      <p:ext uri="{BB962C8B-B14F-4D97-AF65-F5344CB8AC3E}">
        <p14:creationId xmlns:p14="http://schemas.microsoft.com/office/powerpoint/2010/main" val="372296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 (36 mins)</a:t>
            </a:r>
          </a:p>
          <a:p>
            <a:r>
              <a:rPr lang="en-GB" dirty="0"/>
              <a:t>A tour of the LDS tools for this.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dirty="0"/>
          </a:p>
        </p:txBody>
      </p:sp>
    </p:spTree>
    <p:extLst>
      <p:ext uri="{BB962C8B-B14F-4D97-AF65-F5344CB8AC3E}">
        <p14:creationId xmlns:p14="http://schemas.microsoft.com/office/powerpoint/2010/main" val="255555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 (41 mins)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Discuss whether they imply causation rather than correlation.</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18</a:t>
            </a:fld>
            <a:endParaRPr lang="en-US" dirty="0"/>
          </a:p>
        </p:txBody>
      </p:sp>
    </p:spTree>
    <p:extLst>
      <p:ext uri="{BB962C8B-B14F-4D97-AF65-F5344CB8AC3E}">
        <p14:creationId xmlns:p14="http://schemas.microsoft.com/office/powerpoint/2010/main" val="103675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Approaches and sharing of ideas between delegates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2 mins (43 mins)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50245D6B-1FDD-47D1-BAC9-FBAB747C5899}"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19</a:t>
            </a:fld>
            <a:endParaRPr lang="en-US" dirty="0"/>
          </a:p>
        </p:txBody>
      </p:sp>
    </p:spTree>
    <p:extLst>
      <p:ext uri="{BB962C8B-B14F-4D97-AF65-F5344CB8AC3E}">
        <p14:creationId xmlns:p14="http://schemas.microsoft.com/office/powerpoint/2010/main" val="132460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Introductory activity – copies of this slide given to delegates to work on</a:t>
            </a:r>
          </a:p>
          <a:p>
            <a:r>
              <a:rPr lang="en-GB" dirty="0"/>
              <a:t>There were only 83 cars in 2002.</a:t>
            </a:r>
          </a:p>
          <a:p>
            <a:r>
              <a:rPr lang="en-GB" dirty="0"/>
              <a:t>Sample of 100 used for 2016.</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a:t>
            </a:fld>
            <a:endParaRPr lang="en-US" dirty="0"/>
          </a:p>
        </p:txBody>
      </p:sp>
    </p:spTree>
    <p:extLst>
      <p:ext uri="{BB962C8B-B14F-4D97-AF65-F5344CB8AC3E}">
        <p14:creationId xmlns:p14="http://schemas.microsoft.com/office/powerpoint/2010/main" val="317314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4 mins (47 mins)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20</a:t>
            </a:fld>
            <a:endParaRPr lang="en-US" dirty="0"/>
          </a:p>
        </p:txBody>
      </p:sp>
    </p:spTree>
    <p:extLst>
      <p:ext uri="{BB962C8B-B14F-4D97-AF65-F5344CB8AC3E}">
        <p14:creationId xmlns:p14="http://schemas.microsoft.com/office/powerpoint/2010/main" val="1988801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 (49 mins)</a:t>
            </a:r>
          </a:p>
          <a:p>
            <a:r>
              <a:rPr lang="en-GB" dirty="0"/>
              <a:t>Easy to change mean and </a:t>
            </a:r>
            <a:r>
              <a:rPr lang="en-GB" dirty="0" err="1"/>
              <a:t>s.d.</a:t>
            </a:r>
            <a:r>
              <a:rPr lang="en-GB" dirty="0"/>
              <a:t> to see if you can fit a model.</a:t>
            </a:r>
          </a:p>
          <a:p>
            <a:r>
              <a:rPr lang="en-GB" dirty="0"/>
              <a:t>Histogram is set to use frequency density.</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21</a:t>
            </a:fld>
            <a:endParaRPr lang="en-US" dirty="0"/>
          </a:p>
        </p:txBody>
      </p:sp>
    </p:spTree>
    <p:extLst>
      <p:ext uri="{BB962C8B-B14F-4D97-AF65-F5344CB8AC3E}">
        <p14:creationId xmlns:p14="http://schemas.microsoft.com/office/powerpoint/2010/main" val="90222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 (51 mins)</a:t>
            </a:r>
          </a:p>
          <a:p>
            <a:r>
              <a:rPr lang="en-GB" dirty="0"/>
              <a:t>Talk through some examples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22</a:t>
            </a:fld>
            <a:endParaRPr lang="en-US" dirty="0"/>
          </a:p>
        </p:txBody>
      </p:sp>
    </p:spTree>
    <p:extLst>
      <p:ext uri="{BB962C8B-B14F-4D97-AF65-F5344CB8AC3E}">
        <p14:creationId xmlns:p14="http://schemas.microsoft.com/office/powerpoint/2010/main" val="3427577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 (53 mins)</a:t>
            </a:r>
          </a:p>
          <a:p>
            <a:r>
              <a:rPr lang="en-GB" dirty="0"/>
              <a:t>Questions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23</a:t>
            </a:fld>
            <a:endParaRPr lang="en-US" dirty="0"/>
          </a:p>
        </p:txBody>
      </p:sp>
    </p:spTree>
    <p:extLst>
      <p:ext uri="{BB962C8B-B14F-4D97-AF65-F5344CB8AC3E}">
        <p14:creationId xmlns:p14="http://schemas.microsoft.com/office/powerpoint/2010/main" val="314737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a:t>
            </a:r>
            <a:r>
              <a:rPr lang="en-GB" baseline="0" dirty="0"/>
              <a:t> delegates to the specific subject page on the main AQA website, eg https://www.aqa.org.uk/subjects/mathematics/gcse/mathematics-8300</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026D10A2-B627-48ED-B605-60D8AD44F314}" type="datetime1">
              <a:rPr lang="en-US" smtClean="0"/>
              <a:t>2/27/2023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D3A5C70C-4F3D-A24C-BE6B-90E4410CB343}" type="slidenum">
              <a:rPr lang="en-US" smtClean="0"/>
              <a:t>24</a:t>
            </a:fld>
            <a:endParaRPr lang="en-US" dirty="0"/>
          </a:p>
        </p:txBody>
      </p:sp>
    </p:spTree>
    <p:extLst>
      <p:ext uri="{BB962C8B-B14F-4D97-AF65-F5344CB8AC3E}">
        <p14:creationId xmlns:p14="http://schemas.microsoft.com/office/powerpoint/2010/main" val="264304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AB6DBBEE-F2FC-45D5-88B8-3C080636EF3B}" type="datetime1">
              <a:rPr lang="en-US" smtClean="0"/>
              <a:t>2/27/2023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D3A5C70C-4F3D-A24C-BE6B-90E4410CB343}" type="slidenum">
              <a:rPr lang="en-US" smtClean="0"/>
              <a:t>25</a:t>
            </a:fld>
            <a:endParaRPr lang="en-US" dirty="0"/>
          </a:p>
        </p:txBody>
      </p:sp>
    </p:spTree>
    <p:extLst>
      <p:ext uri="{BB962C8B-B14F-4D97-AF65-F5344CB8AC3E}">
        <p14:creationId xmlns:p14="http://schemas.microsoft.com/office/powerpoint/2010/main" val="2643041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 (54 mins)</a:t>
            </a:r>
          </a:p>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92308C7-442E-4128-AD96-54A80740DC5F}" type="datetime1">
              <a:rPr lang="en-US" smtClean="0"/>
              <a:t>2/27/2023</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D3A5C70C-4F3D-A24C-BE6B-90E4410CB343}" type="slidenum">
              <a:rPr lang="en-US" smtClean="0"/>
              <a:t>26</a:t>
            </a:fld>
            <a:endParaRPr lang="en-US" dirty="0"/>
          </a:p>
        </p:txBody>
      </p:sp>
    </p:spTree>
    <p:extLst>
      <p:ext uri="{BB962C8B-B14F-4D97-AF65-F5344CB8AC3E}">
        <p14:creationId xmlns:p14="http://schemas.microsoft.com/office/powerpoint/2010/main" val="189079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Approaches and sharing of ideas between delegates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Introductory activity – copies of this slide given to delegates to work on</a:t>
            </a:r>
          </a:p>
          <a:p>
            <a:endParaRPr lang="en-GB" dirty="0"/>
          </a:p>
          <a:p>
            <a:r>
              <a:rPr lang="en-GB" dirty="0"/>
              <a:t>Diesel above, petrol below. Samples of 100 cars in each case. Neither sample contained 100 values. Why not? Because there is no NOX emissions data recorded for some cars in the LDS.</a:t>
            </a:r>
          </a:p>
          <a:p>
            <a:r>
              <a:rPr lang="en-GB" dirty="0"/>
              <a:t>NOX emissions for diesel cars are, on average, much higher than those for petrol cars, because the median is 0.05 compared with 0.02</a:t>
            </a:r>
          </a:p>
          <a:p>
            <a:r>
              <a:rPr lang="en-GB" dirty="0"/>
              <a:t>The lower quartile for diesel cars is approximately equal to the upper quartile for petrol cars so it would be fair to day that diesel cars have significantly higher NOX emissions than petrol cars.</a:t>
            </a:r>
          </a:p>
          <a:p>
            <a:r>
              <a:rPr lang="en-GB" dirty="0"/>
              <a:t>There is slightly more variation in the NOX emissions for diesel cars because the IQR is greater – about 0.03, compared with 0.02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65AEE8D-002C-469D-9EDC-AFD030198725}"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dirty="0"/>
          </a:p>
        </p:txBody>
      </p:sp>
    </p:spTree>
    <p:extLst>
      <p:ext uri="{BB962C8B-B14F-4D97-AF65-F5344CB8AC3E}">
        <p14:creationId xmlns:p14="http://schemas.microsoft.com/office/powerpoint/2010/main" val="328403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 (6 mins)</a:t>
            </a:r>
          </a:p>
          <a:p>
            <a:r>
              <a:rPr lang="en-GB" dirty="0"/>
              <a:t>… because I work for AQA.</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4</a:t>
            </a:fld>
            <a:endParaRPr lang="en-US" dirty="0"/>
          </a:p>
        </p:txBody>
      </p:sp>
    </p:spTree>
    <p:extLst>
      <p:ext uri="{BB962C8B-B14F-4D97-AF65-F5344CB8AC3E}">
        <p14:creationId xmlns:p14="http://schemas.microsoft.com/office/powerpoint/2010/main" val="366239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3825155D-79FC-4C50-A7D6-663ED6577DAE}"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5</a:t>
            </a:fld>
            <a:endParaRPr lang="en-US" dirty="0"/>
          </a:p>
        </p:txBody>
      </p:sp>
    </p:spTree>
    <p:extLst>
      <p:ext uri="{BB962C8B-B14F-4D97-AF65-F5344CB8AC3E}">
        <p14:creationId xmlns:p14="http://schemas.microsoft.com/office/powerpoint/2010/main" val="422256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 (7 mins)</a:t>
            </a:r>
          </a:p>
          <a:p>
            <a:r>
              <a:rPr lang="en-GB" dirty="0"/>
              <a:t>Quick intro to me; assuming some knowledge of Excel and the LDS.</a:t>
            </a:r>
          </a:p>
          <a:p>
            <a:r>
              <a:rPr lang="en-GB" dirty="0"/>
              <a:t>Chair of Examiners AS and A-level Further Maths; teacher of Maths, mostly A-level Ma and Fm.</a:t>
            </a:r>
          </a:p>
          <a:p>
            <a:r>
              <a:rPr lang="en-GB" dirty="0"/>
              <a:t>I want the LDS to be a tool for effective teaching.</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6</a:t>
            </a:fld>
            <a:endParaRPr lang="en-US" dirty="0"/>
          </a:p>
        </p:txBody>
      </p:sp>
    </p:spTree>
    <p:extLst>
      <p:ext uri="{BB962C8B-B14F-4D97-AF65-F5344CB8AC3E}">
        <p14:creationId xmlns:p14="http://schemas.microsoft.com/office/powerpoint/2010/main" val="127003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1 min (8 mins)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dirty="0"/>
          </a:p>
        </p:txBody>
      </p:sp>
    </p:spTree>
    <p:extLst>
      <p:ext uri="{BB962C8B-B14F-4D97-AF65-F5344CB8AC3E}">
        <p14:creationId xmlns:p14="http://schemas.microsoft.com/office/powerpoint/2010/main" val="355174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1 min (9 mins)</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dirty="0"/>
          </a:p>
        </p:txBody>
      </p:sp>
    </p:spTree>
    <p:extLst>
      <p:ext uri="{BB962C8B-B14F-4D97-AF65-F5344CB8AC3E}">
        <p14:creationId xmlns:p14="http://schemas.microsoft.com/office/powerpoint/2010/main" val="46415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mins (13 mins)</a:t>
            </a:r>
          </a:p>
          <a:p>
            <a:r>
              <a:rPr lang="en-GB" dirty="0"/>
              <a:t>Link to LDS and exploring worksheet.</a:t>
            </a:r>
          </a:p>
          <a:p>
            <a:r>
              <a:rPr lang="en-GB" dirty="0"/>
              <a:t>The LDS tool runs macros. It is compatible with Excel 2016 as well as Office 365. If you have problems running it in older versions of Excel, I’m afraid we can’t help. Problems can arise with older versions of Excel 2016 – ask your network manager to update.</a:t>
            </a:r>
          </a:p>
          <a:p>
            <a:r>
              <a:rPr lang="en-GB" dirty="0"/>
              <a:t>This worksheet (in your booklet) takes about an hour to work through and makes a good intro to the LDS. </a:t>
            </a:r>
          </a:p>
          <a:p>
            <a:r>
              <a:rPr lang="en-GB" dirty="0"/>
              <a:t>I would expect students to use filters to explore the LDS and read the mean in the status bar</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E401A05-D662-4C27-A273-35121D0EB604}" type="datetime1">
              <a:rPr lang="en-US" smtClean="0"/>
              <a:t>2/27/2023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9</a:t>
            </a:fld>
            <a:endParaRPr lang="en-US" dirty="0"/>
          </a:p>
        </p:txBody>
      </p:sp>
    </p:spTree>
    <p:extLst>
      <p:ext uri="{BB962C8B-B14F-4D97-AF65-F5344CB8AC3E}">
        <p14:creationId xmlns:p14="http://schemas.microsoft.com/office/powerpoint/2010/main" val="1750712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 2023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a:t>© 2023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 2023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 2023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58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 2023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159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 2023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lvl1pPr>
              <a:defRPr>
                <a:solidFill>
                  <a:srgbClr val="4B4B4B"/>
                </a:solidFill>
              </a:defRPr>
            </a:lvl1pPr>
          </a:lstStyle>
          <a:p>
            <a:r>
              <a:rPr lang="en-GB"/>
              <a:t>© 2023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a:t>© 2023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 2023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 2023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GB"/>
              <a:t>© 2023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524001"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 2023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 id="2147483682" r:id="rId19"/>
    <p:sldLayoutId id="2147483683" r:id="rId20"/>
    <p:sldLayoutId id="2147483684" r:id="rId21"/>
  </p:sldLayoutIdLst>
  <p:hf hdr="0" dt="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allaboutmaths.aqa.org.uk/"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a:t>
            </a:r>
            <a:br>
              <a:rPr lang="en-GB" dirty="0"/>
            </a:br>
            <a:endParaRPr lang="en-GB" dirty="0"/>
          </a:p>
        </p:txBody>
      </p:sp>
      <p:sp>
        <p:nvSpPr>
          <p:cNvPr id="4" name="Footer Placeholder 3"/>
          <p:cNvSpPr>
            <a:spLocks noGrp="1"/>
          </p:cNvSpPr>
          <p:nvPr>
            <p:ph type="ftr" sz="quarter" idx="10"/>
          </p:nvPr>
        </p:nvSpPr>
        <p:spPr/>
        <p:txBody>
          <a:bodyPr/>
          <a:lstStyle/>
          <a:p>
            <a:r>
              <a:rPr lang="en-GB" dirty="0"/>
              <a:t>© 2023 AQA and its licensors. All rights reserved.</a:t>
            </a:r>
            <a:endParaRPr lang="en-US" dirty="0"/>
          </a:p>
        </p:txBody>
      </p:sp>
      <p:sp>
        <p:nvSpPr>
          <p:cNvPr id="6" name="Content Placeholder 5">
            <a:extLst>
              <a:ext uri="{FF2B5EF4-FFF2-40B4-BE49-F238E27FC236}">
                <a16:creationId xmlns:a16="http://schemas.microsoft.com/office/drawing/2014/main" id="{39F655FB-0FA4-4AF3-A811-EBB5B39A1422}"/>
              </a:ext>
            </a:extLst>
          </p:cNvPr>
          <p:cNvSpPr>
            <a:spLocks noGrp="1"/>
          </p:cNvSpPr>
          <p:nvPr>
            <p:ph sz="quarter" idx="12"/>
          </p:nvPr>
        </p:nvSpPr>
        <p:spPr/>
        <p:txBody>
          <a:bodyPr/>
          <a:lstStyle/>
          <a:p>
            <a:r>
              <a:rPr lang="en-GB" dirty="0"/>
              <a:t>On your table you will find some questions based on data from the LDS.</a:t>
            </a:r>
          </a:p>
          <a:p>
            <a:endParaRPr lang="en-GB" dirty="0"/>
          </a:p>
          <a:p>
            <a:r>
              <a:rPr lang="en-GB" dirty="0"/>
              <a:t>Please read the questions and discuss your answers.</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a:t>
            </a:fld>
            <a:endParaRPr lang="en-GB" dirty="0"/>
          </a:p>
        </p:txBody>
      </p:sp>
    </p:spTree>
    <p:extLst>
      <p:ext uri="{BB962C8B-B14F-4D97-AF65-F5344CB8AC3E}">
        <p14:creationId xmlns:p14="http://schemas.microsoft.com/office/powerpoint/2010/main" val="2126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F538-880E-4407-9B7D-AFAD6D4BF271}"/>
              </a:ext>
            </a:extLst>
          </p:cNvPr>
          <p:cNvSpPr>
            <a:spLocks noGrp="1"/>
          </p:cNvSpPr>
          <p:nvPr>
            <p:ph type="title"/>
          </p:nvPr>
        </p:nvSpPr>
        <p:spPr/>
        <p:txBody>
          <a:bodyPr/>
          <a:lstStyle/>
          <a:p>
            <a:r>
              <a:rPr lang="en-GB"/>
              <a:t>Sampling from the LDS</a:t>
            </a:r>
            <a:endParaRPr lang="en-GB" dirty="0"/>
          </a:p>
        </p:txBody>
      </p:sp>
      <p:sp>
        <p:nvSpPr>
          <p:cNvPr id="3" name="Footer Placeholder 2">
            <a:extLst>
              <a:ext uri="{FF2B5EF4-FFF2-40B4-BE49-F238E27FC236}">
                <a16:creationId xmlns:a16="http://schemas.microsoft.com/office/drawing/2014/main" id="{64792A72-51B9-49CF-834C-6F0E7544CC48}"/>
              </a:ext>
            </a:extLst>
          </p:cNvPr>
          <p:cNvSpPr>
            <a:spLocks noGrp="1"/>
          </p:cNvSpPr>
          <p:nvPr>
            <p:ph type="ftr" sz="quarter" idx="10"/>
          </p:nvPr>
        </p:nvSpPr>
        <p:spPr/>
        <p:txBody>
          <a:bodyPr/>
          <a:lstStyle/>
          <a:p>
            <a:r>
              <a:rPr lang="en-GB"/>
              <a:t>© 2023 AQA and its licensors. All rights reserved.</a:t>
            </a:r>
            <a:endParaRPr lang="en-US" dirty="0"/>
          </a:p>
        </p:txBody>
      </p:sp>
      <p:sp>
        <p:nvSpPr>
          <p:cNvPr id="15" name="Content Placeholder 14">
            <a:extLst>
              <a:ext uri="{FF2B5EF4-FFF2-40B4-BE49-F238E27FC236}">
                <a16:creationId xmlns:a16="http://schemas.microsoft.com/office/drawing/2014/main" id="{A62207D8-E351-4319-AC02-D9A636561E32}"/>
              </a:ext>
            </a:extLst>
          </p:cNvPr>
          <p:cNvSpPr>
            <a:spLocks noGrp="1"/>
          </p:cNvSpPr>
          <p:nvPr>
            <p:ph sz="quarter" idx="12"/>
          </p:nvPr>
        </p:nvSpPr>
        <p:spPr/>
        <p:txBody>
          <a:bodyPr/>
          <a:lstStyle/>
          <a:p>
            <a:pPr lvl="0"/>
            <a:r>
              <a:rPr lang="en-GB" dirty="0"/>
              <a:t>You can select simple random samples by choosing criteria from the fields in the large data set.</a:t>
            </a:r>
          </a:p>
          <a:p>
            <a:pPr lvl="0"/>
            <a:endParaRPr lang="en-GB" dirty="0"/>
          </a:p>
          <a:p>
            <a:r>
              <a:rPr lang="en-GB" dirty="0"/>
              <a:t>This allows you to compare data from two different groups.</a:t>
            </a:r>
          </a:p>
          <a:p>
            <a:endParaRPr lang="en-GB" dirty="0"/>
          </a:p>
          <a:p>
            <a:r>
              <a:rPr lang="en-GB" dirty="0"/>
              <a:t>The LDS tool is designed to be easy to use so you can present real data in the classroom.</a:t>
            </a:r>
            <a:endParaRPr lang="en-US" dirty="0"/>
          </a:p>
          <a:p>
            <a:endParaRPr lang="en-GB" dirty="0"/>
          </a:p>
        </p:txBody>
      </p:sp>
      <p:sp>
        <p:nvSpPr>
          <p:cNvPr id="5" name="Slide Number Placeholder 4">
            <a:extLst>
              <a:ext uri="{FF2B5EF4-FFF2-40B4-BE49-F238E27FC236}">
                <a16:creationId xmlns:a16="http://schemas.microsoft.com/office/drawing/2014/main" id="{F20C6A77-AD96-45C6-B88D-25B4DE7F48AA}"/>
              </a:ext>
            </a:extLst>
          </p:cNvPr>
          <p:cNvSpPr>
            <a:spLocks noGrp="1"/>
          </p:cNvSpPr>
          <p:nvPr>
            <p:ph type="sldNum" sz="quarter" idx="4"/>
          </p:nvPr>
        </p:nvSpPr>
        <p:spPr/>
        <p:txBody>
          <a:bodyPr/>
          <a:lstStyle/>
          <a:p>
            <a:fld id="{9D4704D4-DAEA-4D4A-A9DC-4373E3AC7101}" type="slidenum">
              <a:rPr lang="en-GB" smtClean="0"/>
              <a:pPr/>
              <a:t>10</a:t>
            </a:fld>
            <a:endParaRPr lang="en-GB" dirty="0"/>
          </a:p>
        </p:txBody>
      </p:sp>
    </p:spTree>
    <p:extLst>
      <p:ext uri="{BB962C8B-B14F-4D97-AF65-F5344CB8AC3E}">
        <p14:creationId xmlns:p14="http://schemas.microsoft.com/office/powerpoint/2010/main" val="179385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964B-98CF-4F09-95E9-5668DDD62772}"/>
              </a:ext>
            </a:extLst>
          </p:cNvPr>
          <p:cNvSpPr>
            <a:spLocks noGrp="1"/>
          </p:cNvSpPr>
          <p:nvPr>
            <p:ph type="title"/>
          </p:nvPr>
        </p:nvSpPr>
        <p:spPr/>
        <p:txBody>
          <a:bodyPr/>
          <a:lstStyle/>
          <a:p>
            <a:r>
              <a:rPr lang="en-GB" dirty="0"/>
              <a:t>How can you use this in the classroom?</a:t>
            </a:r>
          </a:p>
        </p:txBody>
      </p:sp>
      <p:sp>
        <p:nvSpPr>
          <p:cNvPr id="3" name="Footer Placeholder 2">
            <a:extLst>
              <a:ext uri="{FF2B5EF4-FFF2-40B4-BE49-F238E27FC236}">
                <a16:creationId xmlns:a16="http://schemas.microsoft.com/office/drawing/2014/main" id="{5390954D-6DEF-43EC-B84C-69586EC46ADD}"/>
              </a:ext>
            </a:extLst>
          </p:cNvPr>
          <p:cNvSpPr>
            <a:spLocks noGrp="1"/>
          </p:cNvSpPr>
          <p:nvPr>
            <p:ph type="ftr" sz="quarter" idx="10"/>
          </p:nvPr>
        </p:nvSpPr>
        <p:spPr/>
        <p:txBody>
          <a:bodyPr/>
          <a:lstStyle/>
          <a:p>
            <a:r>
              <a:rPr lang="en-GB"/>
              <a:t>© 2023 AQA and its licensors. All rights reserved.</a:t>
            </a:r>
            <a:endParaRPr lang="en-US" dirty="0"/>
          </a:p>
        </p:txBody>
      </p:sp>
      <p:sp>
        <p:nvSpPr>
          <p:cNvPr id="5" name="Slide Number Placeholder 4">
            <a:extLst>
              <a:ext uri="{FF2B5EF4-FFF2-40B4-BE49-F238E27FC236}">
                <a16:creationId xmlns:a16="http://schemas.microsoft.com/office/drawing/2014/main" id="{D02A14BE-1CF0-4F20-A7AC-92610CF132D5}"/>
              </a:ext>
            </a:extLst>
          </p:cNvPr>
          <p:cNvSpPr>
            <a:spLocks noGrp="1"/>
          </p:cNvSpPr>
          <p:nvPr>
            <p:ph type="sldNum" sz="quarter" idx="4"/>
          </p:nvPr>
        </p:nvSpPr>
        <p:spPr/>
        <p:txBody>
          <a:bodyPr/>
          <a:lstStyle/>
          <a:p>
            <a:fld id="{9D4704D4-DAEA-4D4A-A9DC-4373E3AC7101}" type="slidenum">
              <a:rPr lang="en-GB" smtClean="0"/>
              <a:pPr/>
              <a:t>11</a:t>
            </a:fld>
            <a:endParaRPr lang="en-GB" dirty="0"/>
          </a:p>
        </p:txBody>
      </p:sp>
      <p:sp>
        <p:nvSpPr>
          <p:cNvPr id="9" name="Content Placeholder 3">
            <a:extLst>
              <a:ext uri="{FF2B5EF4-FFF2-40B4-BE49-F238E27FC236}">
                <a16:creationId xmlns:a16="http://schemas.microsoft.com/office/drawing/2014/main" id="{FC07E3AD-0FE0-42C0-91C2-73275004BED0}"/>
              </a:ext>
            </a:extLst>
          </p:cNvPr>
          <p:cNvSpPr txBox="1">
            <a:spLocks/>
          </p:cNvSpPr>
          <p:nvPr/>
        </p:nvSpPr>
        <p:spPr>
          <a:xfrm>
            <a:off x="540000" y="1731600"/>
            <a:ext cx="8046000" cy="4406400"/>
          </a:xfrm>
          <a:prstGeom prst="rect">
            <a:avLst/>
          </a:prstGeom>
        </p:spPr>
        <p:txBody>
          <a:bodyPr vert="horz" lIns="0" tIns="0" rIns="91440" bIns="0" rtlCol="0">
            <a:noAutofit/>
          </a:bodyPr>
          <a:lstStyle>
            <a:lvl1pPr marL="288000" indent="-288000" algn="l" defTabSz="457200" rtl="0" eaLnBrk="1" latinLnBrk="0" hangingPunct="1">
              <a:lnSpc>
                <a:spcPct val="100000"/>
              </a:lnSpc>
              <a:spcBef>
                <a:spcPts val="400"/>
              </a:spcBef>
              <a:buClr>
                <a:srgbClr val="4B4B4B"/>
              </a:buClr>
              <a:buFont typeface="Arial"/>
              <a:buChar char="•"/>
              <a:defRPr sz="1800" kern="1200">
                <a:solidFill>
                  <a:schemeClr val="tx1"/>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3pPr>
            <a:lvl4pPr marL="1149750" indent="-28575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buFont typeface="+mj-lt"/>
              <a:buAutoNum type="arabicPeriod"/>
            </a:pPr>
            <a:r>
              <a:rPr lang="en-GB" dirty="0"/>
              <a:t>Select a small sample, say of size 10, and ask students to use their calculators to find the mean and standard deviation.</a:t>
            </a:r>
            <a:endParaRPr lang="en-US" dirty="0"/>
          </a:p>
          <a:p>
            <a:pPr marL="342900" indent="-342900">
              <a:buFont typeface="+mj-lt"/>
              <a:buAutoNum type="arabicPeriod"/>
            </a:pPr>
            <a:endParaRPr lang="en-GB" dirty="0">
              <a:solidFill>
                <a:srgbClr val="4B4B4B"/>
              </a:solidFill>
            </a:endParaRPr>
          </a:p>
          <a:p>
            <a:pPr marL="342900" lvl="0" indent="-342900">
              <a:buFont typeface="+mj-lt"/>
              <a:buAutoNum type="arabicPeriod"/>
            </a:pPr>
            <a:r>
              <a:rPr lang="en-GB" dirty="0"/>
              <a:t>Ask students to identify the positions of outliers using a sample you have selected.</a:t>
            </a:r>
          </a:p>
          <a:p>
            <a:pPr marL="342900" lvl="0" indent="-342900">
              <a:buFont typeface="+mj-lt"/>
              <a:buAutoNum type="arabicPeriod"/>
            </a:pPr>
            <a:endParaRPr lang="en-US" dirty="0"/>
          </a:p>
          <a:p>
            <a:pPr marL="342900" indent="-342900">
              <a:buFont typeface="+mj-lt"/>
              <a:buAutoNum type="arabicPeriod"/>
            </a:pPr>
            <a:r>
              <a:rPr lang="en-GB" dirty="0"/>
              <a:t>Compare two distributions using median and quartiles.</a:t>
            </a:r>
            <a:endParaRPr lang="en-US" dirty="0"/>
          </a:p>
          <a:p>
            <a:endParaRPr lang="en-US" dirty="0">
              <a:solidFill>
                <a:srgbClr val="4B4B4B"/>
              </a:solidFill>
            </a:endParaRPr>
          </a:p>
          <a:p>
            <a:endParaRPr lang="en-GB" dirty="0"/>
          </a:p>
        </p:txBody>
      </p:sp>
    </p:spTree>
    <p:extLst>
      <p:ext uri="{BB962C8B-B14F-4D97-AF65-F5344CB8AC3E}">
        <p14:creationId xmlns:p14="http://schemas.microsoft.com/office/powerpoint/2010/main" val="162540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2F8D-AE05-4D90-9E06-0C13EF9C8F34}"/>
              </a:ext>
            </a:extLst>
          </p:cNvPr>
          <p:cNvSpPr>
            <a:spLocks noGrp="1"/>
          </p:cNvSpPr>
          <p:nvPr>
            <p:ph type="title"/>
          </p:nvPr>
        </p:nvSpPr>
        <p:spPr/>
        <p:txBody>
          <a:bodyPr/>
          <a:lstStyle/>
          <a:p>
            <a:r>
              <a:rPr lang="en-GB" dirty="0"/>
              <a:t>Q11 P2 AS Maths 2022</a:t>
            </a:r>
          </a:p>
        </p:txBody>
      </p:sp>
      <p:sp>
        <p:nvSpPr>
          <p:cNvPr id="3" name="Footer Placeholder 2">
            <a:extLst>
              <a:ext uri="{FF2B5EF4-FFF2-40B4-BE49-F238E27FC236}">
                <a16:creationId xmlns:a16="http://schemas.microsoft.com/office/drawing/2014/main" id="{CC3FF2EE-CDA1-4F5F-82A1-829DD5F02A1C}"/>
              </a:ext>
            </a:extLst>
          </p:cNvPr>
          <p:cNvSpPr>
            <a:spLocks noGrp="1"/>
          </p:cNvSpPr>
          <p:nvPr>
            <p:ph type="ftr" sz="quarter" idx="10"/>
          </p:nvPr>
        </p:nvSpPr>
        <p:spPr/>
        <p:txBody>
          <a:bodyPr/>
          <a:lstStyle/>
          <a:p>
            <a:r>
              <a:rPr lang="en-GB"/>
              <a:t>© 2023 AQA and its licensors. All rights reserved.</a:t>
            </a:r>
            <a:endParaRPr lang="en-US" dirty="0"/>
          </a:p>
        </p:txBody>
      </p:sp>
      <p:sp>
        <p:nvSpPr>
          <p:cNvPr id="5" name="Slide Number Placeholder 4">
            <a:extLst>
              <a:ext uri="{FF2B5EF4-FFF2-40B4-BE49-F238E27FC236}">
                <a16:creationId xmlns:a16="http://schemas.microsoft.com/office/drawing/2014/main" id="{F411F58F-0021-4D66-9B3A-F09579E85C78}"/>
              </a:ext>
            </a:extLst>
          </p:cNvPr>
          <p:cNvSpPr>
            <a:spLocks noGrp="1"/>
          </p:cNvSpPr>
          <p:nvPr>
            <p:ph type="sldNum" sz="quarter" idx="4"/>
          </p:nvPr>
        </p:nvSpPr>
        <p:spPr/>
        <p:txBody>
          <a:bodyPr/>
          <a:lstStyle/>
          <a:p>
            <a:fld id="{9D4704D4-DAEA-4D4A-A9DC-4373E3AC7101}" type="slidenum">
              <a:rPr lang="en-GB" smtClean="0"/>
              <a:pPr/>
              <a:t>12</a:t>
            </a:fld>
            <a:endParaRPr lang="en-GB" dirty="0"/>
          </a:p>
        </p:txBody>
      </p:sp>
      <p:pic>
        <p:nvPicPr>
          <p:cNvPr id="6" name="Content Placeholder 6">
            <a:extLst>
              <a:ext uri="{FF2B5EF4-FFF2-40B4-BE49-F238E27FC236}">
                <a16:creationId xmlns:a16="http://schemas.microsoft.com/office/drawing/2014/main" id="{596BDFFC-677A-4326-8899-1056A71CB930}"/>
              </a:ext>
            </a:extLst>
          </p:cNvPr>
          <p:cNvPicPr>
            <a:picLocks noChangeAspect="1"/>
          </p:cNvPicPr>
          <p:nvPr/>
        </p:nvPicPr>
        <p:blipFill>
          <a:blip r:embed="rId3"/>
          <a:stretch>
            <a:fillRect/>
          </a:stretch>
        </p:blipFill>
        <p:spPr>
          <a:xfrm>
            <a:off x="540000" y="1731600"/>
            <a:ext cx="7530234" cy="3951100"/>
          </a:xfrm>
          <a:prstGeom prst="rect">
            <a:avLst/>
          </a:prstGeom>
        </p:spPr>
      </p:pic>
    </p:spTree>
    <p:extLst>
      <p:ext uri="{BB962C8B-B14F-4D97-AF65-F5344CB8AC3E}">
        <p14:creationId xmlns:p14="http://schemas.microsoft.com/office/powerpoint/2010/main" val="171069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B2360-DE46-40EF-B387-5516F0E090B7}"/>
              </a:ext>
            </a:extLst>
          </p:cNvPr>
          <p:cNvSpPr>
            <a:spLocks noGrp="1"/>
          </p:cNvSpPr>
          <p:nvPr>
            <p:ph type="title"/>
          </p:nvPr>
        </p:nvSpPr>
        <p:spPr/>
        <p:txBody>
          <a:bodyPr/>
          <a:lstStyle/>
          <a:p>
            <a:r>
              <a:rPr lang="en-GB" dirty="0"/>
              <a:t>Graphs in Desmos</a:t>
            </a:r>
          </a:p>
        </p:txBody>
      </p:sp>
      <p:sp>
        <p:nvSpPr>
          <p:cNvPr id="3" name="Footer Placeholder 2">
            <a:extLst>
              <a:ext uri="{FF2B5EF4-FFF2-40B4-BE49-F238E27FC236}">
                <a16:creationId xmlns:a16="http://schemas.microsoft.com/office/drawing/2014/main" id="{369B3154-446B-486D-859A-B1A68C9D7FDE}"/>
              </a:ext>
            </a:extLst>
          </p:cNvPr>
          <p:cNvSpPr>
            <a:spLocks noGrp="1"/>
          </p:cNvSpPr>
          <p:nvPr>
            <p:ph type="ftr" sz="quarter" idx="10"/>
          </p:nvPr>
        </p:nvSpPr>
        <p:spPr/>
        <p:txBody>
          <a:bodyPr/>
          <a:lstStyle/>
          <a:p>
            <a:r>
              <a:rPr lang="en-GB"/>
              <a:t>© 2023 AQA and its licensors. All rights reserved.</a:t>
            </a:r>
            <a:endParaRPr lang="en-US" dirty="0"/>
          </a:p>
        </p:txBody>
      </p:sp>
      <p:sp>
        <p:nvSpPr>
          <p:cNvPr id="5" name="Slide Number Placeholder 4">
            <a:extLst>
              <a:ext uri="{FF2B5EF4-FFF2-40B4-BE49-F238E27FC236}">
                <a16:creationId xmlns:a16="http://schemas.microsoft.com/office/drawing/2014/main" id="{F08C36C9-2E64-48C0-B47C-321BB604AF34}"/>
              </a:ext>
            </a:extLst>
          </p:cNvPr>
          <p:cNvSpPr>
            <a:spLocks noGrp="1"/>
          </p:cNvSpPr>
          <p:nvPr>
            <p:ph type="sldNum" sz="quarter" idx="4"/>
          </p:nvPr>
        </p:nvSpPr>
        <p:spPr/>
        <p:txBody>
          <a:bodyPr/>
          <a:lstStyle/>
          <a:p>
            <a:fld id="{9D4704D4-DAEA-4D4A-A9DC-4373E3AC7101}" type="slidenum">
              <a:rPr lang="en-GB" smtClean="0"/>
              <a:pPr/>
              <a:t>13</a:t>
            </a:fld>
            <a:endParaRPr lang="en-GB" dirty="0"/>
          </a:p>
        </p:txBody>
      </p:sp>
      <p:graphicFrame>
        <p:nvGraphicFramePr>
          <p:cNvPr id="6" name="Content Placeholder 10">
            <a:extLst>
              <a:ext uri="{FF2B5EF4-FFF2-40B4-BE49-F238E27FC236}">
                <a16:creationId xmlns:a16="http://schemas.microsoft.com/office/drawing/2014/main" id="{A62E0A0E-F517-4BCC-8DD4-679BD21599DC}"/>
              </a:ext>
            </a:extLst>
          </p:cNvPr>
          <p:cNvGraphicFramePr>
            <a:graphicFrameLocks noGrp="1"/>
          </p:cNvGraphicFramePr>
          <p:nvPr>
            <p:ph sz="quarter" idx="12"/>
            <p:extLst>
              <p:ext uri="{D42A27DB-BD31-4B8C-83A1-F6EECF244321}">
                <p14:modId xmlns:p14="http://schemas.microsoft.com/office/powerpoint/2010/main" val="1713008325"/>
              </p:ext>
            </p:extLst>
          </p:nvPr>
        </p:nvGraphicFramePr>
        <p:xfrm>
          <a:off x="539750" y="1731963"/>
          <a:ext cx="8047038" cy="440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96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F252-7CBF-40A5-8EAD-69A3397AD960}"/>
              </a:ext>
            </a:extLst>
          </p:cNvPr>
          <p:cNvSpPr>
            <a:spLocks noGrp="1"/>
          </p:cNvSpPr>
          <p:nvPr>
            <p:ph type="title"/>
          </p:nvPr>
        </p:nvSpPr>
        <p:spPr/>
        <p:txBody>
          <a:bodyPr/>
          <a:lstStyle/>
          <a:p>
            <a:r>
              <a:rPr lang="en-GB" dirty="0"/>
              <a:t>Formulating hypotheses</a:t>
            </a:r>
          </a:p>
        </p:txBody>
      </p:sp>
      <p:sp>
        <p:nvSpPr>
          <p:cNvPr id="3" name="Footer Placeholder 2">
            <a:extLst>
              <a:ext uri="{FF2B5EF4-FFF2-40B4-BE49-F238E27FC236}">
                <a16:creationId xmlns:a16="http://schemas.microsoft.com/office/drawing/2014/main" id="{80014C3E-BFD7-474D-95CF-32A1D1741524}"/>
              </a:ext>
            </a:extLst>
          </p:cNvPr>
          <p:cNvSpPr>
            <a:spLocks noGrp="1"/>
          </p:cNvSpPr>
          <p:nvPr>
            <p:ph type="ftr" sz="quarter" idx="10"/>
          </p:nvPr>
        </p:nvSpPr>
        <p:spPr/>
        <p:txBody>
          <a:bodyPr/>
          <a:lstStyle/>
          <a:p>
            <a:r>
              <a:rPr lang="en-GB"/>
              <a:t>© 2023 AQA and its licensors. All rights reserved.</a:t>
            </a:r>
            <a:endParaRPr lang="en-US" dirty="0"/>
          </a:p>
        </p:txBody>
      </p:sp>
      <p:sp>
        <p:nvSpPr>
          <p:cNvPr id="5" name="Slide Number Placeholder 4">
            <a:extLst>
              <a:ext uri="{FF2B5EF4-FFF2-40B4-BE49-F238E27FC236}">
                <a16:creationId xmlns:a16="http://schemas.microsoft.com/office/drawing/2014/main" id="{85B913EB-289C-47A1-B167-73D560C9120A}"/>
              </a:ext>
            </a:extLst>
          </p:cNvPr>
          <p:cNvSpPr>
            <a:spLocks noGrp="1"/>
          </p:cNvSpPr>
          <p:nvPr>
            <p:ph type="sldNum" sz="quarter" idx="4"/>
          </p:nvPr>
        </p:nvSpPr>
        <p:spPr/>
        <p:txBody>
          <a:bodyPr/>
          <a:lstStyle/>
          <a:p>
            <a:fld id="{9D4704D4-DAEA-4D4A-A9DC-4373E3AC7101}" type="slidenum">
              <a:rPr lang="en-GB" smtClean="0"/>
              <a:pPr/>
              <a:t>14</a:t>
            </a:fld>
            <a:endParaRPr lang="en-GB" dirty="0"/>
          </a:p>
        </p:txBody>
      </p:sp>
      <p:graphicFrame>
        <p:nvGraphicFramePr>
          <p:cNvPr id="7" name="Content Placeholder 4">
            <a:extLst>
              <a:ext uri="{FF2B5EF4-FFF2-40B4-BE49-F238E27FC236}">
                <a16:creationId xmlns:a16="http://schemas.microsoft.com/office/drawing/2014/main" id="{CCA8F8C4-A649-4A08-8C51-EF2D308FC55F}"/>
              </a:ext>
            </a:extLst>
          </p:cNvPr>
          <p:cNvGraphicFramePr>
            <a:graphicFrameLocks/>
          </p:cNvGraphicFramePr>
          <p:nvPr>
            <p:extLst>
              <p:ext uri="{D42A27DB-BD31-4B8C-83A1-F6EECF244321}">
                <p14:modId xmlns:p14="http://schemas.microsoft.com/office/powerpoint/2010/main" val="1398075976"/>
              </p:ext>
            </p:extLst>
          </p:nvPr>
        </p:nvGraphicFramePr>
        <p:xfrm>
          <a:off x="540000" y="1731601"/>
          <a:ext cx="7791200" cy="431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75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BEB7-DC5D-483A-9CF1-1928AAFB582A}"/>
              </a:ext>
            </a:extLst>
          </p:cNvPr>
          <p:cNvSpPr>
            <a:spLocks noGrp="1"/>
          </p:cNvSpPr>
          <p:nvPr>
            <p:ph type="title"/>
          </p:nvPr>
        </p:nvSpPr>
        <p:spPr/>
        <p:txBody>
          <a:bodyPr/>
          <a:lstStyle/>
          <a:p>
            <a:r>
              <a:rPr lang="en-GB" dirty="0"/>
              <a:t>Formulating hypotheses – try it</a:t>
            </a:r>
          </a:p>
        </p:txBody>
      </p:sp>
      <p:sp>
        <p:nvSpPr>
          <p:cNvPr id="3" name="Footer Placeholder 2">
            <a:extLst>
              <a:ext uri="{FF2B5EF4-FFF2-40B4-BE49-F238E27FC236}">
                <a16:creationId xmlns:a16="http://schemas.microsoft.com/office/drawing/2014/main" id="{84C8B39A-0446-4AB8-9DE7-0653BB1448CB}"/>
              </a:ext>
            </a:extLst>
          </p:cNvPr>
          <p:cNvSpPr>
            <a:spLocks noGrp="1"/>
          </p:cNvSpPr>
          <p:nvPr>
            <p:ph type="ftr" sz="quarter" idx="10"/>
          </p:nvPr>
        </p:nvSpPr>
        <p:spPr/>
        <p:txBody>
          <a:bodyPr/>
          <a:lstStyle/>
          <a:p>
            <a:r>
              <a:rPr lang="en-GB"/>
              <a:t>© 2023 AQA and its licensors. All rights reserved.</a:t>
            </a:r>
            <a:endParaRPr lang="en-US" dirty="0"/>
          </a:p>
        </p:txBody>
      </p:sp>
      <p:sp>
        <p:nvSpPr>
          <p:cNvPr id="5" name="Slide Number Placeholder 4">
            <a:extLst>
              <a:ext uri="{FF2B5EF4-FFF2-40B4-BE49-F238E27FC236}">
                <a16:creationId xmlns:a16="http://schemas.microsoft.com/office/drawing/2014/main" id="{83BAF058-DA60-4481-832C-1A764063CC44}"/>
              </a:ext>
            </a:extLst>
          </p:cNvPr>
          <p:cNvSpPr>
            <a:spLocks noGrp="1"/>
          </p:cNvSpPr>
          <p:nvPr>
            <p:ph type="sldNum" sz="quarter" idx="4"/>
          </p:nvPr>
        </p:nvSpPr>
        <p:spPr/>
        <p:txBody>
          <a:bodyPr/>
          <a:lstStyle/>
          <a:p>
            <a:fld id="{9D4704D4-DAEA-4D4A-A9DC-4373E3AC7101}" type="slidenum">
              <a:rPr lang="en-GB" smtClean="0"/>
              <a:pPr/>
              <a:t>15</a:t>
            </a:fld>
            <a:endParaRPr lang="en-GB" dirty="0"/>
          </a:p>
        </p:txBody>
      </p:sp>
      <p:sp>
        <p:nvSpPr>
          <p:cNvPr id="7" name="Content Placeholder 6">
            <a:extLst>
              <a:ext uri="{FF2B5EF4-FFF2-40B4-BE49-F238E27FC236}">
                <a16:creationId xmlns:a16="http://schemas.microsoft.com/office/drawing/2014/main" id="{A50FD578-6B16-450D-AE08-282178F577CE}"/>
              </a:ext>
            </a:extLst>
          </p:cNvPr>
          <p:cNvSpPr>
            <a:spLocks noGrp="1"/>
          </p:cNvSpPr>
          <p:nvPr>
            <p:ph sz="quarter" idx="12"/>
          </p:nvPr>
        </p:nvSpPr>
        <p:spPr/>
        <p:txBody>
          <a:bodyPr/>
          <a:lstStyle/>
          <a:p>
            <a:pPr marL="0" indent="0">
              <a:buNone/>
            </a:pPr>
            <a:r>
              <a:rPr lang="en-GB" b="1" dirty="0"/>
              <a:t>Can you improve these?</a:t>
            </a:r>
          </a:p>
          <a:p>
            <a:endParaRPr lang="en-GB" dirty="0"/>
          </a:p>
          <a:p>
            <a:r>
              <a:rPr lang="en-GB" dirty="0"/>
              <a:t>Cars are less polluting than they used to be.</a:t>
            </a:r>
          </a:p>
          <a:p>
            <a:endParaRPr lang="en-GB" dirty="0"/>
          </a:p>
          <a:p>
            <a:r>
              <a:rPr lang="en-GB" dirty="0"/>
              <a:t>Diesels have higher emissions than petrol cars.</a:t>
            </a:r>
          </a:p>
          <a:p>
            <a:endParaRPr lang="en-GB" dirty="0"/>
          </a:p>
          <a:p>
            <a:r>
              <a:rPr lang="en-GB" dirty="0"/>
              <a:t>Toyotas have more variable emissions than BMWs.</a:t>
            </a:r>
          </a:p>
        </p:txBody>
      </p:sp>
    </p:spTree>
    <p:extLst>
      <p:ext uri="{BB962C8B-B14F-4D97-AF65-F5344CB8AC3E}">
        <p14:creationId xmlns:p14="http://schemas.microsoft.com/office/powerpoint/2010/main" val="336393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C355-116A-4541-A445-3F4C0EC02F17}"/>
              </a:ext>
            </a:extLst>
          </p:cNvPr>
          <p:cNvSpPr>
            <a:spLocks noGrp="1"/>
          </p:cNvSpPr>
          <p:nvPr>
            <p:ph type="title"/>
          </p:nvPr>
        </p:nvSpPr>
        <p:spPr/>
        <p:txBody>
          <a:bodyPr/>
          <a:lstStyle/>
          <a:p>
            <a:r>
              <a:rPr lang="en-GB" dirty="0"/>
              <a:t>Q13 O2 AS Maths 2022</a:t>
            </a:r>
          </a:p>
        </p:txBody>
      </p:sp>
      <p:sp>
        <p:nvSpPr>
          <p:cNvPr id="3" name="Footer Placeholder 2">
            <a:extLst>
              <a:ext uri="{FF2B5EF4-FFF2-40B4-BE49-F238E27FC236}">
                <a16:creationId xmlns:a16="http://schemas.microsoft.com/office/drawing/2014/main" id="{ACEA0324-6E1F-43DB-9F22-8250B249707E}"/>
              </a:ext>
            </a:extLst>
          </p:cNvPr>
          <p:cNvSpPr>
            <a:spLocks noGrp="1"/>
          </p:cNvSpPr>
          <p:nvPr>
            <p:ph type="ftr" sz="quarter" idx="10"/>
          </p:nvPr>
        </p:nvSpPr>
        <p:spPr/>
        <p:txBody>
          <a:bodyPr/>
          <a:lstStyle/>
          <a:p>
            <a:r>
              <a:rPr lang="en-GB"/>
              <a:t>© 2023 AQA and its licensors. All rights reserved.</a:t>
            </a:r>
            <a:endParaRPr lang="en-US" dirty="0"/>
          </a:p>
        </p:txBody>
      </p:sp>
      <p:sp>
        <p:nvSpPr>
          <p:cNvPr id="5" name="Slide Number Placeholder 4">
            <a:extLst>
              <a:ext uri="{FF2B5EF4-FFF2-40B4-BE49-F238E27FC236}">
                <a16:creationId xmlns:a16="http://schemas.microsoft.com/office/drawing/2014/main" id="{8CAA10B8-2A11-4124-8A46-67A3418E4B93}"/>
              </a:ext>
            </a:extLst>
          </p:cNvPr>
          <p:cNvSpPr>
            <a:spLocks noGrp="1"/>
          </p:cNvSpPr>
          <p:nvPr>
            <p:ph type="sldNum" sz="quarter" idx="4"/>
          </p:nvPr>
        </p:nvSpPr>
        <p:spPr/>
        <p:txBody>
          <a:bodyPr/>
          <a:lstStyle/>
          <a:p>
            <a:fld id="{9D4704D4-DAEA-4D4A-A9DC-4373E3AC7101}" type="slidenum">
              <a:rPr lang="en-GB" smtClean="0"/>
              <a:pPr/>
              <a:t>16</a:t>
            </a:fld>
            <a:endParaRPr lang="en-GB" dirty="0"/>
          </a:p>
        </p:txBody>
      </p:sp>
      <p:pic>
        <p:nvPicPr>
          <p:cNvPr id="6" name="Content Placeholder 6">
            <a:extLst>
              <a:ext uri="{FF2B5EF4-FFF2-40B4-BE49-F238E27FC236}">
                <a16:creationId xmlns:a16="http://schemas.microsoft.com/office/drawing/2014/main" id="{E0CD3170-595E-4FDF-B764-F2C7C8258B1C}"/>
              </a:ext>
            </a:extLst>
          </p:cNvPr>
          <p:cNvPicPr>
            <a:picLocks noChangeAspect="1"/>
          </p:cNvPicPr>
          <p:nvPr/>
        </p:nvPicPr>
        <p:blipFill>
          <a:blip r:embed="rId3"/>
          <a:stretch>
            <a:fillRect/>
          </a:stretch>
        </p:blipFill>
        <p:spPr>
          <a:xfrm>
            <a:off x="540000" y="1731600"/>
            <a:ext cx="8064000" cy="2155886"/>
          </a:xfrm>
          <a:prstGeom prst="rect">
            <a:avLst/>
          </a:prstGeom>
        </p:spPr>
      </p:pic>
    </p:spTree>
    <p:extLst>
      <p:ext uri="{BB962C8B-B14F-4D97-AF65-F5344CB8AC3E}">
        <p14:creationId xmlns:p14="http://schemas.microsoft.com/office/powerpoint/2010/main" val="226315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Bivariate data with the LDS tool</a:t>
            </a:r>
            <a:br>
              <a:rPr lang="en-GB" dirty="0"/>
            </a:br>
            <a:endParaRPr lang="en-GB" dirty="0"/>
          </a:p>
        </p:txBody>
      </p:sp>
      <p:sp>
        <p:nvSpPr>
          <p:cNvPr id="4" name="Footer Placeholder 3"/>
          <p:cNvSpPr>
            <a:spLocks noGrp="1"/>
          </p:cNvSpPr>
          <p:nvPr>
            <p:ph type="ftr" sz="quarter" idx="10"/>
          </p:nvPr>
        </p:nvSpPr>
        <p:spPr/>
        <p:txBody>
          <a:bodyPr/>
          <a:lstStyle/>
          <a:p>
            <a:r>
              <a:rPr lang="en-GB" dirty="0"/>
              <a:t>© 2023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17</a:t>
            </a:fld>
            <a:endParaRPr lang="en-GB" dirty="0"/>
          </a:p>
        </p:txBody>
      </p:sp>
      <p:graphicFrame>
        <p:nvGraphicFramePr>
          <p:cNvPr id="11" name="Content Placeholder 10">
            <a:extLst>
              <a:ext uri="{FF2B5EF4-FFF2-40B4-BE49-F238E27FC236}">
                <a16:creationId xmlns:a16="http://schemas.microsoft.com/office/drawing/2014/main" id="{4636C55A-AD45-43D8-A383-DBC398E17EE4}"/>
              </a:ext>
            </a:extLst>
          </p:cNvPr>
          <p:cNvGraphicFramePr>
            <a:graphicFrameLocks noGrp="1"/>
          </p:cNvGraphicFramePr>
          <p:nvPr>
            <p:ph sz="quarter" idx="12"/>
            <p:extLst>
              <p:ext uri="{D42A27DB-BD31-4B8C-83A1-F6EECF244321}">
                <p14:modId xmlns:p14="http://schemas.microsoft.com/office/powerpoint/2010/main" val="486214008"/>
              </p:ext>
            </p:extLst>
          </p:nvPr>
        </p:nvGraphicFramePr>
        <p:xfrm>
          <a:off x="538162" y="1888553"/>
          <a:ext cx="8047038" cy="1889297"/>
        </p:xfrm>
        <a:graphic>
          <a:graphicData uri="http://schemas.openxmlformats.org/drawingml/2006/table">
            <a:tbl>
              <a:tblPr firstRow="1" bandRow="1"/>
              <a:tblGrid>
                <a:gridCol w="1573869">
                  <a:extLst>
                    <a:ext uri="{9D8B030D-6E8A-4147-A177-3AD203B41FA5}">
                      <a16:colId xmlns:a16="http://schemas.microsoft.com/office/drawing/2014/main" val="1856010441"/>
                    </a:ext>
                  </a:extLst>
                </a:gridCol>
                <a:gridCol w="6473169">
                  <a:extLst>
                    <a:ext uri="{9D8B030D-6E8A-4147-A177-3AD203B41FA5}">
                      <a16:colId xmlns:a16="http://schemas.microsoft.com/office/drawing/2014/main" val="650246254"/>
                    </a:ext>
                  </a:extLst>
                </a:gridCol>
              </a:tblGrid>
              <a:tr h="370621">
                <a:tc>
                  <a:txBody>
                    <a:bodyPr/>
                    <a:lstStyle/>
                    <a:p>
                      <a:pPr>
                        <a:lnSpc>
                          <a:spcPct val="107000"/>
                        </a:lnSpc>
                        <a:spcAft>
                          <a:spcPts val="800"/>
                        </a:spcAft>
                      </a:pPr>
                      <a:r>
                        <a:rPr lang="en-GB" sz="1800" dirty="0">
                          <a:solidFill>
                            <a:schemeClr val="bg1"/>
                          </a:solidFill>
                          <a:effectLst/>
                          <a:latin typeface="Arial" panose="020B0604020202020204" pitchFamily="34" charset="0"/>
                          <a:ea typeface="DengXian" panose="02010600030101010101" pitchFamily="2" charset="-122"/>
                          <a:cs typeface="Arial" panose="020B0604020202020204" pitchFamily="34" charset="0"/>
                        </a:rPr>
                        <a:t>Select</a:t>
                      </a:r>
                      <a:endParaRPr lang="en-GB" sz="1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07000"/>
                        </a:lnSpc>
                        <a:spcAft>
                          <a:spcPts val="800"/>
                        </a:spcAft>
                      </a:pPr>
                      <a:r>
                        <a:rPr lang="en-US" sz="1800" dirty="0">
                          <a:effectLst/>
                          <a:latin typeface="Arial" panose="020B0604020202020204" pitchFamily="34" charset="0"/>
                          <a:ea typeface="DengXian" panose="02010600030101010101" pitchFamily="2" charset="-122"/>
                          <a:cs typeface="Arial" panose="020B0604020202020204" pitchFamily="34" charset="0"/>
                        </a:rPr>
                        <a:t>Select a sample and two sets of data to compare</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5054336"/>
                  </a:ext>
                </a:extLst>
              </a:tr>
              <a:tr h="370621">
                <a:tc>
                  <a:txBody>
                    <a:bodyPr/>
                    <a:lstStyle/>
                    <a:p>
                      <a:pPr>
                        <a:lnSpc>
                          <a:spcPct val="107000"/>
                        </a:lnSpc>
                        <a:spcAft>
                          <a:spcPts val="800"/>
                        </a:spcAft>
                      </a:pPr>
                      <a:r>
                        <a:rPr lang="en-GB" sz="1800" dirty="0">
                          <a:solidFill>
                            <a:schemeClr val="bg1"/>
                          </a:solidFill>
                          <a:effectLst/>
                          <a:latin typeface="Arial" panose="020B0604020202020204" pitchFamily="34" charset="0"/>
                          <a:ea typeface="DengXian" panose="02010600030101010101" pitchFamily="2" charset="-122"/>
                          <a:cs typeface="Arial" panose="020B0604020202020204" pitchFamily="34" charset="0"/>
                        </a:rPr>
                        <a:t>Calculate</a:t>
                      </a:r>
                      <a:endParaRPr lang="en-GB" sz="1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07000"/>
                        </a:lnSpc>
                        <a:spcAft>
                          <a:spcPts val="800"/>
                        </a:spcAft>
                      </a:pPr>
                      <a:r>
                        <a:rPr lang="en-US" sz="1800">
                          <a:effectLst/>
                          <a:latin typeface="Arial" panose="020B0604020202020204" pitchFamily="34" charset="0"/>
                          <a:ea typeface="DengXian" panose="02010600030101010101" pitchFamily="2" charset="-122"/>
                          <a:cs typeface="Arial" panose="020B0604020202020204" pitchFamily="34" charset="0"/>
                        </a:rPr>
                        <a:t>Calculate basic statistics for each sample</a:t>
                      </a:r>
                      <a:endParaRPr lang="en-GB" sz="1100">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9849269"/>
                  </a:ext>
                </a:extLst>
              </a:tr>
              <a:tr h="370621">
                <a:tc>
                  <a:txBody>
                    <a:bodyPr/>
                    <a:lstStyle/>
                    <a:p>
                      <a:pPr>
                        <a:lnSpc>
                          <a:spcPct val="107000"/>
                        </a:lnSpc>
                        <a:spcAft>
                          <a:spcPts val="800"/>
                        </a:spcAft>
                      </a:pPr>
                      <a:r>
                        <a:rPr lang="en-GB" sz="1800" dirty="0">
                          <a:solidFill>
                            <a:schemeClr val="bg1"/>
                          </a:solidFill>
                          <a:effectLst/>
                          <a:latin typeface="Arial" panose="020B0604020202020204" pitchFamily="34" charset="0"/>
                          <a:ea typeface="DengXian" panose="02010600030101010101" pitchFamily="2" charset="-122"/>
                          <a:cs typeface="Arial" panose="020B0604020202020204" pitchFamily="34" charset="0"/>
                        </a:rPr>
                        <a:t>Construct</a:t>
                      </a:r>
                      <a:endParaRPr lang="en-GB" sz="1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07000"/>
                        </a:lnSpc>
                        <a:spcAft>
                          <a:spcPts val="800"/>
                        </a:spcAft>
                      </a:pPr>
                      <a:r>
                        <a:rPr lang="en-US" sz="1800" dirty="0">
                          <a:effectLst/>
                          <a:latin typeface="Arial" panose="020B0604020202020204" pitchFamily="34" charset="0"/>
                          <a:ea typeface="DengXian" panose="02010600030101010101" pitchFamily="2" charset="-122"/>
                          <a:cs typeface="Arial" panose="020B0604020202020204" pitchFamily="34" charset="0"/>
                        </a:rPr>
                        <a:t>Construct a scatter diagram</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2364767"/>
                  </a:ext>
                </a:extLst>
              </a:tr>
              <a:tr h="406813">
                <a:tc>
                  <a:txBody>
                    <a:bodyPr/>
                    <a:lstStyle/>
                    <a:p>
                      <a:pPr>
                        <a:lnSpc>
                          <a:spcPct val="107000"/>
                        </a:lnSpc>
                        <a:spcAft>
                          <a:spcPts val="800"/>
                        </a:spcAft>
                      </a:pPr>
                      <a:r>
                        <a:rPr lang="en-GB" sz="1800" dirty="0">
                          <a:solidFill>
                            <a:schemeClr val="bg1"/>
                          </a:solidFill>
                          <a:effectLst/>
                          <a:latin typeface="Arial" panose="020B0604020202020204" pitchFamily="34" charset="0"/>
                          <a:ea typeface="DengXian" panose="02010600030101010101" pitchFamily="2" charset="-122"/>
                          <a:cs typeface="Arial" panose="020B0604020202020204" pitchFamily="34" charset="0"/>
                        </a:rPr>
                        <a:t>Interpret</a:t>
                      </a:r>
                      <a:endParaRPr lang="en-GB" sz="1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07000"/>
                        </a:lnSpc>
                        <a:spcAft>
                          <a:spcPts val="800"/>
                        </a:spcAft>
                      </a:pPr>
                      <a:r>
                        <a:rPr lang="en-US" sz="1800" dirty="0">
                          <a:effectLst/>
                          <a:latin typeface="Arial" panose="020B0604020202020204" pitchFamily="34" charset="0"/>
                          <a:ea typeface="DengXian" panose="02010600030101010101" pitchFamily="2" charset="-122"/>
                          <a:cs typeface="Arial" panose="020B0604020202020204" pitchFamily="34" charset="0"/>
                        </a:rPr>
                        <a:t>Interpret the product moment correlation coefficient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5902543"/>
                  </a:ext>
                </a:extLst>
              </a:tr>
              <a:tr h="370621">
                <a:tc>
                  <a:txBody>
                    <a:bodyPr/>
                    <a:lstStyle/>
                    <a:p>
                      <a:pPr>
                        <a:lnSpc>
                          <a:spcPct val="107000"/>
                        </a:lnSpc>
                        <a:spcAft>
                          <a:spcPts val="800"/>
                        </a:spcAft>
                      </a:pPr>
                      <a:r>
                        <a:rPr lang="en-GB" sz="1800" dirty="0">
                          <a:solidFill>
                            <a:schemeClr val="bg1"/>
                          </a:solidFill>
                          <a:effectLst/>
                          <a:latin typeface="Arial" panose="020B0604020202020204" pitchFamily="34" charset="0"/>
                          <a:ea typeface="DengXian" panose="02010600030101010101" pitchFamily="2" charset="-122"/>
                          <a:cs typeface="Arial" panose="020B0604020202020204" pitchFamily="34" charset="0"/>
                        </a:rPr>
                        <a:t>Interpret</a:t>
                      </a:r>
                      <a:endParaRPr lang="en-GB" sz="1100" dirty="0">
                        <a:solidFill>
                          <a:schemeClr val="bg1"/>
                        </a:solidFill>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07000"/>
                        </a:lnSpc>
                        <a:spcAft>
                          <a:spcPts val="800"/>
                        </a:spcAft>
                      </a:pPr>
                      <a:r>
                        <a:rPr lang="en-US" sz="1800" dirty="0">
                          <a:effectLst/>
                          <a:latin typeface="Arial" panose="020B0604020202020204" pitchFamily="34" charset="0"/>
                          <a:ea typeface="DengXian" panose="02010600030101010101" pitchFamily="2" charset="-122"/>
                          <a:cs typeface="Arial" panose="020B0604020202020204" pitchFamily="34" charset="0"/>
                        </a:rPr>
                        <a:t>Interpret the regression line of </a:t>
                      </a:r>
                      <a:r>
                        <a:rPr lang="en-US" sz="1800" i="1" dirty="0">
                          <a:effectLst/>
                          <a:latin typeface="Arial" panose="020B0604020202020204" pitchFamily="34" charset="0"/>
                          <a:ea typeface="DengXian" panose="02010600030101010101" pitchFamily="2" charset="-122"/>
                          <a:cs typeface="Arial" panose="020B0604020202020204" pitchFamily="34" charset="0"/>
                        </a:rPr>
                        <a:t>y</a:t>
                      </a:r>
                      <a:r>
                        <a:rPr lang="en-US" sz="1800" dirty="0">
                          <a:effectLst/>
                          <a:latin typeface="Arial" panose="020B0604020202020204" pitchFamily="34" charset="0"/>
                          <a:ea typeface="DengXian" panose="02010600030101010101" pitchFamily="2" charset="-122"/>
                          <a:cs typeface="Arial" panose="020B0604020202020204" pitchFamily="34" charset="0"/>
                        </a:rPr>
                        <a:t> on </a:t>
                      </a:r>
                      <a:r>
                        <a:rPr lang="en-US" sz="1800" i="1" dirty="0">
                          <a:effectLst/>
                          <a:latin typeface="Arial" panose="020B0604020202020204" pitchFamily="34" charset="0"/>
                          <a:ea typeface="DengXian" panose="02010600030101010101" pitchFamily="2" charset="-122"/>
                          <a:cs typeface="Arial" panose="020B0604020202020204" pitchFamily="34" charset="0"/>
                        </a:rPr>
                        <a:t>x</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txBody>
                  <a:tcPr marL="91386" marR="91386" marT="45693" marB="456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7406700"/>
                  </a:ext>
                </a:extLst>
              </a:tr>
            </a:tbl>
          </a:graphicData>
        </a:graphic>
      </p:graphicFrame>
    </p:spTree>
    <p:extLst>
      <p:ext uri="{BB962C8B-B14F-4D97-AF65-F5344CB8AC3E}">
        <p14:creationId xmlns:p14="http://schemas.microsoft.com/office/powerpoint/2010/main" val="77426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 scatter diagram</a:t>
            </a:r>
            <a:br>
              <a:rPr lang="en-GB" dirty="0"/>
            </a:br>
            <a:endParaRPr lang="en-GB" dirty="0"/>
          </a:p>
        </p:txBody>
      </p:sp>
      <p:sp>
        <p:nvSpPr>
          <p:cNvPr id="4" name="Footer Placeholder 3"/>
          <p:cNvSpPr>
            <a:spLocks noGrp="1"/>
          </p:cNvSpPr>
          <p:nvPr>
            <p:ph type="ftr" sz="quarter" idx="10"/>
          </p:nvPr>
        </p:nvSpPr>
        <p:spPr/>
        <p:txBody>
          <a:bodyPr/>
          <a:lstStyle/>
          <a:p>
            <a:r>
              <a:rPr lang="en-GB" dirty="0"/>
              <a:t>© 2023 AQA and its licensors. All rights reserved.</a:t>
            </a:r>
            <a:endParaRPr lang="en-US" dirty="0"/>
          </a:p>
        </p:txBody>
      </p:sp>
      <p:sp>
        <p:nvSpPr>
          <p:cNvPr id="6" name="Content Placeholder 5">
            <a:extLst>
              <a:ext uri="{FF2B5EF4-FFF2-40B4-BE49-F238E27FC236}">
                <a16:creationId xmlns:a16="http://schemas.microsoft.com/office/drawing/2014/main" id="{27FC4C06-64FF-4C6E-9D5C-B337A80477BD}"/>
              </a:ext>
            </a:extLst>
          </p:cNvPr>
          <p:cNvSpPr>
            <a:spLocks noGrp="1"/>
          </p:cNvSpPr>
          <p:nvPr>
            <p:ph sz="quarter" idx="12"/>
          </p:nvPr>
        </p:nvSpPr>
        <p:spPr/>
        <p:txBody>
          <a:bodyPr/>
          <a:lstStyle/>
          <a:p>
            <a:pPr marL="0" indent="0">
              <a:buNone/>
            </a:pPr>
            <a:r>
              <a:rPr lang="en-GB" dirty="0"/>
              <a:t>Try comparing a scatter diagram with a small sample size with one for a much larger sample to show how hard it is to judge correlation by eye.</a:t>
            </a:r>
          </a:p>
          <a:p>
            <a:endParaRPr lang="en-US" dirty="0"/>
          </a:p>
          <a:p>
            <a:pPr lvl="0"/>
            <a:r>
              <a:rPr lang="en-GB" dirty="0"/>
              <a:t>Write down comments interpreting the scatter diagram.</a:t>
            </a:r>
          </a:p>
          <a:p>
            <a:pPr marL="0" lvl="0" indent="0">
              <a:buNone/>
            </a:pPr>
            <a:endParaRPr lang="en-GB" dirty="0"/>
          </a:p>
          <a:p>
            <a:pPr lvl="0"/>
            <a:r>
              <a:rPr lang="en-GB" dirty="0"/>
              <a:t>We can use </a:t>
            </a:r>
            <a:r>
              <a:rPr lang="en-GB" dirty="0">
                <a:solidFill>
                  <a:srgbClr val="2F71AC"/>
                </a:solidFill>
                <a:hlinkClick r:id="rId3">
                  <a:extLst>
                    <a:ext uri="{A12FA001-AC4F-418D-AE19-62706E023703}">
                      <ahyp:hlinkClr xmlns:ahyp="http://schemas.microsoft.com/office/drawing/2018/hyperlinkcolor" val="tx"/>
                    </a:ext>
                  </a:extLst>
                </a:hlinkClick>
              </a:rPr>
              <a:t>Desmos</a:t>
            </a:r>
            <a:r>
              <a:rPr lang="en-GB" dirty="0">
                <a:solidFill>
                  <a:srgbClr val="2F71AC"/>
                </a:solidFill>
              </a:rPr>
              <a:t> </a:t>
            </a:r>
            <a:r>
              <a:rPr lang="en-GB" dirty="0"/>
              <a:t>again.</a:t>
            </a:r>
            <a:endParaRPr lang="en-US"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18</a:t>
            </a:fld>
            <a:endParaRPr lang="en-GB" dirty="0"/>
          </a:p>
        </p:txBody>
      </p:sp>
    </p:spTree>
    <p:extLst>
      <p:ext uri="{BB962C8B-B14F-4D97-AF65-F5344CB8AC3E}">
        <p14:creationId xmlns:p14="http://schemas.microsoft.com/office/powerpoint/2010/main" val="170175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Causation or correlation</a:t>
            </a:r>
            <a:br>
              <a:rPr lang="en-GB" dirty="0"/>
            </a:br>
            <a:br>
              <a:rPr lang="en-GB" dirty="0"/>
            </a:br>
            <a:endParaRPr lang="en-GB" dirty="0"/>
          </a:p>
        </p:txBody>
      </p:sp>
      <p:sp>
        <p:nvSpPr>
          <p:cNvPr id="4" name="Footer Placeholder 3"/>
          <p:cNvSpPr>
            <a:spLocks noGrp="1"/>
          </p:cNvSpPr>
          <p:nvPr>
            <p:ph type="ftr" sz="quarter" idx="10"/>
          </p:nvPr>
        </p:nvSpPr>
        <p:spPr/>
        <p:txBody>
          <a:bodyPr/>
          <a:lstStyle/>
          <a:p>
            <a:r>
              <a:rPr lang="en-GB" dirty="0"/>
              <a:t>© 2023 AQA and its licensors. All rights reserved.</a:t>
            </a:r>
            <a:endParaRPr lang="en-US" dirty="0"/>
          </a:p>
        </p:txBody>
      </p:sp>
      <p:sp>
        <p:nvSpPr>
          <p:cNvPr id="6" name="Content Placeholder 5">
            <a:extLst>
              <a:ext uri="{FF2B5EF4-FFF2-40B4-BE49-F238E27FC236}">
                <a16:creationId xmlns:a16="http://schemas.microsoft.com/office/drawing/2014/main" id="{0A3258BA-3D4B-46A2-9F67-7398D517454A}"/>
              </a:ext>
            </a:extLst>
          </p:cNvPr>
          <p:cNvSpPr>
            <a:spLocks noGrp="1"/>
          </p:cNvSpPr>
          <p:nvPr>
            <p:ph sz="quarter" idx="12"/>
          </p:nvPr>
        </p:nvSpPr>
        <p:spPr/>
        <p:txBody>
          <a:bodyPr/>
          <a:lstStyle/>
          <a:p>
            <a:r>
              <a:rPr lang="en-GB" dirty="0"/>
              <a:t>Cars with higher CO</a:t>
            </a:r>
            <a:r>
              <a:rPr lang="en-GB" sz="1200" dirty="0"/>
              <a:t>2</a:t>
            </a:r>
            <a:r>
              <a:rPr lang="en-GB" dirty="0"/>
              <a:t> emissions have greater masses.</a:t>
            </a:r>
          </a:p>
          <a:p>
            <a:endParaRPr lang="en-US" dirty="0"/>
          </a:p>
          <a:p>
            <a:r>
              <a:rPr lang="en-GB" dirty="0"/>
              <a:t>The bigger your mass, the greater your CO</a:t>
            </a:r>
            <a:r>
              <a:rPr lang="en-GB" sz="1200" dirty="0"/>
              <a:t>2</a:t>
            </a:r>
            <a:r>
              <a:rPr lang="en-GB" dirty="0"/>
              <a:t> emissions will be.</a:t>
            </a:r>
          </a:p>
          <a:p>
            <a:endParaRPr lang="en-US" dirty="0"/>
          </a:p>
          <a:p>
            <a:r>
              <a:rPr lang="en-GB" dirty="0"/>
              <a:t>In the sample of 100 cars, the cars with larger masses had higher CO</a:t>
            </a:r>
            <a:r>
              <a:rPr lang="en-GB" sz="1200" dirty="0"/>
              <a:t>2</a:t>
            </a:r>
            <a:r>
              <a:rPr lang="en-GB" dirty="0"/>
              <a:t> emissions.</a:t>
            </a:r>
          </a:p>
          <a:p>
            <a:endParaRPr lang="en-US" dirty="0"/>
          </a:p>
          <a:p>
            <a:r>
              <a:rPr lang="en-GB" dirty="0"/>
              <a:t>Some cars have higher CO</a:t>
            </a:r>
            <a:r>
              <a:rPr lang="en-GB" sz="1200" dirty="0"/>
              <a:t>2 </a:t>
            </a:r>
            <a:r>
              <a:rPr lang="en-GB" dirty="0"/>
              <a:t>emissions because they have bigger masses.</a:t>
            </a:r>
          </a:p>
          <a:p>
            <a:endParaRPr lang="en-US" dirty="0"/>
          </a:p>
          <a:p>
            <a:r>
              <a:rPr lang="en-GB" dirty="0"/>
              <a:t>You should not load your car up, because the more mass it has the higher the CO</a:t>
            </a:r>
            <a:r>
              <a:rPr lang="en-GB" sz="1200" dirty="0"/>
              <a:t>2</a:t>
            </a:r>
            <a:r>
              <a:rPr lang="en-GB" dirty="0"/>
              <a:t> emissions.</a:t>
            </a:r>
            <a:endParaRPr lang="en-US"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19</a:t>
            </a:fld>
            <a:endParaRPr lang="en-GB" dirty="0"/>
          </a:p>
        </p:txBody>
      </p:sp>
    </p:spTree>
    <p:extLst>
      <p:ext uri="{BB962C8B-B14F-4D97-AF65-F5344CB8AC3E}">
        <p14:creationId xmlns:p14="http://schemas.microsoft.com/office/powerpoint/2010/main" val="154094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400" y="225541"/>
            <a:ext cx="8045200" cy="431181"/>
          </a:xfrm>
        </p:spPr>
        <p:txBody>
          <a:bodyPr/>
          <a:lstStyle/>
          <a:p>
            <a:r>
              <a:rPr lang="en-GB" dirty="0"/>
              <a:t>NOX emissions for diesel cars registered in NW in 2002 (above) and in 2016 (below)</a:t>
            </a:r>
            <a:br>
              <a:rPr lang="en-GB" dirty="0"/>
            </a:br>
            <a:endParaRPr lang="en-GB" dirty="0"/>
          </a:p>
        </p:txBody>
      </p:sp>
      <p:sp>
        <p:nvSpPr>
          <p:cNvPr id="4" name="Footer Placeholder 3"/>
          <p:cNvSpPr>
            <a:spLocks noGrp="1"/>
          </p:cNvSpPr>
          <p:nvPr>
            <p:ph type="ftr" sz="quarter" idx="10"/>
          </p:nvPr>
        </p:nvSpPr>
        <p:spPr/>
        <p:txBody>
          <a:bodyPr/>
          <a:lstStyle/>
          <a:p>
            <a:r>
              <a:rPr lang="en-GB" dirty="0"/>
              <a:t>© 2023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2</a:t>
            </a:fld>
            <a:endParaRPr lang="en-GB" dirty="0"/>
          </a:p>
        </p:txBody>
      </p:sp>
      <p:sp>
        <p:nvSpPr>
          <p:cNvPr id="8" name="Content Placeholder 7">
            <a:extLst>
              <a:ext uri="{FF2B5EF4-FFF2-40B4-BE49-F238E27FC236}">
                <a16:creationId xmlns:a16="http://schemas.microsoft.com/office/drawing/2014/main" id="{089C77BD-1720-4A45-B007-625FDFFEB08A}"/>
              </a:ext>
            </a:extLst>
          </p:cNvPr>
          <p:cNvSpPr txBox="1">
            <a:spLocks noGrp="1"/>
          </p:cNvSpPr>
          <p:nvPr>
            <p:ph sz="quarter" idx="12"/>
          </p:nvPr>
        </p:nvSpPr>
        <p:spPr>
          <a:xfrm>
            <a:off x="4714955" y="1731600"/>
            <a:ext cx="3867160" cy="3426579"/>
          </a:xfrm>
          <a:prstGeom prst="rect">
            <a:avLst/>
          </a:prstGeom>
          <a:solidFill>
            <a:schemeClr val="bg1"/>
          </a:solidFill>
        </p:spPr>
        <p:txBody>
          <a:bodyPr wrap="square" rtlCol="0">
            <a:spAutoFit/>
          </a:bodyPr>
          <a:lstStyle/>
          <a:p>
            <a:r>
              <a:rPr lang="en-GB" dirty="0"/>
              <a:t>Using information from the boxplots find an appropriate value for the percentage reduction in NOX emissions between 2002 and 2016.</a:t>
            </a:r>
          </a:p>
          <a:p>
            <a:r>
              <a:rPr lang="en-GB" dirty="0"/>
              <a:t>Rose claims that these graphs show there was a very large reduction in the NOX emissions of cars in the UK.</a:t>
            </a:r>
          </a:p>
          <a:p>
            <a:r>
              <a:rPr lang="en-GB" dirty="0"/>
              <a:t>What assumptions would Rose have to make to support her claim, based on these graphs?</a:t>
            </a:r>
          </a:p>
        </p:txBody>
      </p:sp>
      <p:pic>
        <p:nvPicPr>
          <p:cNvPr id="9" name="Content Placeholder 4" descr="A close up of text on a white background&#10;&#10;Description automatically generated">
            <a:extLst>
              <a:ext uri="{FF2B5EF4-FFF2-40B4-BE49-F238E27FC236}">
                <a16:creationId xmlns:a16="http://schemas.microsoft.com/office/drawing/2014/main" id="{8396E1F8-33FD-4F32-8F10-53E5835FE9C5}"/>
              </a:ext>
            </a:extLst>
          </p:cNvPr>
          <p:cNvPicPr>
            <a:picLocks noChangeAspect="1"/>
          </p:cNvPicPr>
          <p:nvPr/>
        </p:nvPicPr>
        <p:blipFill rotWithShape="1">
          <a:blip r:embed="rId3">
            <a:extLst>
              <a:ext uri="{28A0092B-C50C-407E-A947-70E740481C1C}">
                <a14:useLocalDpi xmlns:a14="http://schemas.microsoft.com/office/drawing/2010/main" val="0"/>
              </a:ext>
            </a:extLst>
          </a:blip>
          <a:srcRect l="21002" t="20917" b="4177"/>
          <a:stretch/>
        </p:blipFill>
        <p:spPr>
          <a:xfrm>
            <a:off x="540000" y="1731600"/>
            <a:ext cx="3867160" cy="2444546"/>
          </a:xfrm>
          <a:prstGeom prst="rect">
            <a:avLst/>
          </a:prstGeom>
        </p:spPr>
      </p:pic>
      <p:sp>
        <p:nvSpPr>
          <p:cNvPr id="3" name="TextBox 2">
            <a:extLst>
              <a:ext uri="{FF2B5EF4-FFF2-40B4-BE49-F238E27FC236}">
                <a16:creationId xmlns:a16="http://schemas.microsoft.com/office/drawing/2014/main" id="{00F5D66C-ACAD-4D29-A168-DA5BA3EC1AE8}"/>
              </a:ext>
            </a:extLst>
          </p:cNvPr>
          <p:cNvSpPr txBox="1"/>
          <p:nvPr/>
        </p:nvSpPr>
        <p:spPr>
          <a:xfrm>
            <a:off x="549400" y="4394447"/>
            <a:ext cx="3867160" cy="1785104"/>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dirty="0"/>
              <a:t>An outlier is defined as a value more than 1.5 times the IQR below Q</a:t>
            </a:r>
            <a:r>
              <a:rPr lang="en-GB" baseline="-25000" dirty="0"/>
              <a:t>1</a:t>
            </a:r>
            <a:r>
              <a:rPr lang="en-GB" dirty="0"/>
              <a:t> or above Q</a:t>
            </a:r>
            <a:r>
              <a:rPr lang="en-GB" baseline="-25000" dirty="0"/>
              <a:t>3</a:t>
            </a:r>
            <a:endParaRPr lang="en-GB" dirty="0"/>
          </a:p>
          <a:p>
            <a:pPr marL="171450" indent="-171450">
              <a:buFont typeface="Arial" panose="020B0604020202020204" pitchFamily="34" charset="0"/>
              <a:buChar char="•"/>
            </a:pPr>
            <a:r>
              <a:rPr lang="en-GB" dirty="0"/>
              <a:t>Determine whether either of the samples represented in these boxplots contains any outliers.</a:t>
            </a:r>
          </a:p>
          <a:p>
            <a:endParaRPr lang="en-GB" sz="800" dirty="0"/>
          </a:p>
        </p:txBody>
      </p:sp>
    </p:spTree>
    <p:extLst>
      <p:ext uri="{BB962C8B-B14F-4D97-AF65-F5344CB8AC3E}">
        <p14:creationId xmlns:p14="http://schemas.microsoft.com/office/powerpoint/2010/main" val="133839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Hypothesis testing for PMCC</a:t>
            </a:r>
            <a:br>
              <a:rPr lang="en-GB" dirty="0"/>
            </a:br>
            <a:br>
              <a:rPr lang="en-GB" dirty="0"/>
            </a:br>
            <a:br>
              <a:rPr lang="en-GB" dirty="0"/>
            </a:br>
            <a:endParaRPr lang="en-GB" dirty="0"/>
          </a:p>
        </p:txBody>
      </p:sp>
      <p:sp>
        <p:nvSpPr>
          <p:cNvPr id="4" name="Footer Placeholder 3"/>
          <p:cNvSpPr>
            <a:spLocks noGrp="1"/>
          </p:cNvSpPr>
          <p:nvPr>
            <p:ph type="ftr" sz="quarter" idx="10"/>
          </p:nvPr>
        </p:nvSpPr>
        <p:spPr/>
        <p:txBody>
          <a:bodyPr/>
          <a:lstStyle/>
          <a:p>
            <a:r>
              <a:rPr lang="en-GB" dirty="0"/>
              <a:t>© 2023 AQA and its licensors. All rights reserved.</a:t>
            </a:r>
            <a:endParaRPr lang="en-US" dirty="0"/>
          </a:p>
        </p:txBody>
      </p:sp>
      <p:sp>
        <p:nvSpPr>
          <p:cNvPr id="6" name="Content Placeholder 5">
            <a:extLst>
              <a:ext uri="{FF2B5EF4-FFF2-40B4-BE49-F238E27FC236}">
                <a16:creationId xmlns:a16="http://schemas.microsoft.com/office/drawing/2014/main" id="{1B431115-ED99-4187-9385-47E6B9D63416}"/>
              </a:ext>
            </a:extLst>
          </p:cNvPr>
          <p:cNvSpPr>
            <a:spLocks noGrp="1"/>
          </p:cNvSpPr>
          <p:nvPr>
            <p:ph sz="quarter" idx="12"/>
          </p:nvPr>
        </p:nvSpPr>
        <p:spPr/>
        <p:txBody>
          <a:bodyPr/>
          <a:lstStyle/>
          <a:p>
            <a:r>
              <a:rPr lang="en-GB" dirty="0"/>
              <a:t>This is a slightly strange topic in the new spec.</a:t>
            </a:r>
          </a:p>
          <a:p>
            <a:endParaRPr lang="en-US" dirty="0"/>
          </a:p>
          <a:p>
            <a:r>
              <a:rPr lang="en-GB" dirty="0"/>
              <a:t>Students never calculate PMCC and they don’t have tables to look up critical values.</a:t>
            </a:r>
          </a:p>
          <a:p>
            <a:endParaRPr lang="en-GB" dirty="0"/>
          </a:p>
          <a:p>
            <a:r>
              <a:rPr lang="en-GB" dirty="0"/>
              <a:t>We can use this page of the LDS to find </a:t>
            </a:r>
            <a:r>
              <a:rPr lang="en-GB" i="1" dirty="0"/>
              <a:t>r</a:t>
            </a:r>
            <a:r>
              <a:rPr lang="en-GB" dirty="0"/>
              <a:t> and the critical value.</a:t>
            </a:r>
          </a:p>
          <a:p>
            <a:endParaRPr lang="en-GB" dirty="0"/>
          </a:p>
          <a:p>
            <a:r>
              <a:rPr lang="en-GB" dirty="0"/>
              <a:t>You can then focus on formulating hypotheses and interpreting the results.</a:t>
            </a:r>
            <a:endParaRPr lang="en-US" dirty="0"/>
          </a:p>
          <a:p>
            <a:endParaRPr lang="en-US" dirty="0"/>
          </a:p>
          <a:p>
            <a:endParaRPr lang="en-US"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159635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ADCF-E775-40BB-AF99-966759EAA839}"/>
              </a:ext>
            </a:extLst>
          </p:cNvPr>
          <p:cNvSpPr>
            <a:spLocks noGrp="1"/>
          </p:cNvSpPr>
          <p:nvPr>
            <p:ph type="title"/>
          </p:nvPr>
        </p:nvSpPr>
        <p:spPr/>
        <p:txBody>
          <a:bodyPr/>
          <a:lstStyle/>
          <a:p>
            <a:r>
              <a:rPr lang="en-GB" dirty="0"/>
              <a:t>More ideas</a:t>
            </a:r>
          </a:p>
        </p:txBody>
      </p:sp>
      <p:sp>
        <p:nvSpPr>
          <p:cNvPr id="3" name="Footer Placeholder 2">
            <a:extLst>
              <a:ext uri="{FF2B5EF4-FFF2-40B4-BE49-F238E27FC236}">
                <a16:creationId xmlns:a16="http://schemas.microsoft.com/office/drawing/2014/main" id="{832DA91D-60B8-4A13-95E8-F274C48FEBAC}"/>
              </a:ext>
            </a:extLst>
          </p:cNvPr>
          <p:cNvSpPr>
            <a:spLocks noGrp="1"/>
          </p:cNvSpPr>
          <p:nvPr>
            <p:ph type="ftr" sz="quarter" idx="10"/>
          </p:nvPr>
        </p:nvSpPr>
        <p:spPr/>
        <p:txBody>
          <a:bodyPr/>
          <a:lstStyle/>
          <a:p>
            <a:r>
              <a:rPr lang="en-GB"/>
              <a:t>© 2023 AQA and its licensors. All rights reserved.</a:t>
            </a:r>
            <a:endParaRPr lang="en-US" dirty="0"/>
          </a:p>
        </p:txBody>
      </p:sp>
      <p:sp>
        <p:nvSpPr>
          <p:cNvPr id="4" name="Content Placeholder 3">
            <a:extLst>
              <a:ext uri="{FF2B5EF4-FFF2-40B4-BE49-F238E27FC236}">
                <a16:creationId xmlns:a16="http://schemas.microsoft.com/office/drawing/2014/main" id="{3DF5C5EA-C318-46D5-BBBD-03DEDE758C8C}"/>
              </a:ext>
            </a:extLst>
          </p:cNvPr>
          <p:cNvSpPr>
            <a:spLocks noGrp="1"/>
          </p:cNvSpPr>
          <p:nvPr>
            <p:ph sz="quarter" idx="12"/>
          </p:nvPr>
        </p:nvSpPr>
        <p:spPr/>
        <p:txBody>
          <a:bodyPr/>
          <a:lstStyle/>
          <a:p>
            <a:pPr marL="0" indent="0">
              <a:buNone/>
            </a:pPr>
            <a:r>
              <a:rPr lang="en-GB" dirty="0"/>
              <a:t>Can you fit a normal distribution to some data from the LDS?</a:t>
            </a:r>
          </a:p>
          <a:p>
            <a:endParaRPr lang="en-US" dirty="0"/>
          </a:p>
          <a:p>
            <a:r>
              <a:rPr lang="en-GB" dirty="0"/>
              <a:t>I tried this in </a:t>
            </a:r>
            <a:r>
              <a:rPr lang="en-GB" dirty="0">
                <a:solidFill>
                  <a:schemeClr val="accent2"/>
                </a:solidFill>
                <a:hlinkClick r:id="rId3">
                  <a:extLst>
                    <a:ext uri="{A12FA001-AC4F-418D-AE19-62706E023703}">
                      <ahyp:hlinkClr xmlns:ahyp="http://schemas.microsoft.com/office/drawing/2018/hyperlinkcolor" val="tx"/>
                    </a:ext>
                  </a:extLst>
                </a:hlinkClick>
              </a:rPr>
              <a:t>Desmos</a:t>
            </a:r>
            <a:r>
              <a:rPr lang="en-GB" dirty="0"/>
              <a:t>.</a:t>
            </a:r>
            <a:endParaRPr lang="en-US" dirty="0"/>
          </a:p>
          <a:p>
            <a:endParaRPr lang="en-GB" dirty="0"/>
          </a:p>
        </p:txBody>
      </p:sp>
      <p:sp>
        <p:nvSpPr>
          <p:cNvPr id="5" name="Slide Number Placeholder 4">
            <a:extLst>
              <a:ext uri="{FF2B5EF4-FFF2-40B4-BE49-F238E27FC236}">
                <a16:creationId xmlns:a16="http://schemas.microsoft.com/office/drawing/2014/main" id="{A3310F2A-CC04-4FA5-9874-3D941DBB64F0}"/>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184275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DAFD-0A0D-4DA0-B22E-4BC651451351}"/>
              </a:ext>
            </a:extLst>
          </p:cNvPr>
          <p:cNvSpPr>
            <a:spLocks noGrp="1"/>
          </p:cNvSpPr>
          <p:nvPr>
            <p:ph type="title"/>
          </p:nvPr>
        </p:nvSpPr>
        <p:spPr/>
        <p:txBody>
          <a:bodyPr/>
          <a:lstStyle/>
          <a:p>
            <a:r>
              <a:rPr lang="en-GB" dirty="0"/>
              <a:t>More ideas</a:t>
            </a:r>
          </a:p>
        </p:txBody>
      </p:sp>
      <p:sp>
        <p:nvSpPr>
          <p:cNvPr id="3" name="Footer Placeholder 2">
            <a:extLst>
              <a:ext uri="{FF2B5EF4-FFF2-40B4-BE49-F238E27FC236}">
                <a16:creationId xmlns:a16="http://schemas.microsoft.com/office/drawing/2014/main" id="{B835CBEB-1682-40A2-8729-DEC196F37060}"/>
              </a:ext>
            </a:extLst>
          </p:cNvPr>
          <p:cNvSpPr>
            <a:spLocks noGrp="1"/>
          </p:cNvSpPr>
          <p:nvPr>
            <p:ph type="ftr" sz="quarter" idx="10"/>
          </p:nvPr>
        </p:nvSpPr>
        <p:spPr/>
        <p:txBody>
          <a:bodyPr/>
          <a:lstStyle/>
          <a:p>
            <a:r>
              <a:rPr lang="en-GB"/>
              <a:t>© 2023 AQA and its licensors. All rights reserved.</a:t>
            </a:r>
            <a:endParaRPr lang="en-US" dirty="0"/>
          </a:p>
        </p:txBody>
      </p:sp>
      <p:sp>
        <p:nvSpPr>
          <p:cNvPr id="4" name="Content Placeholder 3">
            <a:extLst>
              <a:ext uri="{FF2B5EF4-FFF2-40B4-BE49-F238E27FC236}">
                <a16:creationId xmlns:a16="http://schemas.microsoft.com/office/drawing/2014/main" id="{E0CA5069-D35E-43CC-A275-28081589DD54}"/>
              </a:ext>
            </a:extLst>
          </p:cNvPr>
          <p:cNvSpPr>
            <a:spLocks noGrp="1"/>
          </p:cNvSpPr>
          <p:nvPr>
            <p:ph sz="quarter" idx="12"/>
          </p:nvPr>
        </p:nvSpPr>
        <p:spPr/>
        <p:txBody>
          <a:bodyPr/>
          <a:lstStyle/>
          <a:p>
            <a:pPr marL="0" indent="0">
              <a:buNone/>
            </a:pPr>
            <a:r>
              <a:rPr lang="en-GB" dirty="0"/>
              <a:t>Can you estimate population parameters using sample statistics?</a:t>
            </a:r>
          </a:p>
          <a:p>
            <a:endParaRPr lang="en-US" dirty="0"/>
          </a:p>
          <a:p>
            <a:r>
              <a:rPr lang="en-GB" dirty="0"/>
              <a:t>There is a sample worksheet based on this idea in your </a:t>
            </a:r>
            <a:r>
              <a:rPr lang="en-GB" i="1" dirty="0"/>
              <a:t>Resource booklet</a:t>
            </a:r>
            <a:r>
              <a:rPr lang="en-GB" dirty="0"/>
              <a:t>.</a:t>
            </a:r>
            <a:endParaRPr lang="en-US" dirty="0"/>
          </a:p>
          <a:p>
            <a:endParaRPr lang="en-GB" dirty="0"/>
          </a:p>
        </p:txBody>
      </p:sp>
      <p:sp>
        <p:nvSpPr>
          <p:cNvPr id="5" name="Slide Number Placeholder 4">
            <a:extLst>
              <a:ext uri="{FF2B5EF4-FFF2-40B4-BE49-F238E27FC236}">
                <a16:creationId xmlns:a16="http://schemas.microsoft.com/office/drawing/2014/main" id="{0C437E83-A10E-4D64-B053-C40BA2ACAC46}"/>
              </a:ext>
            </a:extLst>
          </p:cNvPr>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43046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Any questions?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23</a:t>
            </a:fld>
            <a:endParaRPr lang="en-GB" dirty="0"/>
          </a:p>
        </p:txBody>
      </p:sp>
      <p:sp>
        <p:nvSpPr>
          <p:cNvPr id="3" name="Footer Placeholder 2"/>
          <p:cNvSpPr>
            <a:spLocks noGrp="1"/>
          </p:cNvSpPr>
          <p:nvPr>
            <p:ph type="ftr" sz="quarter" idx="10"/>
          </p:nvPr>
        </p:nvSpPr>
        <p:spPr/>
        <p:txBody>
          <a:bodyPr/>
          <a:lstStyle/>
          <a:p>
            <a:r>
              <a:rPr lang="en-GB" dirty="0"/>
              <a:t>© 2023 AQA and its licensors. All rights reserved.</a:t>
            </a:r>
            <a:endParaRPr lang="en-US" dirty="0"/>
          </a:p>
        </p:txBody>
      </p:sp>
    </p:spTree>
    <p:extLst>
      <p:ext uri="{BB962C8B-B14F-4D97-AF65-F5344CB8AC3E}">
        <p14:creationId xmlns:p14="http://schemas.microsoft.com/office/powerpoint/2010/main" val="233749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Resources</a:t>
            </a:r>
            <a:endParaRPr lang="en-GB" dirty="0"/>
          </a:p>
        </p:txBody>
      </p:sp>
      <p:sp>
        <p:nvSpPr>
          <p:cNvPr id="6" name="Content Placeholder 5"/>
          <p:cNvSpPr>
            <a:spLocks noGrp="1"/>
          </p:cNvSpPr>
          <p:nvPr>
            <p:ph idx="4294967295"/>
          </p:nvPr>
        </p:nvSpPr>
        <p:spPr>
          <a:xfrm>
            <a:off x="540000" y="1731713"/>
            <a:ext cx="8045200" cy="4406804"/>
          </a:xfrm>
          <a:prstGeom prst="rect">
            <a:avLst/>
          </a:prstGeom>
        </p:spPr>
        <p:txBody>
          <a:bodyPr/>
          <a:lstStyle/>
          <a:p>
            <a:pPr marL="0" indent="0">
              <a:buNone/>
            </a:pPr>
            <a:r>
              <a:rPr lang="en-GB" dirty="0"/>
              <a:t>Take advantage of the extra resources on our website.</a:t>
            </a:r>
          </a:p>
          <a:p>
            <a:pPr marL="0" indent="0">
              <a:buNone/>
            </a:pPr>
            <a:endParaRPr lang="en-GB" dirty="0"/>
          </a:p>
          <a:p>
            <a:pPr marL="0" indent="0">
              <a:buNone/>
            </a:pPr>
            <a:r>
              <a:rPr lang="en-GB" dirty="0"/>
              <a:t>Find further resources on AQA All About Maths.</a:t>
            </a:r>
          </a:p>
        </p:txBody>
      </p:sp>
      <p:sp>
        <p:nvSpPr>
          <p:cNvPr id="2" name="Slide Number Placeholder 1"/>
          <p:cNvSpPr>
            <a:spLocks noGrp="1"/>
          </p:cNvSpPr>
          <p:nvPr>
            <p:ph type="sldNum" sz="quarter" idx="4"/>
          </p:nvPr>
        </p:nvSpPr>
        <p:spPr/>
        <p:txBody>
          <a:bodyPr/>
          <a:lstStyle/>
          <a:p>
            <a:fld id="{9D4704D4-DAEA-4D4A-A9DC-4373E3AC7101}" type="slidenum">
              <a:rPr lang="en-GB" smtClean="0"/>
              <a:pPr/>
              <a:t>24</a:t>
            </a:fld>
            <a:endParaRPr lang="en-GB" dirty="0"/>
          </a:p>
        </p:txBody>
      </p:sp>
      <p:sp>
        <p:nvSpPr>
          <p:cNvPr id="8" name="Footer Placeholder 7"/>
          <p:cNvSpPr>
            <a:spLocks noGrp="1"/>
          </p:cNvSpPr>
          <p:nvPr>
            <p:ph type="ftr" sz="quarter" idx="10"/>
          </p:nvPr>
        </p:nvSpPr>
        <p:spPr/>
        <p:txBody>
          <a:bodyPr/>
          <a:lstStyle/>
          <a:p>
            <a:r>
              <a:rPr lang="en-GB"/>
              <a:t>© 2023 AQA and its licensors. All rights reserved.</a:t>
            </a:r>
            <a:endParaRPr lang="en-US" dirty="0"/>
          </a:p>
        </p:txBody>
      </p:sp>
      <p:pic>
        <p:nvPicPr>
          <p:cNvPr id="7" name="Picture 6">
            <a:extLst>
              <a:ext uri="{FF2B5EF4-FFF2-40B4-BE49-F238E27FC236}">
                <a16:creationId xmlns:a16="http://schemas.microsoft.com/office/drawing/2014/main" id="{C3CEDD6C-5840-436C-8E72-C81F0FED429B}"/>
              </a:ext>
            </a:extLst>
          </p:cNvPr>
          <p:cNvPicPr/>
          <p:nvPr/>
        </p:nvPicPr>
        <p:blipFill rotWithShape="1">
          <a:blip r:embed="rId3"/>
          <a:srcRect l="11633" t="25465" r="14747" b="42626"/>
          <a:stretch/>
        </p:blipFill>
        <p:spPr bwMode="auto">
          <a:xfrm>
            <a:off x="540000" y="2850204"/>
            <a:ext cx="8045200" cy="2062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55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Event materials</a:t>
            </a:r>
          </a:p>
        </p:txBody>
      </p:sp>
      <p:sp>
        <p:nvSpPr>
          <p:cNvPr id="6" name="Content Placeholder 5"/>
          <p:cNvSpPr>
            <a:spLocks noGrp="1"/>
          </p:cNvSpPr>
          <p:nvPr>
            <p:ph idx="4294967295"/>
          </p:nvPr>
        </p:nvSpPr>
        <p:spPr>
          <a:xfrm>
            <a:off x="540000" y="1731713"/>
            <a:ext cx="8045200" cy="4406804"/>
          </a:xfrm>
          <a:prstGeom prst="rect">
            <a:avLst/>
          </a:prstGeom>
        </p:spPr>
        <p:txBody>
          <a:bodyPr/>
          <a:lstStyle/>
          <a:p>
            <a:pPr marL="0" indent="0">
              <a:buNone/>
            </a:pPr>
            <a:r>
              <a:rPr lang="en-GB" dirty="0"/>
              <a:t>The content of this training course contains no reference to future exam content as far as we know at the time of production (Spring 2023).</a:t>
            </a:r>
          </a:p>
          <a:p>
            <a:pPr marL="0" indent="0">
              <a:buNone/>
            </a:pPr>
            <a:endParaRPr lang="en-GB" dirty="0"/>
          </a:p>
          <a:p>
            <a:pPr marL="0" indent="0">
              <a:buNone/>
            </a:pPr>
            <a:r>
              <a:rPr lang="en-GB" dirty="0"/>
              <a:t>The electronic materials from this event will be available to download.</a:t>
            </a:r>
          </a:p>
          <a:p>
            <a:pPr marL="0" indent="0">
              <a:buNone/>
            </a:pPr>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25</a:t>
            </a:fld>
            <a:endParaRPr lang="en-GB" dirty="0"/>
          </a:p>
        </p:txBody>
      </p:sp>
      <p:sp>
        <p:nvSpPr>
          <p:cNvPr id="10" name="Footer Placeholder 9"/>
          <p:cNvSpPr>
            <a:spLocks noGrp="1"/>
          </p:cNvSpPr>
          <p:nvPr>
            <p:ph type="ftr" sz="quarter" idx="10"/>
          </p:nvPr>
        </p:nvSpPr>
        <p:spPr/>
        <p:txBody>
          <a:bodyPr/>
          <a:lstStyle/>
          <a:p>
            <a:r>
              <a:rPr lang="en-GB" dirty="0"/>
              <a:t>© 2023 AQA and its licensors. All rights reserved.</a:t>
            </a:r>
            <a:endParaRPr lang="en-US" dirty="0"/>
          </a:p>
        </p:txBody>
      </p:sp>
    </p:spTree>
    <p:extLst>
      <p:ext uri="{BB962C8B-B14F-4D97-AF65-F5344CB8AC3E}">
        <p14:creationId xmlns:p14="http://schemas.microsoft.com/office/powerpoint/2010/main" val="3751381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Get in touch</a:t>
            </a:r>
          </a:p>
        </p:txBody>
      </p:sp>
      <p:sp>
        <p:nvSpPr>
          <p:cNvPr id="5" name="Content Placeholder 4"/>
          <p:cNvSpPr>
            <a:spLocks noGrp="1"/>
          </p:cNvSpPr>
          <p:nvPr>
            <p:ph idx="1"/>
          </p:nvPr>
        </p:nvSpPr>
        <p:spPr/>
        <p:txBody>
          <a:bodyPr/>
          <a:lstStyle/>
          <a:p>
            <a:pPr marL="0" indent="0">
              <a:buNone/>
            </a:pPr>
            <a:r>
              <a:rPr lang="en-GB" dirty="0"/>
              <a:t>Our friendly team will be happy to support you between 8am and 5pm, Monday to Friday.</a:t>
            </a:r>
          </a:p>
          <a:p>
            <a:pPr marL="0" indent="0">
              <a:buNone/>
            </a:pPr>
            <a:endParaRPr lang="fr-FR" dirty="0"/>
          </a:p>
          <a:p>
            <a:pPr marL="0" indent="0">
              <a:buNone/>
            </a:pPr>
            <a:r>
              <a:rPr lang="fr-FR" dirty="0"/>
              <a:t>Tel: </a:t>
            </a:r>
            <a:r>
              <a:rPr lang="en-GB" dirty="0"/>
              <a:t>0161 957 3852</a:t>
            </a:r>
            <a:endParaRPr lang="fr-FR" dirty="0"/>
          </a:p>
          <a:p>
            <a:pPr marL="0" indent="0">
              <a:buNone/>
            </a:pPr>
            <a:r>
              <a:rPr lang="fr-FR" dirty="0"/>
              <a:t>Email: </a:t>
            </a:r>
            <a:r>
              <a:rPr lang="en-GB" dirty="0"/>
              <a:t>maths@aqa.org.uk</a:t>
            </a:r>
          </a:p>
          <a:p>
            <a:pPr marL="0" indent="0">
              <a:buNone/>
            </a:pPr>
            <a:r>
              <a:rPr lang="en-GB" dirty="0"/>
              <a:t>Twitter: @</a:t>
            </a:r>
            <a:r>
              <a:rPr lang="en-GB" dirty="0" err="1"/>
              <a:t>AQAMaths</a:t>
            </a:r>
            <a:r>
              <a:rPr lang="en-GB" dirty="0"/>
              <a:t> </a:t>
            </a:r>
          </a:p>
          <a:p>
            <a:pPr marL="0" indent="0">
              <a:buNone/>
            </a:pPr>
            <a:endParaRPr lang="en-GB" dirty="0"/>
          </a:p>
          <a:p>
            <a:pPr marL="0" indent="0">
              <a:buNone/>
            </a:pPr>
            <a:r>
              <a:rPr lang="en-GB"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26</a:t>
            </a:fld>
            <a:endParaRPr lang="en-GB" dirty="0"/>
          </a:p>
        </p:txBody>
      </p:sp>
      <p:sp>
        <p:nvSpPr>
          <p:cNvPr id="6" name="Footer Placeholder 5"/>
          <p:cNvSpPr>
            <a:spLocks noGrp="1"/>
          </p:cNvSpPr>
          <p:nvPr>
            <p:ph type="ftr" sz="quarter" idx="11"/>
          </p:nvPr>
        </p:nvSpPr>
        <p:spPr/>
        <p:txBody>
          <a:bodyPr/>
          <a:lstStyle/>
          <a:p>
            <a:r>
              <a:rPr lang="en-GB" dirty="0"/>
              <a:t>© 2023 AQA and its licensors. All rights reserved.</a:t>
            </a:r>
            <a:endParaRPr lang="en-US" dirty="0"/>
          </a:p>
        </p:txBody>
      </p:sp>
    </p:spTree>
    <p:extLst>
      <p:ext uri="{BB962C8B-B14F-4D97-AF65-F5344CB8AC3E}">
        <p14:creationId xmlns:p14="http://schemas.microsoft.com/office/powerpoint/2010/main" val="48948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GB" dirty="0"/>
              <a:t>Thank you</a:t>
            </a:r>
          </a:p>
        </p:txBody>
      </p:sp>
    </p:spTree>
    <p:extLst>
      <p:ext uri="{BB962C8B-B14F-4D97-AF65-F5344CB8AC3E}">
        <p14:creationId xmlns:p14="http://schemas.microsoft.com/office/powerpoint/2010/main" val="285731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5541"/>
            <a:ext cx="8045200" cy="431181"/>
          </a:xfrm>
        </p:spPr>
        <p:txBody>
          <a:bodyPr/>
          <a:lstStyle/>
          <a:p>
            <a:r>
              <a:rPr lang="en-GB" dirty="0"/>
              <a:t>NOX emissions for cars registered in NW in 2016 – diesel (above) and petrol (below)</a:t>
            </a:r>
            <a:br>
              <a:rPr lang="en-GB" dirty="0"/>
            </a:br>
            <a:br>
              <a:rPr lang="en-GB" dirty="0"/>
            </a:br>
            <a:endParaRPr lang="en-GB" dirty="0"/>
          </a:p>
        </p:txBody>
      </p:sp>
      <p:sp>
        <p:nvSpPr>
          <p:cNvPr id="4" name="Footer Placeholder 3"/>
          <p:cNvSpPr>
            <a:spLocks noGrp="1"/>
          </p:cNvSpPr>
          <p:nvPr>
            <p:ph type="ftr" sz="quarter" idx="10"/>
          </p:nvPr>
        </p:nvSpPr>
        <p:spPr/>
        <p:txBody>
          <a:bodyPr/>
          <a:lstStyle/>
          <a:p>
            <a:r>
              <a:rPr lang="en-GB" dirty="0"/>
              <a:t>© 2023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3</a:t>
            </a:fld>
            <a:endParaRPr lang="en-GB" dirty="0"/>
          </a:p>
        </p:txBody>
      </p:sp>
      <p:pic>
        <p:nvPicPr>
          <p:cNvPr id="7" name="Content Placeholder 4" descr="A close up of a mans face&#10;&#10;Description automatically generated">
            <a:extLst>
              <a:ext uri="{FF2B5EF4-FFF2-40B4-BE49-F238E27FC236}">
                <a16:creationId xmlns:a16="http://schemas.microsoft.com/office/drawing/2014/main" id="{9755610D-9D1B-43BF-B59B-D330D120001E}"/>
              </a:ext>
            </a:extLst>
          </p:cNvPr>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8127" b="36198"/>
          <a:stretch/>
        </p:blipFill>
        <p:spPr>
          <a:xfrm>
            <a:off x="540000" y="1731600"/>
            <a:ext cx="4408593" cy="2013625"/>
          </a:xfrm>
        </p:spPr>
      </p:pic>
      <p:sp>
        <p:nvSpPr>
          <p:cNvPr id="8" name="TextBox 7">
            <a:extLst>
              <a:ext uri="{FF2B5EF4-FFF2-40B4-BE49-F238E27FC236}">
                <a16:creationId xmlns:a16="http://schemas.microsoft.com/office/drawing/2014/main" id="{11E2CFAD-999D-4D35-921B-256351386801}"/>
              </a:ext>
            </a:extLst>
          </p:cNvPr>
          <p:cNvSpPr txBox="1"/>
          <p:nvPr/>
        </p:nvSpPr>
        <p:spPr>
          <a:xfrm>
            <a:off x="5291091" y="1731600"/>
            <a:ext cx="3099640" cy="397031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a:t>Compare the distributions of NOX emissions for diesel and petrol cars.</a:t>
            </a:r>
          </a:p>
          <a:p>
            <a:pPr marL="285750" indent="-285750">
              <a:buFont typeface="Arial" panose="020B0604020202020204" pitchFamily="34" charset="0"/>
              <a:buChar char="•"/>
            </a:pPr>
            <a:r>
              <a:rPr lang="en-GB" dirty="0"/>
              <a:t>Julian claims that, based on this evidence, petrol engines are much better for the environment than diesel engines. He says that the proposed ban on diesel engines is justified.</a:t>
            </a:r>
          </a:p>
          <a:p>
            <a:pPr marL="285750" indent="-285750">
              <a:buFont typeface="Arial" panose="020B0604020202020204" pitchFamily="34" charset="0"/>
              <a:buChar char="•"/>
            </a:pPr>
            <a:r>
              <a:rPr lang="en-GB" dirty="0"/>
              <a:t>What assumptions must Julian make, based on this evidence, to support his claim?</a:t>
            </a:r>
          </a:p>
        </p:txBody>
      </p:sp>
    </p:spTree>
    <p:extLst>
      <p:ext uri="{BB962C8B-B14F-4D97-AF65-F5344CB8AC3E}">
        <p14:creationId xmlns:p14="http://schemas.microsoft.com/office/powerpoint/2010/main" val="182203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meeting will be recorded</a:t>
            </a:r>
          </a:p>
        </p:txBody>
      </p:sp>
      <p:sp>
        <p:nvSpPr>
          <p:cNvPr id="4" name="Content Placeholder 3"/>
          <p:cNvSpPr>
            <a:spLocks noGrp="1"/>
          </p:cNvSpPr>
          <p:nvPr>
            <p:ph idx="1"/>
          </p:nvPr>
        </p:nvSpPr>
        <p:spPr/>
        <p:txBody>
          <a:bodyPr/>
          <a:lstStyle/>
          <a:p>
            <a:pPr>
              <a:buFont typeface="Arial" panose="020B0604020202020204" pitchFamily="34" charset="0"/>
              <a:buChar char="•"/>
            </a:pPr>
            <a:r>
              <a:rPr lang="en-GB" dirty="0"/>
              <a:t>Exam boards have an </a:t>
            </a:r>
            <a:r>
              <a:rPr lang="en-GB" dirty="0" err="1"/>
              <a:t>Ofqual</a:t>
            </a:r>
            <a:r>
              <a:rPr lang="en-GB" dirty="0"/>
              <a:t> requirement to record event audio.</a:t>
            </a:r>
          </a:p>
          <a:p>
            <a:pPr>
              <a:buFont typeface="Arial" panose="020B0604020202020204" pitchFamily="34" charset="0"/>
              <a:buChar char="•"/>
            </a:pPr>
            <a:endParaRPr lang="en-GB" dirty="0"/>
          </a:p>
          <a:p>
            <a:pPr>
              <a:buFont typeface="Arial" panose="020B0604020202020204" pitchFamily="34" charset="0"/>
              <a:buChar char="•"/>
            </a:pPr>
            <a:r>
              <a:rPr lang="en-GB" dirty="0"/>
              <a:t>Recordings are kept for the lifetime of the specification and not shared as an accompaniment to session resources.</a:t>
            </a:r>
          </a:p>
          <a:p>
            <a:pPr>
              <a:buFont typeface="Arial" panose="020B0604020202020204" pitchFamily="34" charset="0"/>
              <a:buChar char="•"/>
            </a:pPr>
            <a:endParaRPr lang="en-GB" dirty="0"/>
          </a:p>
          <a:p>
            <a:pPr>
              <a:buFont typeface="Arial" panose="020B0604020202020204" pitchFamily="34" charset="0"/>
              <a:buChar char="•"/>
            </a:pPr>
            <a:r>
              <a:rPr lang="en-GB" dirty="0"/>
              <a:t>The recording will begin now.</a:t>
            </a:r>
          </a:p>
          <a:p>
            <a:endParaRPr lang="en-GB" dirty="0"/>
          </a:p>
        </p:txBody>
      </p:sp>
      <p:sp>
        <p:nvSpPr>
          <p:cNvPr id="5" name="Footer Placeholder 2">
            <a:extLst>
              <a:ext uri="{FF2B5EF4-FFF2-40B4-BE49-F238E27FC236}">
                <a16:creationId xmlns:a16="http://schemas.microsoft.com/office/drawing/2014/main" id="{B258924A-32F4-4722-AECC-B9C9168092E2}"/>
              </a:ext>
            </a:extLst>
          </p:cNvPr>
          <p:cNvSpPr>
            <a:spLocks noGrp="1"/>
          </p:cNvSpPr>
          <p:nvPr>
            <p:ph type="ftr" sz="quarter" idx="10"/>
          </p:nvPr>
        </p:nvSpPr>
        <p:spPr>
          <a:xfrm>
            <a:off x="1524000" y="6611005"/>
            <a:ext cx="3130838" cy="241200"/>
          </a:xfrm>
        </p:spPr>
        <p:txBody>
          <a:bodyPr/>
          <a:lstStyle/>
          <a:p>
            <a:r>
              <a:rPr lang="en-GB" dirty="0"/>
              <a:t>© 2023 AQA and its licensors. All rights reserved.</a:t>
            </a:r>
            <a:endParaRPr lang="en-US" dirty="0"/>
          </a:p>
        </p:txBody>
      </p:sp>
      <p:sp>
        <p:nvSpPr>
          <p:cNvPr id="3" name="Slide Number Placeholder 2">
            <a:extLst>
              <a:ext uri="{FF2B5EF4-FFF2-40B4-BE49-F238E27FC236}">
                <a16:creationId xmlns:a16="http://schemas.microsoft.com/office/drawing/2014/main" id="{B78BD8C7-C0F2-4A80-820E-BBA992198B2E}"/>
              </a:ext>
            </a:extLst>
          </p:cNvPr>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130436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99" y="1426720"/>
            <a:ext cx="8448357" cy="968675"/>
          </a:xfrm>
        </p:spPr>
        <p:txBody>
          <a:bodyPr/>
          <a:lstStyle/>
          <a:p>
            <a:r>
              <a:rPr lang="en-GB" dirty="0"/>
              <a:t>A-level Maths:</a:t>
            </a:r>
            <a:br>
              <a:rPr lang="en-GB" dirty="0"/>
            </a:br>
            <a:r>
              <a:rPr lang="en-GB" dirty="0"/>
              <a:t>Getting real with statistics</a:t>
            </a:r>
            <a:br>
              <a:rPr lang="en-GB" dirty="0"/>
            </a:br>
            <a:endParaRPr lang="en-GB" dirty="0"/>
          </a:p>
        </p:txBody>
      </p:sp>
      <p:sp>
        <p:nvSpPr>
          <p:cNvPr id="3" name="Subtitle 2"/>
          <p:cNvSpPr>
            <a:spLocks noGrp="1"/>
          </p:cNvSpPr>
          <p:nvPr>
            <p:ph type="subTitle" idx="1"/>
          </p:nvPr>
        </p:nvSpPr>
        <p:spPr/>
        <p:txBody>
          <a:bodyPr/>
          <a:lstStyle/>
          <a:p>
            <a:r>
              <a:rPr lang="en-GB" dirty="0"/>
              <a:t>Dan Rogan</a:t>
            </a:r>
          </a:p>
          <a:p>
            <a:endParaRPr lang="en-GB" dirty="0"/>
          </a:p>
        </p:txBody>
      </p:sp>
      <p:sp>
        <p:nvSpPr>
          <p:cNvPr id="4" name="Content Placeholder 3"/>
          <p:cNvSpPr>
            <a:spLocks noGrp="1"/>
          </p:cNvSpPr>
          <p:nvPr>
            <p:ph sz="quarter" idx="12"/>
          </p:nvPr>
        </p:nvSpPr>
        <p:spPr/>
        <p:txBody>
          <a:bodyPr/>
          <a:lstStyle/>
          <a:p>
            <a:r>
              <a:rPr lang="en-GB" dirty="0" err="1"/>
              <a:t>MathsConf</a:t>
            </a:r>
            <a:r>
              <a:rPr lang="en-GB" dirty="0"/>
              <a:t> 31 </a:t>
            </a:r>
          </a:p>
          <a:p>
            <a:r>
              <a:rPr lang="en-GB" dirty="0"/>
              <a:t>March 2023</a:t>
            </a:r>
          </a:p>
        </p:txBody>
      </p:sp>
      <p:pic>
        <p:nvPicPr>
          <p:cNvPr id="5" name="Picture 2" descr="\\internal\dfs\QMTeams\Campaign Management\Brand assets\AQA Specifications\Phase 3\AS and A-level Mathematics\PRINT\AS A-level Maths spec cover image CMYK.jpg">
            <a:extLst>
              <a:ext uri="{FF2B5EF4-FFF2-40B4-BE49-F238E27FC236}">
                <a16:creationId xmlns:a16="http://schemas.microsoft.com/office/drawing/2014/main" id="{86238010-E09A-4A48-9DCB-CEBB026ED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869" y="2565779"/>
            <a:ext cx="3505200" cy="376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43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GB" dirty="0"/>
              <a:t>© 2023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208892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B9FF-3351-4622-AF65-7E01234262B6}"/>
              </a:ext>
            </a:extLst>
          </p:cNvPr>
          <p:cNvSpPr>
            <a:spLocks noGrp="1"/>
          </p:cNvSpPr>
          <p:nvPr>
            <p:ph type="title"/>
          </p:nvPr>
        </p:nvSpPr>
        <p:spPr/>
        <p:txBody>
          <a:bodyPr/>
          <a:lstStyle/>
          <a:p>
            <a:r>
              <a:rPr lang="en-GB" dirty="0"/>
              <a:t>What will we do today?</a:t>
            </a:r>
          </a:p>
        </p:txBody>
      </p:sp>
      <p:sp>
        <p:nvSpPr>
          <p:cNvPr id="3" name="Footer Placeholder 2">
            <a:extLst>
              <a:ext uri="{FF2B5EF4-FFF2-40B4-BE49-F238E27FC236}">
                <a16:creationId xmlns:a16="http://schemas.microsoft.com/office/drawing/2014/main" id="{7089149D-7889-4C27-97C9-02193F51EB66}"/>
              </a:ext>
            </a:extLst>
          </p:cNvPr>
          <p:cNvSpPr>
            <a:spLocks noGrp="1"/>
          </p:cNvSpPr>
          <p:nvPr>
            <p:ph type="ftr" sz="quarter" idx="10"/>
          </p:nvPr>
        </p:nvSpPr>
        <p:spPr/>
        <p:txBody>
          <a:bodyPr/>
          <a:lstStyle/>
          <a:p>
            <a:r>
              <a:rPr lang="en-GB"/>
              <a:t>© 2023 AQA and its licensors. All rights reserved.</a:t>
            </a:r>
            <a:endParaRPr lang="en-US" dirty="0"/>
          </a:p>
        </p:txBody>
      </p:sp>
      <p:sp>
        <p:nvSpPr>
          <p:cNvPr id="4" name="Content Placeholder 3">
            <a:extLst>
              <a:ext uri="{FF2B5EF4-FFF2-40B4-BE49-F238E27FC236}">
                <a16:creationId xmlns:a16="http://schemas.microsoft.com/office/drawing/2014/main" id="{3DF90949-92A1-4F4F-A76B-A55EB0A21439}"/>
              </a:ext>
            </a:extLst>
          </p:cNvPr>
          <p:cNvSpPr>
            <a:spLocks noGrp="1"/>
          </p:cNvSpPr>
          <p:nvPr>
            <p:ph sz="quarter" idx="12"/>
          </p:nvPr>
        </p:nvSpPr>
        <p:spPr/>
        <p:txBody>
          <a:bodyPr/>
          <a:lstStyle/>
          <a:p>
            <a:r>
              <a:rPr lang="en-GB" dirty="0"/>
              <a:t>Use the enhanced LDS with built in sampling and graphing tools.</a:t>
            </a:r>
          </a:p>
          <a:p>
            <a:endParaRPr lang="en-GB" dirty="0"/>
          </a:p>
          <a:p>
            <a:r>
              <a:rPr lang="en-GB" dirty="0"/>
              <a:t>See how easy it is to pick up data and paste it into Desmos to draw graphs you can use in the classroom.</a:t>
            </a:r>
          </a:p>
          <a:p>
            <a:endParaRPr lang="en-GB" dirty="0"/>
          </a:p>
          <a:p>
            <a:r>
              <a:rPr lang="en-GB" dirty="0"/>
              <a:t>Share ideas about how to use the LDS to help teach statistics.</a:t>
            </a:r>
          </a:p>
          <a:p>
            <a:endParaRPr lang="en-GB" dirty="0"/>
          </a:p>
          <a:p>
            <a:r>
              <a:rPr lang="en-GB" dirty="0"/>
              <a:t>Consider exam questions and the material advantage.</a:t>
            </a:r>
            <a:endParaRPr lang="en-US" dirty="0"/>
          </a:p>
          <a:p>
            <a:endParaRPr lang="en-US" dirty="0"/>
          </a:p>
          <a:p>
            <a:endParaRPr lang="en-US" dirty="0"/>
          </a:p>
          <a:p>
            <a:endParaRPr lang="en-US" dirty="0"/>
          </a:p>
          <a:p>
            <a:endParaRPr lang="en-GB" dirty="0"/>
          </a:p>
        </p:txBody>
      </p:sp>
      <p:sp>
        <p:nvSpPr>
          <p:cNvPr id="5" name="Slide Number Placeholder 4">
            <a:extLst>
              <a:ext uri="{FF2B5EF4-FFF2-40B4-BE49-F238E27FC236}">
                <a16:creationId xmlns:a16="http://schemas.microsoft.com/office/drawing/2014/main" id="{059EEF6F-20F9-4FF9-8A67-76C4566E9C79}"/>
              </a:ext>
            </a:extLst>
          </p:cNvPr>
          <p:cNvSpPr>
            <a:spLocks noGrp="1"/>
          </p:cNvSpPr>
          <p:nvPr>
            <p:ph type="sldNum" sz="quarter" idx="4"/>
          </p:nvPr>
        </p:nvSpPr>
        <p:spPr/>
        <p:txBody>
          <a:bodyPr/>
          <a:lstStyle/>
          <a:p>
            <a:fld id="{9D4704D4-DAEA-4D4A-A9DC-4373E3AC7101}" type="slidenum">
              <a:rPr lang="en-GB" smtClean="0"/>
              <a:pPr/>
              <a:t>7</a:t>
            </a:fld>
            <a:endParaRPr lang="en-GB" dirty="0"/>
          </a:p>
        </p:txBody>
      </p:sp>
    </p:spTree>
    <p:extLst>
      <p:ext uri="{BB962C8B-B14F-4D97-AF65-F5344CB8AC3E}">
        <p14:creationId xmlns:p14="http://schemas.microsoft.com/office/powerpoint/2010/main" val="130379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54AE-86D4-4A1F-A6A8-D11AF35BCF9A}"/>
              </a:ext>
            </a:extLst>
          </p:cNvPr>
          <p:cNvSpPr>
            <a:spLocks noGrp="1"/>
          </p:cNvSpPr>
          <p:nvPr>
            <p:ph type="title"/>
          </p:nvPr>
        </p:nvSpPr>
        <p:spPr/>
        <p:txBody>
          <a:bodyPr/>
          <a:lstStyle/>
          <a:p>
            <a:r>
              <a:rPr lang="en-GB" dirty="0"/>
              <a:t>Where did the LDS come from?</a:t>
            </a:r>
          </a:p>
        </p:txBody>
      </p:sp>
      <p:sp>
        <p:nvSpPr>
          <p:cNvPr id="3" name="Footer Placeholder 2">
            <a:extLst>
              <a:ext uri="{FF2B5EF4-FFF2-40B4-BE49-F238E27FC236}">
                <a16:creationId xmlns:a16="http://schemas.microsoft.com/office/drawing/2014/main" id="{CC389DB2-83AC-411A-9E83-98FCDD7A54F8}"/>
              </a:ext>
            </a:extLst>
          </p:cNvPr>
          <p:cNvSpPr>
            <a:spLocks noGrp="1"/>
          </p:cNvSpPr>
          <p:nvPr>
            <p:ph type="ftr" sz="quarter" idx="10"/>
          </p:nvPr>
        </p:nvSpPr>
        <p:spPr/>
        <p:txBody>
          <a:bodyPr/>
          <a:lstStyle/>
          <a:p>
            <a:r>
              <a:rPr lang="en-GB"/>
              <a:t>© 2023 AQA and its licensors. All rights reserved.</a:t>
            </a:r>
            <a:endParaRPr lang="en-US" dirty="0"/>
          </a:p>
        </p:txBody>
      </p:sp>
      <p:sp>
        <p:nvSpPr>
          <p:cNvPr id="4" name="Content Placeholder 3">
            <a:extLst>
              <a:ext uri="{FF2B5EF4-FFF2-40B4-BE49-F238E27FC236}">
                <a16:creationId xmlns:a16="http://schemas.microsoft.com/office/drawing/2014/main" id="{B378B812-5506-4069-B662-D7C73BA801ED}"/>
              </a:ext>
            </a:extLst>
          </p:cNvPr>
          <p:cNvSpPr>
            <a:spLocks noGrp="1"/>
          </p:cNvSpPr>
          <p:nvPr>
            <p:ph sz="quarter" idx="12"/>
          </p:nvPr>
        </p:nvSpPr>
        <p:spPr/>
        <p:txBody>
          <a:bodyPr/>
          <a:lstStyle/>
          <a:p>
            <a:r>
              <a:rPr lang="en-GB" dirty="0">
                <a:solidFill>
                  <a:srgbClr val="4B4B4B"/>
                </a:solidFill>
              </a:rPr>
              <a:t>Whilst looking for a replacement for the Family Food LDS, I wondered whether I could get vehicle emissions data from the DfT.</a:t>
            </a:r>
          </a:p>
          <a:p>
            <a:endParaRPr lang="en-GB" dirty="0">
              <a:solidFill>
                <a:srgbClr val="4B4B4B"/>
              </a:solidFill>
            </a:endParaRPr>
          </a:p>
          <a:p>
            <a:r>
              <a:rPr lang="en-GB" dirty="0">
                <a:solidFill>
                  <a:srgbClr val="4B4B4B"/>
                </a:solidFill>
              </a:rPr>
              <a:t>They offered me their stock vehicle database, which contains over 30 million vehicles.</a:t>
            </a:r>
          </a:p>
          <a:p>
            <a:endParaRPr lang="en-GB" dirty="0">
              <a:solidFill>
                <a:srgbClr val="4B4B4B"/>
              </a:solidFill>
            </a:endParaRPr>
          </a:p>
          <a:p>
            <a:r>
              <a:rPr lang="en-GB" dirty="0">
                <a:solidFill>
                  <a:srgbClr val="4B4B4B"/>
                </a:solidFill>
              </a:rPr>
              <a:t>I</a:t>
            </a:r>
            <a:r>
              <a:rPr lang="en-GB" dirty="0"/>
              <a:t> </a:t>
            </a:r>
            <a:r>
              <a:rPr lang="en-GB" dirty="0">
                <a:solidFill>
                  <a:srgbClr val="4B4B4B"/>
                </a:solidFill>
              </a:rPr>
              <a:t>chose some restrictions and got down to 1.5 million vehicles.</a:t>
            </a:r>
          </a:p>
          <a:p>
            <a:endParaRPr lang="en-GB" dirty="0">
              <a:solidFill>
                <a:srgbClr val="4B4B4B"/>
              </a:solidFill>
            </a:endParaRPr>
          </a:p>
          <a:p>
            <a:r>
              <a:rPr lang="en-GB" dirty="0">
                <a:solidFill>
                  <a:srgbClr val="4B4B4B"/>
                </a:solidFill>
              </a:rPr>
              <a:t>I then introduced further restrictions to reduce it to a manageable size.</a:t>
            </a:r>
          </a:p>
          <a:p>
            <a:endParaRPr lang="en-GB" dirty="0">
              <a:solidFill>
                <a:srgbClr val="4B4B4B"/>
              </a:solidFill>
            </a:endParaRPr>
          </a:p>
          <a:p>
            <a:r>
              <a:rPr lang="en-GB" dirty="0">
                <a:solidFill>
                  <a:srgbClr val="4B4B4B"/>
                </a:solidFill>
              </a:rPr>
              <a:t>You don’t want a really large data set! </a:t>
            </a:r>
            <a:endParaRPr lang="en-US" dirty="0">
              <a:solidFill>
                <a:srgbClr val="4B4B4B"/>
              </a:solidFill>
            </a:endParaRPr>
          </a:p>
          <a:p>
            <a:endParaRPr lang="en-GB" dirty="0"/>
          </a:p>
          <a:p>
            <a:endParaRPr lang="en-US" dirty="0">
              <a:solidFill>
                <a:srgbClr val="4B4B4B"/>
              </a:solidFill>
            </a:endParaRPr>
          </a:p>
          <a:p>
            <a:endParaRPr lang="en-US" dirty="0">
              <a:solidFill>
                <a:srgbClr val="4B4B4B"/>
              </a:solidFill>
            </a:endParaRPr>
          </a:p>
          <a:p>
            <a:endParaRPr lang="en-GB" dirty="0">
              <a:solidFill>
                <a:srgbClr val="4B4B4B"/>
              </a:solidFill>
            </a:endParaRPr>
          </a:p>
          <a:p>
            <a:endParaRPr lang="en-US" dirty="0">
              <a:solidFill>
                <a:srgbClr val="4B4B4B"/>
              </a:solidFill>
            </a:endParaRPr>
          </a:p>
          <a:p>
            <a:endParaRPr lang="en-GB" dirty="0"/>
          </a:p>
        </p:txBody>
      </p:sp>
      <p:sp>
        <p:nvSpPr>
          <p:cNvPr id="5" name="Slide Number Placeholder 4">
            <a:extLst>
              <a:ext uri="{FF2B5EF4-FFF2-40B4-BE49-F238E27FC236}">
                <a16:creationId xmlns:a16="http://schemas.microsoft.com/office/drawing/2014/main" id="{731A072C-47B8-485C-BC27-F21AE538A7B3}"/>
              </a:ext>
            </a:extLst>
          </p:cNvPr>
          <p:cNvSpPr>
            <a:spLocks noGrp="1"/>
          </p:cNvSpPr>
          <p:nvPr>
            <p:ph type="sldNum" sz="quarter" idx="4"/>
          </p:nvPr>
        </p:nvSpPr>
        <p:spPr/>
        <p:txBody>
          <a:bodyPr/>
          <a:lstStyle/>
          <a:p>
            <a:fld id="{9D4704D4-DAEA-4D4A-A9DC-4373E3AC7101}" type="slidenum">
              <a:rPr lang="en-GB" smtClean="0"/>
              <a:pPr/>
              <a:t>8</a:t>
            </a:fld>
            <a:endParaRPr lang="en-GB" dirty="0"/>
          </a:p>
        </p:txBody>
      </p:sp>
    </p:spTree>
    <p:extLst>
      <p:ext uri="{BB962C8B-B14F-4D97-AF65-F5344CB8AC3E}">
        <p14:creationId xmlns:p14="http://schemas.microsoft.com/office/powerpoint/2010/main" val="343956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0017-6B4C-418E-A538-D25C03B103FB}"/>
              </a:ext>
            </a:extLst>
          </p:cNvPr>
          <p:cNvSpPr>
            <a:spLocks noGrp="1"/>
          </p:cNvSpPr>
          <p:nvPr>
            <p:ph type="title"/>
          </p:nvPr>
        </p:nvSpPr>
        <p:spPr/>
        <p:txBody>
          <a:bodyPr/>
          <a:lstStyle/>
          <a:p>
            <a:r>
              <a:rPr lang="en-GB" dirty="0"/>
              <a:t>Getting to know the LDS</a:t>
            </a:r>
          </a:p>
        </p:txBody>
      </p:sp>
      <p:sp>
        <p:nvSpPr>
          <p:cNvPr id="3" name="Footer Placeholder 2">
            <a:extLst>
              <a:ext uri="{FF2B5EF4-FFF2-40B4-BE49-F238E27FC236}">
                <a16:creationId xmlns:a16="http://schemas.microsoft.com/office/drawing/2014/main" id="{E44183CC-EC37-40E5-A560-55383AE8CFCC}"/>
              </a:ext>
            </a:extLst>
          </p:cNvPr>
          <p:cNvSpPr>
            <a:spLocks noGrp="1"/>
          </p:cNvSpPr>
          <p:nvPr>
            <p:ph type="ftr" sz="quarter" idx="10"/>
          </p:nvPr>
        </p:nvSpPr>
        <p:spPr/>
        <p:txBody>
          <a:bodyPr/>
          <a:lstStyle/>
          <a:p>
            <a:r>
              <a:rPr lang="en-GB"/>
              <a:t>© 2023 AQA and its licensors. All rights reserved.</a:t>
            </a:r>
            <a:endParaRPr lang="en-US" dirty="0"/>
          </a:p>
        </p:txBody>
      </p:sp>
      <p:sp>
        <p:nvSpPr>
          <p:cNvPr id="4" name="Content Placeholder 3">
            <a:extLst>
              <a:ext uri="{FF2B5EF4-FFF2-40B4-BE49-F238E27FC236}">
                <a16:creationId xmlns:a16="http://schemas.microsoft.com/office/drawing/2014/main" id="{A2074A8F-2306-449C-B36D-B79B2FC545AE}"/>
              </a:ext>
            </a:extLst>
          </p:cNvPr>
          <p:cNvSpPr>
            <a:spLocks noGrp="1"/>
          </p:cNvSpPr>
          <p:nvPr>
            <p:ph sz="quarter" idx="12"/>
          </p:nvPr>
        </p:nvSpPr>
        <p:spPr/>
        <p:txBody>
          <a:bodyPr/>
          <a:lstStyle/>
          <a:p>
            <a:r>
              <a:rPr lang="en-GB" dirty="0">
                <a:solidFill>
                  <a:srgbClr val="4B4B4B"/>
                </a:solidFill>
              </a:rPr>
              <a:t>Use a straightforward worksheet to explore the data in the LDS.</a:t>
            </a:r>
          </a:p>
          <a:p>
            <a:endParaRPr lang="en-GB" dirty="0">
              <a:solidFill>
                <a:srgbClr val="4B4B4B"/>
              </a:solidFill>
            </a:endParaRPr>
          </a:p>
          <a:p>
            <a:r>
              <a:rPr lang="en-GB" dirty="0">
                <a:solidFill>
                  <a:srgbClr val="4B4B4B"/>
                </a:solidFill>
              </a:rPr>
              <a:t>The worksheet (in your booklet) takes about an hour to work through and makes a good intro to the LDS. </a:t>
            </a:r>
          </a:p>
          <a:p>
            <a:endParaRPr lang="en-GB" dirty="0">
              <a:solidFill>
                <a:srgbClr val="4B4B4B"/>
              </a:solidFill>
            </a:endParaRPr>
          </a:p>
          <a:p>
            <a:r>
              <a:rPr lang="en-GB" dirty="0">
                <a:solidFill>
                  <a:srgbClr val="4B4B4B"/>
                </a:solidFill>
              </a:rPr>
              <a:t>The LDS tool and LDS worksheets are on </a:t>
            </a:r>
            <a:r>
              <a:rPr lang="en-GB" dirty="0">
                <a:solidFill>
                  <a:schemeClr val="accent2"/>
                </a:solidFill>
                <a:hlinkClick r:id="rId3">
                  <a:extLst>
                    <a:ext uri="{A12FA001-AC4F-418D-AE19-62706E023703}">
                      <ahyp:hlinkClr xmlns:ahyp="http://schemas.microsoft.com/office/drawing/2018/hyperlinkcolor" val="tx"/>
                    </a:ext>
                  </a:extLst>
                </a:hlinkClick>
              </a:rPr>
              <a:t>AQA All About Maths</a:t>
            </a:r>
            <a:r>
              <a:rPr lang="en-GB" dirty="0">
                <a:solidFill>
                  <a:srgbClr val="4B4B4B"/>
                </a:solidFill>
              </a:rPr>
              <a:t>.</a:t>
            </a:r>
            <a:endParaRPr lang="en-US" dirty="0">
              <a:solidFill>
                <a:srgbClr val="4B4B4B"/>
              </a:solidFill>
            </a:endParaRPr>
          </a:p>
          <a:p>
            <a:endParaRPr lang="en-US" dirty="0">
              <a:solidFill>
                <a:srgbClr val="4B4B4B"/>
              </a:solidFill>
            </a:endParaRPr>
          </a:p>
          <a:p>
            <a:endParaRPr lang="en-GB" dirty="0"/>
          </a:p>
        </p:txBody>
      </p:sp>
      <p:sp>
        <p:nvSpPr>
          <p:cNvPr id="5" name="Slide Number Placeholder 4">
            <a:extLst>
              <a:ext uri="{FF2B5EF4-FFF2-40B4-BE49-F238E27FC236}">
                <a16:creationId xmlns:a16="http://schemas.microsoft.com/office/drawing/2014/main" id="{4E754C5B-8E2C-442E-9577-047DB90D1460}"/>
              </a:ext>
            </a:extLst>
          </p:cNvPr>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503221807"/>
      </p:ext>
    </p:extLst>
  </p:cSld>
  <p:clrMapOvr>
    <a:masterClrMapping/>
  </p:clrMapOvr>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extLst>
    <a:ext uri="{05A4C25C-085E-4340-85A3-A5531E510DB2}">
      <thm15:themeFamily xmlns:thm15="http://schemas.microsoft.com/office/thememl/2012/main" name="2. Online presentation template 2022 v0.1.potx" id="{98C27C2A-D1BD-4ED0-8483-401D1BB4E616}" vid="{6DB3E8BF-F045-47B5-AC63-81896B2B40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 Online presentation template 2022 v0.1</Template>
  <TotalTime>0</TotalTime>
  <Words>2149</Words>
  <PresentationFormat>On-screen Show (4:3)</PresentationFormat>
  <Paragraphs>307</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DengXian</vt:lpstr>
      <vt:lpstr>Arial</vt:lpstr>
      <vt:lpstr>Calibri</vt:lpstr>
      <vt:lpstr>AQA presentation master</vt:lpstr>
      <vt:lpstr>Activity </vt:lpstr>
      <vt:lpstr>NOX emissions for diesel cars registered in NW in 2002 (above) and in 2016 (below) </vt:lpstr>
      <vt:lpstr>NOX emissions for cars registered in NW in 2016 – diesel (above) and petrol (below)  </vt:lpstr>
      <vt:lpstr>This meeting will be recorded</vt:lpstr>
      <vt:lpstr>A-level Maths: Getting real with statistics </vt:lpstr>
      <vt:lpstr>Welcome</vt:lpstr>
      <vt:lpstr>What will we do today?</vt:lpstr>
      <vt:lpstr>Where did the LDS come from?</vt:lpstr>
      <vt:lpstr>Getting to know the LDS</vt:lpstr>
      <vt:lpstr>Sampling from the LDS</vt:lpstr>
      <vt:lpstr>How can you use this in the classroom?</vt:lpstr>
      <vt:lpstr>Q11 P2 AS Maths 2022</vt:lpstr>
      <vt:lpstr>Graphs in Desmos</vt:lpstr>
      <vt:lpstr>Formulating hypotheses</vt:lpstr>
      <vt:lpstr>Formulating hypotheses – try it</vt:lpstr>
      <vt:lpstr>Q13 O2 AS Maths 2022</vt:lpstr>
      <vt:lpstr>Bivariate data with the LDS tool </vt:lpstr>
      <vt:lpstr>Using a scatter diagram </vt:lpstr>
      <vt:lpstr>Causation or correlation  </vt:lpstr>
      <vt:lpstr>Hypothesis testing for PMCC   </vt:lpstr>
      <vt:lpstr>More ideas</vt:lpstr>
      <vt:lpstr>More ideas</vt:lpstr>
      <vt:lpstr>Any questions?</vt:lpstr>
      <vt:lpstr>Resources</vt:lpstr>
      <vt:lpstr>Event materials</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MathsConf31 A-level Maths Getting real with statistics presentation</dc:title>
  <dc:creator>AQA</dc:creator>
  <cp:lastPrinted>2017-02-06T11:47:27Z</cp:lastPrinted>
  <dcterms:created xsi:type="dcterms:W3CDTF">2022-06-27T07:55:45Z</dcterms:created>
  <dcterms:modified xsi:type="dcterms:W3CDTF">2023-02-27T13:37:16Z</dcterms:modified>
</cp:coreProperties>
</file>