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handoutMasterIdLst>
    <p:handoutMasterId r:id="rId56"/>
  </p:handoutMasterIdLst>
  <p:sldIdLst>
    <p:sldId id="257" r:id="rId2"/>
    <p:sldId id="282" r:id="rId3"/>
    <p:sldId id="1950" r:id="rId4"/>
    <p:sldId id="1947" r:id="rId5"/>
    <p:sldId id="1907" r:id="rId6"/>
    <p:sldId id="284" r:id="rId7"/>
    <p:sldId id="1946" r:id="rId8"/>
    <p:sldId id="1908" r:id="rId9"/>
    <p:sldId id="1909" r:id="rId10"/>
    <p:sldId id="1912" r:id="rId11"/>
    <p:sldId id="1913" r:id="rId12"/>
    <p:sldId id="1914" r:id="rId13"/>
    <p:sldId id="1915" r:id="rId14"/>
    <p:sldId id="1916" r:id="rId15"/>
    <p:sldId id="1934" r:id="rId16"/>
    <p:sldId id="1925" r:id="rId17"/>
    <p:sldId id="1926" r:id="rId18"/>
    <p:sldId id="1933" r:id="rId19"/>
    <p:sldId id="1941" r:id="rId20"/>
    <p:sldId id="1943" r:id="rId21"/>
    <p:sldId id="1944" r:id="rId22"/>
    <p:sldId id="1945" r:id="rId23"/>
    <p:sldId id="1924" r:id="rId24"/>
    <p:sldId id="1942" r:id="rId25"/>
    <p:sldId id="285" r:id="rId26"/>
    <p:sldId id="1951" r:id="rId27"/>
    <p:sldId id="307" r:id="rId28"/>
    <p:sldId id="1937" r:id="rId29"/>
    <p:sldId id="1935" r:id="rId30"/>
    <p:sldId id="1940" r:id="rId31"/>
    <p:sldId id="1936" r:id="rId32"/>
    <p:sldId id="1927" r:id="rId33"/>
    <p:sldId id="1928" r:id="rId34"/>
    <p:sldId id="308" r:id="rId35"/>
    <p:sldId id="323" r:id="rId36"/>
    <p:sldId id="1929" r:id="rId37"/>
    <p:sldId id="1917" r:id="rId38"/>
    <p:sldId id="1932" r:id="rId39"/>
    <p:sldId id="1918" r:id="rId40"/>
    <p:sldId id="1952" r:id="rId41"/>
    <p:sldId id="1930" r:id="rId42"/>
    <p:sldId id="319" r:id="rId43"/>
    <p:sldId id="320" r:id="rId44"/>
    <p:sldId id="352" r:id="rId45"/>
    <p:sldId id="1939" r:id="rId46"/>
    <p:sldId id="283" r:id="rId47"/>
    <p:sldId id="289" r:id="rId48"/>
    <p:sldId id="1910" r:id="rId49"/>
    <p:sldId id="1911" r:id="rId50"/>
    <p:sldId id="1919" r:id="rId51"/>
    <p:sldId id="1920" r:id="rId52"/>
    <p:sldId id="1922" r:id="rId53"/>
    <p:sldId id="1923" r:id="rId5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7"/>
            <p14:sldId id="282"/>
            <p14:sldId id="1950"/>
            <p14:sldId id="1947"/>
            <p14:sldId id="1907"/>
            <p14:sldId id="284"/>
            <p14:sldId id="1946"/>
            <p14:sldId id="1908"/>
            <p14:sldId id="1909"/>
            <p14:sldId id="1912"/>
            <p14:sldId id="1913"/>
            <p14:sldId id="1914"/>
            <p14:sldId id="1915"/>
            <p14:sldId id="1916"/>
            <p14:sldId id="1934"/>
            <p14:sldId id="1925"/>
            <p14:sldId id="1926"/>
            <p14:sldId id="1933"/>
            <p14:sldId id="1941"/>
            <p14:sldId id="1943"/>
            <p14:sldId id="1944"/>
            <p14:sldId id="1945"/>
            <p14:sldId id="1924"/>
            <p14:sldId id="1942"/>
            <p14:sldId id="285"/>
            <p14:sldId id="1951"/>
            <p14:sldId id="307"/>
            <p14:sldId id="1937"/>
            <p14:sldId id="1935"/>
            <p14:sldId id="1940"/>
            <p14:sldId id="1936"/>
            <p14:sldId id="1927"/>
            <p14:sldId id="1928"/>
            <p14:sldId id="308"/>
            <p14:sldId id="323"/>
            <p14:sldId id="1929"/>
            <p14:sldId id="1917"/>
            <p14:sldId id="1932"/>
            <p14:sldId id="1918"/>
            <p14:sldId id="1952"/>
            <p14:sldId id="1930"/>
            <p14:sldId id="319"/>
            <p14:sldId id="320"/>
            <p14:sldId id="352"/>
            <p14:sldId id="1939"/>
            <p14:sldId id="283"/>
            <p14:sldId id="289"/>
            <p14:sldId id="1910"/>
            <p14:sldId id="1911"/>
            <p14:sldId id="1919"/>
            <p14:sldId id="1920"/>
            <p14:sldId id="1922"/>
            <p14:sldId id="1923"/>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5" clrIdx="0"/>
  <p:cmAuthor id="1" name="Harris, Robin" initials="HR" lastIdx="7" clrIdx="1">
    <p:extLst>
      <p:ext uri="{19B8F6BF-5375-455C-9EA6-DF929625EA0E}">
        <p15:presenceInfo xmlns:p15="http://schemas.microsoft.com/office/powerpoint/2012/main" userId="S-1-5-21-1757981266-1078081533-725345543-33310" providerId="AD"/>
      </p:ext>
    </p:extLst>
  </p:cmAuthor>
  <p:cmAuthor id="2" name="Stamp, Alex" initials="SA" lastIdx="5" clrIdx="2">
    <p:extLst>
      <p:ext uri="{19B8F6BF-5375-455C-9EA6-DF929625EA0E}">
        <p15:presenceInfo xmlns:p15="http://schemas.microsoft.com/office/powerpoint/2012/main" userId="S-1-5-21-1757981266-1078081533-725345543-966741" providerId="AD"/>
      </p:ext>
    </p:extLst>
  </p:cmAuthor>
  <p:cmAuthor id="3" name="Chatwin-Wray, Helen" initials="CH" lastIdx="7" clrIdx="3">
    <p:extLst>
      <p:ext uri="{19B8F6BF-5375-455C-9EA6-DF929625EA0E}">
        <p15:presenceInfo xmlns:p15="http://schemas.microsoft.com/office/powerpoint/2012/main" userId="S-1-5-21-1757981266-1078081533-725345543-966769" providerId="AD"/>
      </p:ext>
    </p:extLst>
  </p:cmAuthor>
  <p:cmAuthor id="4" name="Gordon, Rosie" initials="GR" lastIdx="31" clrIdx="4">
    <p:extLst>
      <p:ext uri="{19B8F6BF-5375-455C-9EA6-DF929625EA0E}">
        <p15:presenceInfo xmlns:p15="http://schemas.microsoft.com/office/powerpoint/2012/main" userId="S-1-5-21-1757981266-1078081533-725345543-968674" providerId="AD"/>
      </p:ext>
    </p:extLst>
  </p:cmAuthor>
  <p:cmAuthor id="5" name="Bairstow, Rebecca" initials="BR" lastIdx="18" clrIdx="5">
    <p:extLst>
      <p:ext uri="{19B8F6BF-5375-455C-9EA6-DF929625EA0E}">
        <p15:presenceInfo xmlns:p15="http://schemas.microsoft.com/office/powerpoint/2012/main" userId="S-1-5-21-1757981266-1078081533-725345543-121820" providerId="AD"/>
      </p:ext>
    </p:extLst>
  </p:cmAuthor>
  <p:cmAuthor id="6" name="Jamieson, Molly" initials="JM" lastIdx="48" clrIdx="6">
    <p:extLst>
      <p:ext uri="{19B8F6BF-5375-455C-9EA6-DF929625EA0E}">
        <p15:presenceInfo xmlns:p15="http://schemas.microsoft.com/office/powerpoint/2012/main" userId="S-1-5-21-1757981266-1078081533-725345543-966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3273AF"/>
    <a:srgbClr val="783C2D"/>
    <a:srgbClr val="DC7D28"/>
    <a:srgbClr val="6464A0"/>
    <a:srgbClr val="325F78"/>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846" autoAdjust="0"/>
  </p:normalViewPr>
  <p:slideViewPr>
    <p:cSldViewPr snapToGrid="0" snapToObjects="1" showGuides="1">
      <p:cViewPr varScale="1">
        <p:scale>
          <a:sx n="122" d="100"/>
          <a:sy n="122" d="100"/>
        </p:scale>
        <p:origin x="1206" y="114"/>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1" d="100"/>
          <a:sy n="91" d="100"/>
        </p:scale>
        <p:origin x="376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02DDEDFA-684D-4A20-BC32-3F6316BA0332}" type="datetime1">
              <a:rPr lang="en-US" smtClean="0"/>
              <a:t>8/22/2022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EA4D7D8-D3C0-4ED3-B6B2-4C9679A369E3}"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a:p>
        </p:txBody>
      </p:sp>
    </p:spTree>
    <p:extLst>
      <p:ext uri="{BB962C8B-B14F-4D97-AF65-F5344CB8AC3E}">
        <p14:creationId xmlns:p14="http://schemas.microsoft.com/office/powerpoint/2010/main" val="261476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2F58412-1193-45EC-831A-2BC09608080F}"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25820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78768D9-CADE-4BDC-9A60-1EC9680D68F5}"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192720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786D8C3-9868-4417-BF7A-E24CC3F34A0A}"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360171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CA8E514-0C64-4BAA-A1FD-829E7B482639}"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224435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D3B70D8-874B-4DE0-B144-2D3AEB1BE12C}"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105618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BA8E1AB-AE53-4BE7-AAFA-D08C7D64D76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359292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128C731-6DD7-4987-90C2-BDC3CE041966}"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a:p>
        </p:txBody>
      </p:sp>
    </p:spTree>
    <p:extLst>
      <p:ext uri="{BB962C8B-B14F-4D97-AF65-F5344CB8AC3E}">
        <p14:creationId xmlns:p14="http://schemas.microsoft.com/office/powerpoint/2010/main" val="336220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F02216D-96F7-4C56-8133-8F18DB2FC6E5}"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159508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930FA7E-F7D1-449A-8EB8-7E5C627DA7C8}"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180290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3251ADF-1F41-41B8-ACB6-7D23EC726688}"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428842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2400"/>
              <a:buNone/>
            </a:pPr>
            <a:r>
              <a:rPr lang="en-GB" sz="1100" b="1" i="0" u="none" strike="noStrike" cap="none" dirty="0">
                <a:solidFill>
                  <a:schemeClr val="dk1"/>
                </a:solidFill>
                <a:latin typeface="+mn-lt"/>
                <a:ea typeface="Calibri"/>
                <a:cs typeface="Calibri"/>
                <a:sym typeface="Calibri"/>
              </a:rPr>
              <a:t>For further information please refer delegates to pre-event materials book.</a:t>
            </a:r>
          </a:p>
          <a:p>
            <a:pPr marL="0" lvl="0" indent="0" algn="l" rtl="0">
              <a:lnSpc>
                <a:spcPct val="100000"/>
              </a:lnSpc>
              <a:spcBef>
                <a:spcPts val="0"/>
              </a:spcBef>
              <a:spcAft>
                <a:spcPts val="0"/>
              </a:spcAft>
              <a:buSzPts val="2400"/>
              <a:buNone/>
            </a:pPr>
            <a:endParaRPr lang="en-GB" sz="1100" b="0" i="0" u="none" strike="noStrike" cap="none" dirty="0">
              <a:solidFill>
                <a:schemeClr val="dk1"/>
              </a:solidFill>
              <a:latin typeface="+mn-lt"/>
              <a:ea typeface="Calibri"/>
              <a:cs typeface="Calibri"/>
              <a:sym typeface="Calibri"/>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9850DDA-A181-43AA-B7DC-B9226F369C39}"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210477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D306AF8-2823-478E-9C58-085F2E312C23}"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2773050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49A4060-0ECA-4225-98BC-FCA67D91E7C7}"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27</a:t>
            </a:fld>
            <a:endParaRPr lang="en-US"/>
          </a:p>
        </p:txBody>
      </p:sp>
    </p:spTree>
    <p:extLst>
      <p:ext uri="{BB962C8B-B14F-4D97-AF65-F5344CB8AC3E}">
        <p14:creationId xmlns:p14="http://schemas.microsoft.com/office/powerpoint/2010/main" val="118832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7E70124-4DE1-4E43-90C0-950010964E49}"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1402935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985BCFD-ECE3-4C45-B227-F371026024C0}"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847265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92B8FB7-D11E-4F3E-88D5-B253CA69AACB}"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30</a:t>
            </a:fld>
            <a:endParaRPr lang="en-US"/>
          </a:p>
        </p:txBody>
      </p:sp>
    </p:spTree>
    <p:extLst>
      <p:ext uri="{BB962C8B-B14F-4D97-AF65-F5344CB8AC3E}">
        <p14:creationId xmlns:p14="http://schemas.microsoft.com/office/powerpoint/2010/main" val="3925952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9643352-D0A8-4219-A513-194AD819503B}"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31</a:t>
            </a:fld>
            <a:endParaRPr lang="en-US"/>
          </a:p>
        </p:txBody>
      </p:sp>
    </p:spTree>
    <p:extLst>
      <p:ext uri="{BB962C8B-B14F-4D97-AF65-F5344CB8AC3E}">
        <p14:creationId xmlns:p14="http://schemas.microsoft.com/office/powerpoint/2010/main" val="4116501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DD8BAE0-2404-429D-8833-E4C2711EFBFC}"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32</a:t>
            </a:fld>
            <a:endParaRPr lang="en-US"/>
          </a:p>
        </p:txBody>
      </p:sp>
    </p:spTree>
    <p:extLst>
      <p:ext uri="{BB962C8B-B14F-4D97-AF65-F5344CB8AC3E}">
        <p14:creationId xmlns:p14="http://schemas.microsoft.com/office/powerpoint/2010/main" val="1484477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FC8033F-989F-4791-8160-BCA669478ECA}"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33</a:t>
            </a:fld>
            <a:endParaRPr lang="en-US"/>
          </a:p>
        </p:txBody>
      </p:sp>
    </p:spTree>
    <p:extLst>
      <p:ext uri="{BB962C8B-B14F-4D97-AF65-F5344CB8AC3E}">
        <p14:creationId xmlns:p14="http://schemas.microsoft.com/office/powerpoint/2010/main" val="2392884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483E454-DE81-4872-920A-9D063839FFA8}"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34</a:t>
            </a:fld>
            <a:endParaRPr lang="en-US"/>
          </a:p>
        </p:txBody>
      </p:sp>
    </p:spTree>
    <p:extLst>
      <p:ext uri="{BB962C8B-B14F-4D97-AF65-F5344CB8AC3E}">
        <p14:creationId xmlns:p14="http://schemas.microsoft.com/office/powerpoint/2010/main" val="920567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F69A1FF-8F65-4EF1-9388-B092BBC8C9BB}"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35</a:t>
            </a:fld>
            <a:endParaRPr lang="en-US"/>
          </a:p>
        </p:txBody>
      </p:sp>
    </p:spTree>
    <p:extLst>
      <p:ext uri="{BB962C8B-B14F-4D97-AF65-F5344CB8AC3E}">
        <p14:creationId xmlns:p14="http://schemas.microsoft.com/office/powerpoint/2010/main" val="350412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3540F89-2F0E-421A-99CF-06C673A541CD}"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3313309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62DC5E0-B44E-44AC-B703-4C53170481AC}"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36</a:t>
            </a:fld>
            <a:endParaRPr lang="en-US"/>
          </a:p>
        </p:txBody>
      </p:sp>
    </p:spTree>
    <p:extLst>
      <p:ext uri="{BB962C8B-B14F-4D97-AF65-F5344CB8AC3E}">
        <p14:creationId xmlns:p14="http://schemas.microsoft.com/office/powerpoint/2010/main" val="1082670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2A7C857-7FEC-4FEF-B755-2FF266E57D11}"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37</a:t>
            </a:fld>
            <a:endParaRPr lang="en-US"/>
          </a:p>
        </p:txBody>
      </p:sp>
    </p:spTree>
    <p:extLst>
      <p:ext uri="{BB962C8B-B14F-4D97-AF65-F5344CB8AC3E}">
        <p14:creationId xmlns:p14="http://schemas.microsoft.com/office/powerpoint/2010/main" val="2009021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51D40E3-7CC9-4145-9254-D921B3F9B3D8}"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38</a:t>
            </a:fld>
            <a:endParaRPr lang="en-US"/>
          </a:p>
        </p:txBody>
      </p:sp>
    </p:spTree>
    <p:extLst>
      <p:ext uri="{BB962C8B-B14F-4D97-AF65-F5344CB8AC3E}">
        <p14:creationId xmlns:p14="http://schemas.microsoft.com/office/powerpoint/2010/main" val="1487579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775A1DC-E3AB-48A7-9978-F43E23F22B21}"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39</a:t>
            </a:fld>
            <a:endParaRPr lang="en-US"/>
          </a:p>
        </p:txBody>
      </p:sp>
    </p:spTree>
    <p:extLst>
      <p:ext uri="{BB962C8B-B14F-4D97-AF65-F5344CB8AC3E}">
        <p14:creationId xmlns:p14="http://schemas.microsoft.com/office/powerpoint/2010/main" val="2653678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1AB0970-DA0C-48C8-A428-9A940CA82155}"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40</a:t>
            </a:fld>
            <a:endParaRPr lang="en-US"/>
          </a:p>
        </p:txBody>
      </p:sp>
    </p:spTree>
    <p:extLst>
      <p:ext uri="{BB962C8B-B14F-4D97-AF65-F5344CB8AC3E}">
        <p14:creationId xmlns:p14="http://schemas.microsoft.com/office/powerpoint/2010/main" val="3550363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A812BD5-A7EC-4236-8CC5-32D57A8E5BA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41</a:t>
            </a:fld>
            <a:endParaRPr lang="en-US"/>
          </a:p>
        </p:txBody>
      </p:sp>
    </p:spTree>
    <p:extLst>
      <p:ext uri="{BB962C8B-B14F-4D97-AF65-F5344CB8AC3E}">
        <p14:creationId xmlns:p14="http://schemas.microsoft.com/office/powerpoint/2010/main" val="1014564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1089E06-4F04-4753-88D7-2C1A4F0CA4E6}"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42</a:t>
            </a:fld>
            <a:endParaRPr lang="en-US"/>
          </a:p>
        </p:txBody>
      </p:sp>
    </p:spTree>
    <p:extLst>
      <p:ext uri="{BB962C8B-B14F-4D97-AF65-F5344CB8AC3E}">
        <p14:creationId xmlns:p14="http://schemas.microsoft.com/office/powerpoint/2010/main" val="4117111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0EB72FB-6F76-4A57-AE3A-1EC125D2F055}"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43</a:t>
            </a:fld>
            <a:endParaRPr lang="en-US"/>
          </a:p>
        </p:txBody>
      </p:sp>
    </p:spTree>
    <p:extLst>
      <p:ext uri="{BB962C8B-B14F-4D97-AF65-F5344CB8AC3E}">
        <p14:creationId xmlns:p14="http://schemas.microsoft.com/office/powerpoint/2010/main" val="100998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7B22C7-CA48-4932-B5B9-D596A3E108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8/22/2022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299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8576CD3-175E-45FC-B2B4-FC7DBD6060B6}"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45</a:t>
            </a:fld>
            <a:endParaRPr lang="en-US"/>
          </a:p>
        </p:txBody>
      </p:sp>
    </p:spTree>
    <p:extLst>
      <p:ext uri="{BB962C8B-B14F-4D97-AF65-F5344CB8AC3E}">
        <p14:creationId xmlns:p14="http://schemas.microsoft.com/office/powerpoint/2010/main" val="252291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6C42D43-5651-4719-A747-84B2F0B4C80E}"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3246729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65D05D6-D03B-4936-AC34-AD481A2F78B4}"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46</a:t>
            </a:fld>
            <a:endParaRPr lang="en-US"/>
          </a:p>
        </p:txBody>
      </p:sp>
    </p:spTree>
    <p:extLst>
      <p:ext uri="{BB962C8B-B14F-4D97-AF65-F5344CB8AC3E}">
        <p14:creationId xmlns:p14="http://schemas.microsoft.com/office/powerpoint/2010/main" val="3511059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C748DA6-2235-438A-9F3F-F90D6791516A}"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50</a:t>
            </a:fld>
            <a:endParaRPr lang="en-US"/>
          </a:p>
        </p:txBody>
      </p:sp>
    </p:spTree>
    <p:extLst>
      <p:ext uri="{BB962C8B-B14F-4D97-AF65-F5344CB8AC3E}">
        <p14:creationId xmlns:p14="http://schemas.microsoft.com/office/powerpoint/2010/main" val="379654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ED497A-7CAC-419B-8455-BD7F9B7AC95A}" type="datetime1">
              <a:rPr lang="en-US" smtClean="0"/>
              <a:t>8/22/2022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51</a:t>
            </a:fld>
            <a:endParaRPr lang="en-US"/>
          </a:p>
        </p:txBody>
      </p:sp>
    </p:spTree>
    <p:extLst>
      <p:ext uri="{BB962C8B-B14F-4D97-AF65-F5344CB8AC3E}">
        <p14:creationId xmlns:p14="http://schemas.microsoft.com/office/powerpoint/2010/main" val="2643041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28506AF-E5BC-4EF2-9189-DD5A4B9A1020}" type="datetime1">
              <a:rPr lang="en-US" smtClean="0"/>
              <a:t>8/22/2022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52</a:t>
            </a:fld>
            <a:endParaRPr lang="en-US"/>
          </a:p>
        </p:txBody>
      </p:sp>
    </p:spTree>
    <p:extLst>
      <p:ext uri="{BB962C8B-B14F-4D97-AF65-F5344CB8AC3E}">
        <p14:creationId xmlns:p14="http://schemas.microsoft.com/office/powerpoint/2010/main" val="1890791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0EE5A7F-7CD7-4281-AAE6-8B92E93BFFB1}"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53</a:t>
            </a:fld>
            <a:endParaRPr lang="en-US"/>
          </a:p>
        </p:txBody>
      </p:sp>
    </p:spTree>
    <p:extLst>
      <p:ext uri="{BB962C8B-B14F-4D97-AF65-F5344CB8AC3E}">
        <p14:creationId xmlns:p14="http://schemas.microsoft.com/office/powerpoint/2010/main" val="6826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51D26B4-C9DB-43B1-9D6F-E5363180587D}"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5765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1702CC6-78EB-4216-BC12-64195FD263C7}"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331917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420CDC1-A2DA-4017-9886-4BAA3A04D3DF}"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112296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804DE54-D570-483C-8795-2932F40FCF0A}"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13593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9A07DB4-9182-401D-AEF9-78C59E36700F}" type="datetime1">
              <a:rPr lang="en-US" smtClean="0"/>
              <a:t>8/22/2022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135683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dirty="0"/>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dirty="0"/>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5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dirty="0"/>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lvl1pPr>
              <a:defRPr>
                <a:solidFill>
                  <a:srgbClr val="4B4B4B"/>
                </a:solidFill>
              </a:defRPr>
            </a:lvl1pPr>
          </a:lstStyle>
          <a:p>
            <a:r>
              <a:rPr lang="en-GB" dirty="0"/>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dirty="0"/>
              <a:t>Copyright © 2022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dirty="0"/>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dirty="0"/>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dirty="0"/>
              <a:t>Copyright © 2022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524001"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2" r:id="rId19"/>
    <p:sldLayoutId id="2147483683" r:id="rId20"/>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JP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reatteaching.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s://filestore.aqa.org.uk/subjects/AQA-GCSE-MATHS-HANDY-RESOURCES.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390640" cy="968675"/>
          </a:xfrm>
        </p:spPr>
        <p:txBody>
          <a:bodyPr/>
          <a:lstStyle/>
          <a:p>
            <a:r>
              <a:rPr lang="en-GB" b="0" i="0" dirty="0">
                <a:effectLst/>
              </a:rPr>
              <a:t>GCSE Maths: #</a:t>
            </a:r>
            <a:r>
              <a:rPr lang="en-GB" dirty="0" err="1"/>
              <a:t>MathsConfOnline</a:t>
            </a:r>
            <a:r>
              <a:rPr lang="en-GB" dirty="0"/>
              <a:t> – Engaging explanations</a:t>
            </a:r>
          </a:p>
        </p:txBody>
      </p:sp>
      <p:sp>
        <p:nvSpPr>
          <p:cNvPr id="3" name="Subtitle 2"/>
          <p:cNvSpPr>
            <a:spLocks noGrp="1"/>
          </p:cNvSpPr>
          <p:nvPr>
            <p:ph type="subTitle" idx="1"/>
          </p:nvPr>
        </p:nvSpPr>
        <p:spPr/>
        <p:txBody>
          <a:bodyPr/>
          <a:lstStyle/>
          <a:p>
            <a:r>
              <a:rPr lang="en-GB" dirty="0"/>
              <a:t>Colleen Young</a:t>
            </a:r>
          </a:p>
        </p:txBody>
      </p:sp>
      <p:sp>
        <p:nvSpPr>
          <p:cNvPr id="4" name="Content Placeholder 3"/>
          <p:cNvSpPr>
            <a:spLocks noGrp="1"/>
          </p:cNvSpPr>
          <p:nvPr>
            <p:ph sz="quarter" idx="12"/>
          </p:nvPr>
        </p:nvSpPr>
        <p:spPr/>
        <p:txBody>
          <a:bodyPr/>
          <a:lstStyle/>
          <a:p>
            <a:r>
              <a:rPr lang="en-GB" dirty="0"/>
              <a:t>Summer 2022</a:t>
            </a:r>
          </a:p>
        </p:txBody>
      </p:sp>
      <p:pic>
        <p:nvPicPr>
          <p:cNvPr id="5" name="Picture 4">
            <a:extLst>
              <a:ext uri="{FF2B5EF4-FFF2-40B4-BE49-F238E27FC236}">
                <a16:creationId xmlns:a16="http://schemas.microsoft.com/office/drawing/2014/main" id="{B6C09677-0512-456E-8586-9F13075E85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61301" y="2563375"/>
            <a:ext cx="4165475" cy="3571616"/>
          </a:xfrm>
          <a:prstGeom prst="rect">
            <a:avLst/>
          </a:prstGeom>
        </p:spPr>
      </p:pic>
    </p:spTree>
    <p:extLst>
      <p:ext uri="{BB962C8B-B14F-4D97-AF65-F5344CB8AC3E}">
        <p14:creationId xmlns:p14="http://schemas.microsoft.com/office/powerpoint/2010/main" val="32862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20C026-42D4-4515-8DAE-589EF9C534F1}"/>
              </a:ext>
            </a:extLst>
          </p:cNvPr>
          <p:cNvSpPr>
            <a:spLocks noGrp="1"/>
          </p:cNvSpPr>
          <p:nvPr>
            <p:ph type="title"/>
          </p:nvPr>
        </p:nvSpPr>
        <p:spPr>
          <a:xfrm>
            <a:off x="540000" y="441132"/>
            <a:ext cx="8045200" cy="431181"/>
          </a:xfrm>
        </p:spPr>
        <p:txBody>
          <a:bodyPr anchor="t">
            <a:normAutofit/>
          </a:bodyPr>
          <a:lstStyle/>
          <a:p>
            <a:r>
              <a:rPr lang="en-US" i="1" dirty="0"/>
              <a:t>Bridging the gap </a:t>
            </a:r>
            <a:r>
              <a:rPr lang="en-GB" dirty="0"/>
              <a:t>–</a:t>
            </a:r>
            <a:r>
              <a:rPr lang="en-US" dirty="0"/>
              <a:t> function notation</a:t>
            </a:r>
            <a:endParaRPr lang="en-GB" dirty="0"/>
          </a:p>
        </p:txBody>
      </p:sp>
      <p:pic>
        <p:nvPicPr>
          <p:cNvPr id="9" name="Picture 8">
            <a:extLst>
              <a:ext uri="{FF2B5EF4-FFF2-40B4-BE49-F238E27FC236}">
                <a16:creationId xmlns:a16="http://schemas.microsoft.com/office/drawing/2014/main" id="{613F94D7-0C18-4BFB-887C-AFDE287D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67" y="1149196"/>
            <a:ext cx="5378433" cy="5136404"/>
          </a:xfrm>
          <a:prstGeom prst="rect">
            <a:avLst/>
          </a:prstGeom>
          <a:noFill/>
        </p:spPr>
      </p:pic>
      <p:sp>
        <p:nvSpPr>
          <p:cNvPr id="4" name="Footer Placeholder 3">
            <a:extLst>
              <a:ext uri="{FF2B5EF4-FFF2-40B4-BE49-F238E27FC236}">
                <a16:creationId xmlns:a16="http://schemas.microsoft.com/office/drawing/2014/main" id="{C8E3C770-D0D5-414F-B2C0-3F4A6B77F730}"/>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3" name="Slide Number Placeholder 2">
            <a:extLst>
              <a:ext uri="{FF2B5EF4-FFF2-40B4-BE49-F238E27FC236}">
                <a16:creationId xmlns:a16="http://schemas.microsoft.com/office/drawing/2014/main" id="{49831E34-7C62-484F-A6E9-F8654F9F2613}"/>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10</a:t>
            </a:fld>
            <a:endParaRPr lang="en-GB"/>
          </a:p>
        </p:txBody>
      </p:sp>
      <p:sp>
        <p:nvSpPr>
          <p:cNvPr id="10" name="TextBox 9">
            <a:extLst>
              <a:ext uri="{FF2B5EF4-FFF2-40B4-BE49-F238E27FC236}">
                <a16:creationId xmlns:a16="http://schemas.microsoft.com/office/drawing/2014/main" id="{DB9BC9A4-67A1-4F4D-B53C-5DFD67C6209C}"/>
              </a:ext>
            </a:extLst>
          </p:cNvPr>
          <p:cNvSpPr txBox="1"/>
          <p:nvPr/>
        </p:nvSpPr>
        <p:spPr>
          <a:xfrm>
            <a:off x="540000" y="1344993"/>
            <a:ext cx="2596392" cy="3877985"/>
          </a:xfrm>
          <a:prstGeom prst="rect">
            <a:avLst/>
          </a:prstGeom>
          <a:noFill/>
        </p:spPr>
        <p:txBody>
          <a:bodyPr wrap="square" lIns="0" tIns="0" rIns="0" bIns="0" rtlCol="0">
            <a:spAutoFit/>
          </a:bodyPr>
          <a:lstStyle/>
          <a:p>
            <a:pPr algn="l"/>
            <a:r>
              <a:rPr lang="en-GB" sz="1800" b="0" i="0" u="none" strike="noStrike" baseline="0" dirty="0"/>
              <a:t>Does the order of operations matter?</a:t>
            </a:r>
          </a:p>
          <a:p>
            <a:pPr algn="l"/>
            <a:endParaRPr lang="en-GB" sz="1800" b="0" i="0" u="none" strike="noStrike" baseline="0" dirty="0"/>
          </a:p>
          <a:p>
            <a:pPr algn="l"/>
            <a:r>
              <a:rPr lang="en-GB" sz="1800" b="0" i="0" u="none" strike="noStrike" baseline="0" dirty="0"/>
              <a:t>How do we write the algebraic notation differently in the first two functions machines? In the next two machines?</a:t>
            </a:r>
          </a:p>
          <a:p>
            <a:pPr algn="l"/>
            <a:endParaRPr lang="en-GB" sz="1800" b="0" i="0" u="none" strike="noStrike" baseline="0" dirty="0"/>
          </a:p>
          <a:p>
            <a:pPr algn="l"/>
            <a:r>
              <a:rPr lang="en-GB" sz="1800" b="0" i="0" u="none" strike="noStrike" baseline="0" dirty="0"/>
              <a:t>How do we usually show division when using algebra? (</a:t>
            </a:r>
            <a:r>
              <a:rPr lang="en-GB" sz="1800" b="0" i="0" u="none" strike="noStrike" baseline="0" dirty="0" err="1"/>
              <a:t>ie</a:t>
            </a:r>
            <a:r>
              <a:rPr lang="en-GB" sz="1800" b="0" i="0" u="none" strike="noStrike" baseline="0" dirty="0"/>
              <a:t>, display vertically rather than</a:t>
            </a:r>
          </a:p>
          <a:p>
            <a:pPr algn="l"/>
            <a:r>
              <a:rPr lang="en-GB" sz="1800" b="0" i="0" u="none" strike="noStrike" baseline="0" dirty="0"/>
              <a:t>using the ÷ symbol.)</a:t>
            </a:r>
            <a:endParaRPr lang="en-GB" sz="800" dirty="0"/>
          </a:p>
        </p:txBody>
      </p:sp>
    </p:spTree>
    <p:extLst>
      <p:ext uri="{BB962C8B-B14F-4D97-AF65-F5344CB8AC3E}">
        <p14:creationId xmlns:p14="http://schemas.microsoft.com/office/powerpoint/2010/main" val="403420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20C026-42D4-4515-8DAE-589EF9C534F1}"/>
              </a:ext>
            </a:extLst>
          </p:cNvPr>
          <p:cNvSpPr>
            <a:spLocks noGrp="1"/>
          </p:cNvSpPr>
          <p:nvPr>
            <p:ph type="title"/>
          </p:nvPr>
        </p:nvSpPr>
        <p:spPr>
          <a:xfrm>
            <a:off x="540000" y="441132"/>
            <a:ext cx="8045200" cy="431181"/>
          </a:xfrm>
        </p:spPr>
        <p:txBody>
          <a:bodyPr anchor="t">
            <a:normAutofit/>
          </a:bodyPr>
          <a:lstStyle/>
          <a:p>
            <a:r>
              <a:rPr lang="en-US" i="1" dirty="0"/>
              <a:t>Bridging the gap </a:t>
            </a:r>
            <a:r>
              <a:rPr lang="en-GB" dirty="0"/>
              <a:t>–</a:t>
            </a:r>
            <a:r>
              <a:rPr lang="en-US" dirty="0"/>
              <a:t> function notation</a:t>
            </a:r>
            <a:endParaRPr lang="en-GB" dirty="0"/>
          </a:p>
        </p:txBody>
      </p:sp>
      <p:pic>
        <p:nvPicPr>
          <p:cNvPr id="9" name="Picture 8">
            <a:extLst>
              <a:ext uri="{FF2B5EF4-FFF2-40B4-BE49-F238E27FC236}">
                <a16:creationId xmlns:a16="http://schemas.microsoft.com/office/drawing/2014/main" id="{613F94D7-0C18-4BFB-887C-AFDE287D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67" y="1173457"/>
            <a:ext cx="5378433" cy="5136404"/>
          </a:xfrm>
          <a:prstGeom prst="rect">
            <a:avLst/>
          </a:prstGeom>
          <a:noFill/>
        </p:spPr>
      </p:pic>
      <p:sp>
        <p:nvSpPr>
          <p:cNvPr id="4" name="Footer Placeholder 3">
            <a:extLst>
              <a:ext uri="{FF2B5EF4-FFF2-40B4-BE49-F238E27FC236}">
                <a16:creationId xmlns:a16="http://schemas.microsoft.com/office/drawing/2014/main" id="{C8E3C770-D0D5-414F-B2C0-3F4A6B77F730}"/>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3" name="Slide Number Placeholder 2">
            <a:extLst>
              <a:ext uri="{FF2B5EF4-FFF2-40B4-BE49-F238E27FC236}">
                <a16:creationId xmlns:a16="http://schemas.microsoft.com/office/drawing/2014/main" id="{49831E34-7C62-484F-A6E9-F8654F9F2613}"/>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11</a:t>
            </a:fld>
            <a:endParaRPr lang="en-GB"/>
          </a:p>
        </p:txBody>
      </p:sp>
      <p:sp>
        <p:nvSpPr>
          <p:cNvPr id="10" name="TextBox 9">
            <a:extLst>
              <a:ext uri="{FF2B5EF4-FFF2-40B4-BE49-F238E27FC236}">
                <a16:creationId xmlns:a16="http://schemas.microsoft.com/office/drawing/2014/main" id="{DB9BC9A4-67A1-4F4D-B53C-5DFD67C6209C}"/>
              </a:ext>
            </a:extLst>
          </p:cNvPr>
          <p:cNvSpPr txBox="1"/>
          <p:nvPr/>
        </p:nvSpPr>
        <p:spPr>
          <a:xfrm>
            <a:off x="540000" y="1351508"/>
            <a:ext cx="2596392" cy="4154984"/>
          </a:xfrm>
          <a:prstGeom prst="rect">
            <a:avLst/>
          </a:prstGeom>
          <a:noFill/>
        </p:spPr>
        <p:txBody>
          <a:bodyPr wrap="square" lIns="0" tIns="0" rIns="0" bIns="0" rtlCol="0">
            <a:spAutoFit/>
          </a:bodyPr>
          <a:lstStyle/>
          <a:p>
            <a:pPr algn="l"/>
            <a:r>
              <a:rPr lang="en-GB" sz="1800" b="0" i="0" u="none" strike="noStrike" baseline="0" dirty="0"/>
              <a:t>Stress the difference between functions h and p, and how important it is to draw the division line</a:t>
            </a:r>
          </a:p>
          <a:p>
            <a:pPr algn="l"/>
            <a:r>
              <a:rPr lang="en-GB" sz="1800" b="0" i="0" u="none" strike="noStrike" baseline="0" dirty="0"/>
              <a:t>between the correct terms.</a:t>
            </a:r>
          </a:p>
          <a:p>
            <a:pPr algn="l"/>
            <a:endParaRPr lang="en-GB" sz="1800" b="0" i="0" u="none" strike="noStrike" baseline="0" dirty="0"/>
          </a:p>
          <a:p>
            <a:pPr algn="l"/>
            <a:r>
              <a:rPr lang="en-GB" sz="1800" b="0" i="0" u="none" strike="noStrike" baseline="0" dirty="0"/>
              <a:t>For function q, try to discourage answers being left in the form </a:t>
            </a:r>
          </a:p>
          <a:p>
            <a:pPr algn="l"/>
            <a:r>
              <a:rPr lang="en-GB" sz="1800" b="0" i="0" u="none" strike="noStrike" baseline="0" dirty="0"/>
              <a:t>(</a:t>
            </a:r>
            <a:r>
              <a:rPr lang="en-GB" sz="1800" b="0" i="1" u="none" strike="noStrike" baseline="0" dirty="0"/>
              <a:t>x</a:t>
            </a:r>
            <a:r>
              <a:rPr lang="en-GB" sz="1800" b="0" i="0" u="none" strike="noStrike" baseline="30000" dirty="0"/>
              <a:t>2</a:t>
            </a:r>
            <a:r>
              <a:rPr lang="en-GB" sz="1800" b="0" i="0" u="none" strike="noStrike" baseline="0" dirty="0"/>
              <a:t> + 11) × 7</a:t>
            </a:r>
          </a:p>
          <a:p>
            <a:pPr algn="l"/>
            <a:endParaRPr lang="en-GB" sz="1800" b="0" i="0" u="none" strike="noStrike" baseline="0" dirty="0"/>
          </a:p>
          <a:p>
            <a:pPr algn="l"/>
            <a:r>
              <a:rPr lang="en-GB" sz="1800" b="0" i="0" u="none" strike="noStrike" baseline="0" dirty="0"/>
              <a:t>For function r, discuss how this could be simplified to 49</a:t>
            </a:r>
            <a:r>
              <a:rPr lang="en-GB" sz="1800" b="0" i="1" u="none" strike="noStrike" baseline="0" dirty="0"/>
              <a:t>x</a:t>
            </a:r>
            <a:r>
              <a:rPr lang="en-GB" sz="1800" b="0" i="0" u="none" strike="noStrike" baseline="30000" dirty="0"/>
              <a:t>2</a:t>
            </a:r>
            <a:r>
              <a:rPr lang="en-GB" sz="1800" b="0" i="0" u="none" strike="noStrike" baseline="0" dirty="0"/>
              <a:t> + 11</a:t>
            </a:r>
            <a:endParaRPr lang="en-GB" sz="800" dirty="0"/>
          </a:p>
        </p:txBody>
      </p:sp>
    </p:spTree>
    <p:extLst>
      <p:ext uri="{BB962C8B-B14F-4D97-AF65-F5344CB8AC3E}">
        <p14:creationId xmlns:p14="http://schemas.microsoft.com/office/powerpoint/2010/main" val="294102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AE90-9803-49F9-8659-30BC25158793}"/>
              </a:ext>
            </a:extLst>
          </p:cNvPr>
          <p:cNvSpPr>
            <a:spLocks noGrp="1"/>
          </p:cNvSpPr>
          <p:nvPr>
            <p:ph type="title"/>
          </p:nvPr>
        </p:nvSpPr>
        <p:spPr>
          <a:xfrm>
            <a:off x="540000" y="441132"/>
            <a:ext cx="8045200" cy="431181"/>
          </a:xfrm>
        </p:spPr>
        <p:txBody>
          <a:bodyPr anchor="t">
            <a:normAutofit/>
          </a:bodyPr>
          <a:lstStyle/>
          <a:p>
            <a:r>
              <a:rPr lang="en-GB" i="0" u="none" strike="noStrike" baseline="0" dirty="0"/>
              <a:t>Composite functions</a:t>
            </a:r>
            <a:endParaRPr lang="en-GB" dirty="0"/>
          </a:p>
        </p:txBody>
      </p:sp>
      <p:pic>
        <p:nvPicPr>
          <p:cNvPr id="13" name="Picture 12">
            <a:extLst>
              <a:ext uri="{FF2B5EF4-FFF2-40B4-BE49-F238E27FC236}">
                <a16:creationId xmlns:a16="http://schemas.microsoft.com/office/drawing/2014/main" id="{7BC708EB-15BE-4EE9-B9D9-E0630B9781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0000" y="1731600"/>
            <a:ext cx="8045200" cy="4002487"/>
          </a:xfrm>
          <a:prstGeom prst="rect">
            <a:avLst/>
          </a:prstGeom>
          <a:noFill/>
        </p:spPr>
      </p:pic>
      <p:sp>
        <p:nvSpPr>
          <p:cNvPr id="5" name="Footer Placeholder 4">
            <a:extLst>
              <a:ext uri="{FF2B5EF4-FFF2-40B4-BE49-F238E27FC236}">
                <a16:creationId xmlns:a16="http://schemas.microsoft.com/office/drawing/2014/main" id="{E4947D2C-D78F-44E8-8560-047AE2AAFBAE}"/>
              </a:ext>
            </a:extLst>
          </p:cNvPr>
          <p:cNvSpPr>
            <a:spLocks noGrp="1"/>
          </p:cNvSpPr>
          <p:nvPr>
            <p:ph type="ftr" sz="quarter" idx="11"/>
          </p:nvPr>
        </p:nvSpPr>
        <p:spPr>
          <a:xfrm>
            <a:off x="1441162" y="6616800"/>
            <a:ext cx="3130838" cy="241200"/>
          </a:xfrm>
        </p:spPr>
        <p:txBody>
          <a:bodyPr anchor="t">
            <a:normAutofit/>
          </a:bodyPr>
          <a:lstStyle/>
          <a:p>
            <a:pPr>
              <a:spcAft>
                <a:spcPts val="600"/>
              </a:spcAft>
            </a:pPr>
            <a:r>
              <a:rPr lang="en-GB" dirty="0"/>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5FB809FC-4B61-4610-9A1E-C31A3E57C2F9}"/>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12</a:t>
            </a:fld>
            <a:endParaRPr lang="en-GB"/>
          </a:p>
        </p:txBody>
      </p:sp>
    </p:spTree>
    <p:extLst>
      <p:ext uri="{BB962C8B-B14F-4D97-AF65-F5344CB8AC3E}">
        <p14:creationId xmlns:p14="http://schemas.microsoft.com/office/powerpoint/2010/main" val="36427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AE90-9803-49F9-8659-30BC25158793}"/>
              </a:ext>
            </a:extLst>
          </p:cNvPr>
          <p:cNvSpPr>
            <a:spLocks noGrp="1"/>
          </p:cNvSpPr>
          <p:nvPr>
            <p:ph type="title"/>
          </p:nvPr>
        </p:nvSpPr>
        <p:spPr>
          <a:xfrm>
            <a:off x="540000" y="441132"/>
            <a:ext cx="8045200" cy="431181"/>
          </a:xfrm>
        </p:spPr>
        <p:txBody>
          <a:bodyPr anchor="t">
            <a:normAutofit/>
          </a:bodyPr>
          <a:lstStyle/>
          <a:p>
            <a:r>
              <a:rPr lang="en-GB" i="0" u="none" strike="noStrike" baseline="0" dirty="0"/>
              <a:t>Composite functions</a:t>
            </a:r>
            <a:endParaRPr lang="en-GB" dirty="0"/>
          </a:p>
        </p:txBody>
      </p:sp>
      <p:sp>
        <p:nvSpPr>
          <p:cNvPr id="5" name="Footer Placeholder 4">
            <a:extLst>
              <a:ext uri="{FF2B5EF4-FFF2-40B4-BE49-F238E27FC236}">
                <a16:creationId xmlns:a16="http://schemas.microsoft.com/office/drawing/2014/main" id="{E4947D2C-D78F-44E8-8560-047AE2AAFBAE}"/>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5FB809FC-4B61-4610-9A1E-C31A3E57C2F9}"/>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13</a:t>
            </a:fld>
            <a:endParaRPr lang="en-GB"/>
          </a:p>
        </p:txBody>
      </p:sp>
      <p:pic>
        <p:nvPicPr>
          <p:cNvPr id="8" name="Picture 7">
            <a:extLst>
              <a:ext uri="{FF2B5EF4-FFF2-40B4-BE49-F238E27FC236}">
                <a16:creationId xmlns:a16="http://schemas.microsoft.com/office/drawing/2014/main" id="{8C14BBC4-FBDB-4102-A56C-378EF0FC7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63" y="1036310"/>
            <a:ext cx="5731424" cy="1686152"/>
          </a:xfrm>
          <a:prstGeom prst="rect">
            <a:avLst/>
          </a:prstGeom>
        </p:spPr>
      </p:pic>
      <p:pic>
        <p:nvPicPr>
          <p:cNvPr id="12" name="Picture 11">
            <a:extLst>
              <a:ext uri="{FF2B5EF4-FFF2-40B4-BE49-F238E27FC236}">
                <a16:creationId xmlns:a16="http://schemas.microsoft.com/office/drawing/2014/main" id="{04109793-16FB-46A8-8466-D3B513749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66" y="2667869"/>
            <a:ext cx="3869379" cy="3238930"/>
          </a:xfrm>
          <a:prstGeom prst="rect">
            <a:avLst/>
          </a:prstGeom>
        </p:spPr>
      </p:pic>
      <p:sp>
        <p:nvSpPr>
          <p:cNvPr id="14" name="TextBox 13">
            <a:extLst>
              <a:ext uri="{FF2B5EF4-FFF2-40B4-BE49-F238E27FC236}">
                <a16:creationId xmlns:a16="http://schemas.microsoft.com/office/drawing/2014/main" id="{B582DD0F-C18F-4E91-A7B8-340FEE1BF3E6}"/>
              </a:ext>
            </a:extLst>
          </p:cNvPr>
          <p:cNvSpPr txBox="1"/>
          <p:nvPr/>
        </p:nvSpPr>
        <p:spPr>
          <a:xfrm>
            <a:off x="5056045" y="2673298"/>
            <a:ext cx="3628238" cy="2677656"/>
          </a:xfrm>
          <a:prstGeom prst="rect">
            <a:avLst/>
          </a:prstGeom>
          <a:noFill/>
        </p:spPr>
        <p:txBody>
          <a:bodyPr wrap="square" lIns="0" tIns="0" rIns="0" bIns="0" rtlCol="0">
            <a:spAutoFit/>
          </a:bodyPr>
          <a:lstStyle/>
          <a:p>
            <a:r>
              <a:rPr lang="en-GB" dirty="0"/>
              <a:t>Example</a:t>
            </a:r>
          </a:p>
          <a:p>
            <a:r>
              <a:rPr lang="en-GB" dirty="0"/>
              <a:t>f(</a:t>
            </a:r>
            <a:r>
              <a:rPr lang="en-GB" dirty="0">
                <a:solidFill>
                  <a:srgbClr val="7030A0"/>
                </a:solidFill>
              </a:rPr>
              <a:t>x</a:t>
            </a:r>
            <a:r>
              <a:rPr lang="en-GB" dirty="0"/>
              <a:t>) = </a:t>
            </a:r>
            <a:r>
              <a:rPr lang="en-GB" dirty="0">
                <a:solidFill>
                  <a:srgbClr val="7030A0"/>
                </a:solidFill>
              </a:rPr>
              <a:t>x</a:t>
            </a:r>
            <a:r>
              <a:rPr lang="en-GB" baseline="30000" dirty="0"/>
              <a:t>2</a:t>
            </a:r>
          </a:p>
          <a:p>
            <a:r>
              <a:rPr lang="en-GB" dirty="0"/>
              <a:t>f(</a:t>
            </a:r>
            <a:r>
              <a:rPr lang="en-GB" dirty="0">
                <a:solidFill>
                  <a:srgbClr val="7030A0"/>
                </a:solidFill>
              </a:rPr>
              <a:t>3</a:t>
            </a:r>
            <a:r>
              <a:rPr lang="en-GB" dirty="0"/>
              <a:t>) = </a:t>
            </a:r>
            <a:r>
              <a:rPr lang="en-GB" dirty="0">
                <a:solidFill>
                  <a:srgbClr val="7030A0"/>
                </a:solidFill>
              </a:rPr>
              <a:t>3</a:t>
            </a:r>
            <a:r>
              <a:rPr lang="en-GB" baseline="30000" dirty="0"/>
              <a:t>2 </a:t>
            </a:r>
            <a:r>
              <a:rPr lang="en-GB" dirty="0"/>
              <a:t>= </a:t>
            </a:r>
            <a:r>
              <a:rPr lang="en-GB" dirty="0">
                <a:solidFill>
                  <a:srgbClr val="FF0000"/>
                </a:solidFill>
              </a:rPr>
              <a:t>9</a:t>
            </a:r>
          </a:p>
          <a:p>
            <a:endParaRPr lang="en-GB" baseline="30000" dirty="0">
              <a:solidFill>
                <a:srgbClr val="FF0000"/>
              </a:solidFill>
            </a:endParaRPr>
          </a:p>
          <a:p>
            <a:r>
              <a:rPr lang="en-GB" dirty="0"/>
              <a:t>g(</a:t>
            </a:r>
            <a:r>
              <a:rPr lang="en-GB" dirty="0">
                <a:solidFill>
                  <a:srgbClr val="FF0000"/>
                </a:solidFill>
              </a:rPr>
              <a:t>x</a:t>
            </a:r>
            <a:r>
              <a:rPr lang="en-GB" dirty="0"/>
              <a:t>) = </a:t>
            </a:r>
            <a:r>
              <a:rPr lang="en-GB" dirty="0">
                <a:solidFill>
                  <a:srgbClr val="FF0000"/>
                </a:solidFill>
              </a:rPr>
              <a:t>x</a:t>
            </a:r>
            <a:r>
              <a:rPr lang="en-GB" dirty="0"/>
              <a:t> − 2</a:t>
            </a:r>
          </a:p>
          <a:p>
            <a:r>
              <a:rPr lang="en-GB" dirty="0"/>
              <a:t>g(</a:t>
            </a:r>
            <a:r>
              <a:rPr lang="en-GB" dirty="0">
                <a:solidFill>
                  <a:srgbClr val="FF0000"/>
                </a:solidFill>
              </a:rPr>
              <a:t>9</a:t>
            </a:r>
            <a:r>
              <a:rPr lang="en-GB" dirty="0"/>
              <a:t>) = </a:t>
            </a:r>
            <a:r>
              <a:rPr lang="en-GB" dirty="0">
                <a:solidFill>
                  <a:srgbClr val="FF0000"/>
                </a:solidFill>
              </a:rPr>
              <a:t>9</a:t>
            </a:r>
            <a:r>
              <a:rPr lang="en-GB" dirty="0"/>
              <a:t> − 2 = 7</a:t>
            </a:r>
          </a:p>
          <a:p>
            <a:endParaRPr lang="en-GB" dirty="0"/>
          </a:p>
          <a:p>
            <a:r>
              <a:rPr lang="en-GB" dirty="0"/>
              <a:t>gf(</a:t>
            </a:r>
            <a:r>
              <a:rPr lang="en-GB" dirty="0">
                <a:solidFill>
                  <a:srgbClr val="7030A0"/>
                </a:solidFill>
              </a:rPr>
              <a:t>3</a:t>
            </a:r>
            <a:r>
              <a:rPr lang="en-GB" dirty="0"/>
              <a:t>) = g(f(</a:t>
            </a:r>
            <a:r>
              <a:rPr lang="en-GB" dirty="0">
                <a:solidFill>
                  <a:srgbClr val="7030A0"/>
                </a:solidFill>
              </a:rPr>
              <a:t>3</a:t>
            </a:r>
            <a:r>
              <a:rPr lang="en-GB" dirty="0"/>
              <a:t>)) = g(</a:t>
            </a:r>
            <a:r>
              <a:rPr lang="en-GB" dirty="0">
                <a:solidFill>
                  <a:srgbClr val="7030A0"/>
                </a:solidFill>
              </a:rPr>
              <a:t>3</a:t>
            </a:r>
            <a:r>
              <a:rPr lang="en-GB" baseline="30000" dirty="0"/>
              <a:t>2</a:t>
            </a:r>
            <a:r>
              <a:rPr lang="en-GB" dirty="0">
                <a:solidFill>
                  <a:srgbClr val="7030A0"/>
                </a:solidFill>
              </a:rPr>
              <a:t>) </a:t>
            </a:r>
            <a:r>
              <a:rPr lang="en-GB" dirty="0"/>
              <a:t>= </a:t>
            </a:r>
            <a:r>
              <a:rPr lang="en-GB" dirty="0">
                <a:solidFill>
                  <a:srgbClr val="FF0000"/>
                </a:solidFill>
              </a:rPr>
              <a:t>9</a:t>
            </a:r>
            <a:r>
              <a:rPr lang="en-GB" dirty="0">
                <a:solidFill>
                  <a:srgbClr val="7030A0"/>
                </a:solidFill>
              </a:rPr>
              <a:t> </a:t>
            </a:r>
          </a:p>
          <a:p>
            <a:r>
              <a:rPr lang="en-GB" dirty="0"/>
              <a:t>g(</a:t>
            </a:r>
            <a:r>
              <a:rPr lang="en-GB" dirty="0">
                <a:solidFill>
                  <a:srgbClr val="FF0000"/>
                </a:solidFill>
              </a:rPr>
              <a:t>9</a:t>
            </a:r>
            <a:r>
              <a:rPr lang="en-GB" dirty="0"/>
              <a:t>) = </a:t>
            </a:r>
            <a:r>
              <a:rPr lang="en-GB" dirty="0">
                <a:solidFill>
                  <a:srgbClr val="FF0000"/>
                </a:solidFill>
              </a:rPr>
              <a:t>9</a:t>
            </a:r>
            <a:r>
              <a:rPr lang="en-GB" dirty="0"/>
              <a:t> − 2 = 7</a:t>
            </a:r>
          </a:p>
          <a:p>
            <a:r>
              <a:rPr lang="en-GB" dirty="0"/>
              <a:t>gf(3) = 7</a:t>
            </a:r>
          </a:p>
        </p:txBody>
      </p:sp>
    </p:spTree>
    <p:extLst>
      <p:ext uri="{BB962C8B-B14F-4D97-AF65-F5344CB8AC3E}">
        <p14:creationId xmlns:p14="http://schemas.microsoft.com/office/powerpoint/2010/main" val="115813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AE90-9803-49F9-8659-30BC25158793}"/>
              </a:ext>
            </a:extLst>
          </p:cNvPr>
          <p:cNvSpPr>
            <a:spLocks noGrp="1"/>
          </p:cNvSpPr>
          <p:nvPr>
            <p:ph type="title"/>
          </p:nvPr>
        </p:nvSpPr>
        <p:spPr>
          <a:xfrm>
            <a:off x="540000" y="441132"/>
            <a:ext cx="8045200" cy="431181"/>
          </a:xfrm>
        </p:spPr>
        <p:txBody>
          <a:bodyPr anchor="t">
            <a:normAutofit/>
          </a:bodyPr>
          <a:lstStyle/>
          <a:p>
            <a:r>
              <a:rPr lang="en-GB" i="0" u="none" strike="noStrike" baseline="0" dirty="0"/>
              <a:t>Composite functions</a:t>
            </a:r>
            <a:endParaRPr lang="en-GB" dirty="0"/>
          </a:p>
        </p:txBody>
      </p:sp>
      <p:sp>
        <p:nvSpPr>
          <p:cNvPr id="5" name="Footer Placeholder 4">
            <a:extLst>
              <a:ext uri="{FF2B5EF4-FFF2-40B4-BE49-F238E27FC236}">
                <a16:creationId xmlns:a16="http://schemas.microsoft.com/office/drawing/2014/main" id="{E4947D2C-D78F-44E8-8560-047AE2AAFBAE}"/>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5FB809FC-4B61-4610-9A1E-C31A3E57C2F9}"/>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14</a:t>
            </a:fld>
            <a:endParaRPr lang="en-GB"/>
          </a:p>
        </p:txBody>
      </p:sp>
      <p:pic>
        <p:nvPicPr>
          <p:cNvPr id="9" name="Picture 8">
            <a:extLst>
              <a:ext uri="{FF2B5EF4-FFF2-40B4-BE49-F238E27FC236}">
                <a16:creationId xmlns:a16="http://schemas.microsoft.com/office/drawing/2014/main" id="{5AEE584C-27F8-4928-A699-9CFA3A00F2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73740" y="1148659"/>
            <a:ext cx="3611460" cy="4968843"/>
          </a:xfrm>
          <a:prstGeom prst="rect">
            <a:avLst/>
          </a:prstGeom>
        </p:spPr>
      </p:pic>
      <p:pic>
        <p:nvPicPr>
          <p:cNvPr id="11" name="Picture 10">
            <a:extLst>
              <a:ext uri="{FF2B5EF4-FFF2-40B4-BE49-F238E27FC236}">
                <a16:creationId xmlns:a16="http://schemas.microsoft.com/office/drawing/2014/main" id="{FE4B5E36-235C-46BD-8ADF-25215E244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1096508"/>
            <a:ext cx="2738199" cy="5020994"/>
          </a:xfrm>
          <a:prstGeom prst="rect">
            <a:avLst/>
          </a:prstGeom>
        </p:spPr>
      </p:pic>
    </p:spTree>
    <p:extLst>
      <p:ext uri="{BB962C8B-B14F-4D97-AF65-F5344CB8AC3E}">
        <p14:creationId xmlns:p14="http://schemas.microsoft.com/office/powerpoint/2010/main" val="293302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B900-510D-4776-8762-2291AC8472EA}"/>
              </a:ext>
            </a:extLst>
          </p:cNvPr>
          <p:cNvSpPr>
            <a:spLocks noGrp="1"/>
          </p:cNvSpPr>
          <p:nvPr>
            <p:ph type="title"/>
          </p:nvPr>
        </p:nvSpPr>
        <p:spPr/>
        <p:txBody>
          <a:bodyPr/>
          <a:lstStyle/>
          <a:p>
            <a:r>
              <a:rPr lang="en-GB" dirty="0"/>
              <a:t>Use of colour</a:t>
            </a:r>
          </a:p>
        </p:txBody>
      </p:sp>
      <p:sp>
        <p:nvSpPr>
          <p:cNvPr id="3" name="Content Placeholder 2">
            <a:extLst>
              <a:ext uri="{FF2B5EF4-FFF2-40B4-BE49-F238E27FC236}">
                <a16:creationId xmlns:a16="http://schemas.microsoft.com/office/drawing/2014/main" id="{8DAF3226-F2F6-47EE-82D9-99227F1CC9F6}"/>
              </a:ext>
            </a:extLst>
          </p:cNvPr>
          <p:cNvSpPr>
            <a:spLocks noGrp="1"/>
          </p:cNvSpPr>
          <p:nvPr>
            <p:ph idx="1"/>
          </p:nvPr>
        </p:nvSpPr>
        <p:spPr>
          <a:xfrm>
            <a:off x="540000" y="1731600"/>
            <a:ext cx="8045200" cy="4799116"/>
          </a:xfrm>
        </p:spPr>
        <p:txBody>
          <a:bodyPr/>
          <a:lstStyle/>
          <a:p>
            <a:pPr>
              <a:buNone/>
            </a:pPr>
            <a:r>
              <a:rPr lang="en-GB" dirty="0"/>
              <a:t>Like terms                      		Factorisation    </a:t>
            </a:r>
          </a:p>
          <a:p>
            <a:pPr>
              <a:buNone/>
            </a:pPr>
            <a:r>
              <a:rPr lang="en-GB" dirty="0">
                <a:solidFill>
                  <a:schemeClr val="accent1"/>
                </a:solidFill>
              </a:rPr>
              <a:t>6a</a:t>
            </a:r>
            <a:r>
              <a:rPr lang="en-GB" dirty="0">
                <a:solidFill>
                  <a:srgbClr val="FF0000"/>
                </a:solidFill>
              </a:rPr>
              <a:t> </a:t>
            </a:r>
            <a:r>
              <a:rPr lang="en-GB" dirty="0">
                <a:solidFill>
                  <a:schemeClr val="accent2"/>
                </a:solidFill>
              </a:rPr>
              <a:t>+ 4b </a:t>
            </a:r>
            <a:r>
              <a:rPr lang="en-GB" dirty="0">
                <a:solidFill>
                  <a:schemeClr val="accent1"/>
                </a:solidFill>
              </a:rPr>
              <a:t>+ 2a </a:t>
            </a:r>
            <a:r>
              <a:rPr lang="en-GB" dirty="0">
                <a:solidFill>
                  <a:schemeClr val="accent2"/>
                </a:solidFill>
              </a:rPr>
              <a:t>- 5b           		</a:t>
            </a:r>
            <a:r>
              <a:rPr lang="en-GB" dirty="0"/>
              <a:t>5x</a:t>
            </a:r>
            <a:r>
              <a:rPr lang="en-GB" baseline="30000" dirty="0"/>
              <a:t>2</a:t>
            </a:r>
            <a:r>
              <a:rPr lang="en-GB" dirty="0"/>
              <a:t>y + 15xy</a:t>
            </a:r>
            <a:r>
              <a:rPr lang="en-GB" baseline="30000" dirty="0"/>
              <a:t>2</a:t>
            </a:r>
          </a:p>
          <a:p>
            <a:pPr>
              <a:buNone/>
            </a:pPr>
            <a:r>
              <a:rPr lang="en-GB" dirty="0">
                <a:solidFill>
                  <a:schemeClr val="accent1"/>
                </a:solidFill>
              </a:rPr>
              <a:t>8a</a:t>
            </a:r>
            <a:r>
              <a:rPr lang="en-GB" dirty="0">
                <a:solidFill>
                  <a:srgbClr val="FF0000"/>
                </a:solidFill>
              </a:rPr>
              <a:t> </a:t>
            </a:r>
            <a:r>
              <a:rPr lang="en-GB" dirty="0">
                <a:solidFill>
                  <a:schemeClr val="accent2"/>
                </a:solidFill>
              </a:rPr>
              <a:t>- b</a:t>
            </a:r>
            <a:r>
              <a:rPr lang="en-GB" baseline="30000" dirty="0">
                <a:solidFill>
                  <a:schemeClr val="accent2"/>
                </a:solidFill>
              </a:rPr>
              <a:t>                                         	 	</a:t>
            </a:r>
            <a:r>
              <a:rPr lang="en-GB" dirty="0">
                <a:solidFill>
                  <a:schemeClr val="accent2"/>
                </a:solidFill>
              </a:rPr>
              <a:t>5</a:t>
            </a:r>
            <a:r>
              <a:rPr lang="en-GB" dirty="0">
                <a:solidFill>
                  <a:schemeClr val="accent1"/>
                </a:solidFill>
              </a:rPr>
              <a:t>x</a:t>
            </a:r>
            <a:r>
              <a:rPr lang="en-GB" dirty="0"/>
              <a:t>x</a:t>
            </a:r>
            <a:r>
              <a:rPr lang="en-GB" dirty="0">
                <a:solidFill>
                  <a:schemeClr val="accent6"/>
                </a:solidFill>
              </a:rPr>
              <a:t>y</a:t>
            </a:r>
            <a:r>
              <a:rPr lang="en-GB" dirty="0"/>
              <a:t> + </a:t>
            </a:r>
            <a:r>
              <a:rPr lang="en-GB" dirty="0">
                <a:solidFill>
                  <a:schemeClr val="accent2"/>
                </a:solidFill>
              </a:rPr>
              <a:t>5</a:t>
            </a:r>
            <a:r>
              <a:rPr lang="en-GB" dirty="0"/>
              <a:t>×3</a:t>
            </a:r>
            <a:r>
              <a:rPr lang="en-GB" dirty="0">
                <a:solidFill>
                  <a:schemeClr val="accent1"/>
                </a:solidFill>
              </a:rPr>
              <a:t>x</a:t>
            </a:r>
            <a:r>
              <a:rPr lang="en-GB" dirty="0">
                <a:solidFill>
                  <a:srgbClr val="00B050"/>
                </a:solidFill>
              </a:rPr>
              <a:t>y</a:t>
            </a:r>
            <a:r>
              <a:rPr lang="en-GB" dirty="0"/>
              <a:t>y                </a:t>
            </a:r>
          </a:p>
          <a:p>
            <a:pPr>
              <a:buNone/>
            </a:pPr>
            <a:r>
              <a:rPr lang="en-GB" dirty="0"/>
              <a:t>                                  			</a:t>
            </a:r>
            <a:r>
              <a:rPr lang="en-GB" dirty="0">
                <a:solidFill>
                  <a:schemeClr val="accent2"/>
                </a:solidFill>
              </a:rPr>
              <a:t>5</a:t>
            </a:r>
            <a:r>
              <a:rPr lang="en-GB" dirty="0">
                <a:solidFill>
                  <a:schemeClr val="accent1"/>
                </a:solidFill>
              </a:rPr>
              <a:t>x</a:t>
            </a:r>
            <a:r>
              <a:rPr lang="en-GB" dirty="0">
                <a:solidFill>
                  <a:schemeClr val="accent6"/>
                </a:solidFill>
              </a:rPr>
              <a:t>y</a:t>
            </a:r>
            <a:r>
              <a:rPr lang="en-GB" dirty="0"/>
              <a:t>(x + 3y)</a:t>
            </a:r>
          </a:p>
          <a:p>
            <a:pPr>
              <a:buNone/>
            </a:pPr>
            <a:r>
              <a:rPr lang="en-GB" dirty="0"/>
              <a:t>     </a:t>
            </a:r>
          </a:p>
          <a:p>
            <a:pPr>
              <a:buNone/>
            </a:pPr>
            <a:r>
              <a:rPr lang="en-GB" dirty="0"/>
              <a:t>Order of operations</a:t>
            </a:r>
          </a:p>
          <a:p>
            <a:pPr>
              <a:buNone/>
            </a:pPr>
            <a:r>
              <a:rPr lang="en-GB" dirty="0"/>
              <a:t>4 + </a:t>
            </a:r>
            <a:r>
              <a:rPr lang="en-GB" dirty="0">
                <a:solidFill>
                  <a:schemeClr val="accent6"/>
                </a:solidFill>
              </a:rPr>
              <a:t>2 × 3</a:t>
            </a:r>
            <a:endParaRPr lang="en-GB" dirty="0">
              <a:solidFill>
                <a:srgbClr val="00B050"/>
              </a:solidFill>
            </a:endParaRPr>
          </a:p>
          <a:p>
            <a:pPr>
              <a:buNone/>
            </a:pPr>
            <a:r>
              <a:rPr lang="en-GB" dirty="0"/>
              <a:t>4 + </a:t>
            </a:r>
            <a:r>
              <a:rPr lang="en-GB" dirty="0">
                <a:solidFill>
                  <a:schemeClr val="accent6"/>
                </a:solidFill>
              </a:rPr>
              <a:t>6</a:t>
            </a:r>
          </a:p>
          <a:p>
            <a:pPr>
              <a:buNone/>
            </a:pPr>
            <a:r>
              <a:rPr lang="en-GB" dirty="0"/>
              <a:t>10 </a:t>
            </a:r>
            <a:r>
              <a:rPr lang="en-GB" dirty="0">
                <a:solidFill>
                  <a:srgbClr val="00B050"/>
                </a:solidFill>
              </a:rPr>
              <a:t> </a:t>
            </a:r>
          </a:p>
          <a:p>
            <a:pPr>
              <a:buNone/>
            </a:pPr>
            <a:endParaRPr lang="en-GB" sz="3200" b="1" dirty="0">
              <a:solidFill>
                <a:srgbClr val="0070C0"/>
              </a:solidFill>
            </a:endParaRPr>
          </a:p>
          <a:p>
            <a:endParaRPr lang="en-GB" dirty="0"/>
          </a:p>
        </p:txBody>
      </p:sp>
      <p:sp>
        <p:nvSpPr>
          <p:cNvPr id="4" name="Slide Number Placeholder 3">
            <a:extLst>
              <a:ext uri="{FF2B5EF4-FFF2-40B4-BE49-F238E27FC236}">
                <a16:creationId xmlns:a16="http://schemas.microsoft.com/office/drawing/2014/main" id="{09430807-318E-44F7-A580-389CDD49492E}"/>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Footer Placeholder 4">
            <a:extLst>
              <a:ext uri="{FF2B5EF4-FFF2-40B4-BE49-F238E27FC236}">
                <a16:creationId xmlns:a16="http://schemas.microsoft.com/office/drawing/2014/main" id="{60A69761-ED73-47C6-9483-8E39EE420A65}"/>
              </a:ext>
            </a:extLst>
          </p:cNvPr>
          <p:cNvSpPr>
            <a:spLocks noGrp="1"/>
          </p:cNvSpPr>
          <p:nvPr>
            <p:ph type="ftr" sz="quarter" idx="3"/>
          </p:nvPr>
        </p:nvSpPr>
        <p:spPr/>
        <p:txBody>
          <a:bodyPr/>
          <a:lstStyle/>
          <a:p>
            <a:r>
              <a:rPr lang="en-GB"/>
              <a:t>Copyright © 2022 AQA and its licensors. All rights reserved.</a:t>
            </a:r>
            <a:endParaRPr lang="en-US" dirty="0"/>
          </a:p>
        </p:txBody>
      </p:sp>
    </p:spTree>
    <p:extLst>
      <p:ext uri="{BB962C8B-B14F-4D97-AF65-F5344CB8AC3E}">
        <p14:creationId xmlns:p14="http://schemas.microsoft.com/office/powerpoint/2010/main" val="135542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9C7C-190B-4B75-B087-30EAF9FBB4A1}"/>
              </a:ext>
            </a:extLst>
          </p:cNvPr>
          <p:cNvSpPr>
            <a:spLocks noGrp="1"/>
          </p:cNvSpPr>
          <p:nvPr>
            <p:ph type="title"/>
          </p:nvPr>
        </p:nvSpPr>
        <p:spPr>
          <a:xfrm>
            <a:off x="540000" y="441132"/>
            <a:ext cx="8045200" cy="431181"/>
          </a:xfrm>
        </p:spPr>
        <p:txBody>
          <a:bodyPr anchor="t">
            <a:normAutofit/>
          </a:bodyPr>
          <a:lstStyle/>
          <a:p>
            <a:r>
              <a:rPr lang="en-GB" dirty="0"/>
              <a:t>Functions – building blocks</a:t>
            </a:r>
          </a:p>
        </p:txBody>
      </p:sp>
      <p:pic>
        <p:nvPicPr>
          <p:cNvPr id="7" name="Content Placeholder 6">
            <a:extLst>
              <a:ext uri="{FF2B5EF4-FFF2-40B4-BE49-F238E27FC236}">
                <a16:creationId xmlns:a16="http://schemas.microsoft.com/office/drawing/2014/main" id="{46549847-6F0B-4253-B15D-24C7FB121911}"/>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540000" y="1075006"/>
            <a:ext cx="8045200" cy="4686330"/>
          </a:xfrm>
          <a:noFill/>
        </p:spPr>
      </p:pic>
      <p:sp>
        <p:nvSpPr>
          <p:cNvPr id="5" name="Footer Placeholder 4">
            <a:extLst>
              <a:ext uri="{FF2B5EF4-FFF2-40B4-BE49-F238E27FC236}">
                <a16:creationId xmlns:a16="http://schemas.microsoft.com/office/drawing/2014/main" id="{D4F422D9-21EC-4261-B0FC-9ED4DB9C0313}"/>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EE4AF0D7-FAE1-45AA-BB87-B1F3B13C608F}"/>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16</a:t>
            </a:fld>
            <a:endParaRPr lang="en-GB"/>
          </a:p>
        </p:txBody>
      </p:sp>
      <p:sp>
        <p:nvSpPr>
          <p:cNvPr id="8" name="TextBox 7">
            <a:extLst>
              <a:ext uri="{FF2B5EF4-FFF2-40B4-BE49-F238E27FC236}">
                <a16:creationId xmlns:a16="http://schemas.microsoft.com/office/drawing/2014/main" id="{BB77E52D-7784-4759-8BE8-C91B0610CFC2}"/>
              </a:ext>
            </a:extLst>
          </p:cNvPr>
          <p:cNvSpPr txBox="1"/>
          <p:nvPr/>
        </p:nvSpPr>
        <p:spPr>
          <a:xfrm>
            <a:off x="1330916" y="5974573"/>
            <a:ext cx="7254284" cy="153888"/>
          </a:xfrm>
          <a:prstGeom prst="rect">
            <a:avLst/>
          </a:prstGeom>
          <a:noFill/>
        </p:spPr>
        <p:txBody>
          <a:bodyPr wrap="square" lIns="0" tIns="0" rIns="0" bIns="0" rtlCol="0">
            <a:spAutoFit/>
          </a:bodyPr>
          <a:lstStyle/>
          <a:p>
            <a:pPr algn="r"/>
            <a:r>
              <a:rPr lang="en-GB" sz="1000" dirty="0"/>
              <a:t>Credit:: </a:t>
            </a:r>
            <a:r>
              <a:rPr lang="pl-PL" sz="1000" dirty="0"/>
              <a:t>Andy Lutwych/TES CC-BY-SA https://creativecommons.org/licenses/by-sa/4.0/ </a:t>
            </a:r>
            <a:endParaRPr lang="en-GB" sz="1000" dirty="0"/>
          </a:p>
        </p:txBody>
      </p:sp>
    </p:spTree>
    <p:extLst>
      <p:ext uri="{BB962C8B-B14F-4D97-AF65-F5344CB8AC3E}">
        <p14:creationId xmlns:p14="http://schemas.microsoft.com/office/powerpoint/2010/main" val="416891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9C7C-190B-4B75-B087-30EAF9FBB4A1}"/>
              </a:ext>
            </a:extLst>
          </p:cNvPr>
          <p:cNvSpPr>
            <a:spLocks noGrp="1"/>
          </p:cNvSpPr>
          <p:nvPr>
            <p:ph type="title"/>
          </p:nvPr>
        </p:nvSpPr>
        <p:spPr>
          <a:xfrm>
            <a:off x="540000" y="441132"/>
            <a:ext cx="8045200" cy="431181"/>
          </a:xfrm>
        </p:spPr>
        <p:txBody>
          <a:bodyPr anchor="t">
            <a:normAutofit/>
          </a:bodyPr>
          <a:lstStyle/>
          <a:p>
            <a:r>
              <a:rPr lang="en-GB" dirty="0"/>
              <a:t>Functions – building blocks</a:t>
            </a:r>
          </a:p>
        </p:txBody>
      </p:sp>
      <p:sp>
        <p:nvSpPr>
          <p:cNvPr id="5" name="Footer Placeholder 4">
            <a:extLst>
              <a:ext uri="{FF2B5EF4-FFF2-40B4-BE49-F238E27FC236}">
                <a16:creationId xmlns:a16="http://schemas.microsoft.com/office/drawing/2014/main" id="{D4F422D9-21EC-4261-B0FC-9ED4DB9C0313}"/>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EE4AF0D7-FAE1-45AA-BB87-B1F3B13C608F}"/>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17</a:t>
            </a:fld>
            <a:endParaRPr lang="en-GB"/>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5184CE-CBA6-4F76-B335-80BAB5A822E1}"/>
                  </a:ext>
                </a:extLst>
              </p:cNvPr>
              <p:cNvSpPr/>
              <p:nvPr/>
            </p:nvSpPr>
            <p:spPr>
              <a:xfrm>
                <a:off x="1811487" y="2402312"/>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h</m:t>
                      </m:r>
                      <m:d>
                        <m:dPr>
                          <m:ctrlPr>
                            <a:rPr lang="en-GB" sz="1600" i="1">
                              <a:solidFill>
                                <a:schemeClr val="accent1"/>
                              </a:solidFill>
                              <a:latin typeface="Cambria Math" panose="02040503050406030204" pitchFamily="18" charset="0"/>
                            </a:rPr>
                          </m:ctrlPr>
                        </m:dPr>
                        <m:e>
                          <m:r>
                            <a:rPr lang="en-GB" sz="1600" i="1">
                              <a:solidFill>
                                <a:schemeClr val="accent1"/>
                              </a:solidFill>
                              <a:latin typeface="Cambria Math" panose="02040503050406030204" pitchFamily="18" charset="0"/>
                            </a:rPr>
                            <m:t>−4</m:t>
                          </m:r>
                        </m:e>
                      </m:d>
                      <m:r>
                        <a:rPr lang="en-GB" sz="1600" i="1">
                          <a:solidFill>
                            <a:schemeClr val="accent1"/>
                          </a:solidFill>
                          <a:latin typeface="Cambria Math" panose="02040503050406030204" pitchFamily="18" charset="0"/>
                        </a:rPr>
                        <m:t>=−8</m:t>
                      </m:r>
                    </m:oMath>
                  </m:oMathPara>
                </a14:m>
                <a:endParaRPr lang="en-GB" sz="1600" dirty="0">
                  <a:solidFill>
                    <a:schemeClr val="accent1"/>
                  </a:solidFill>
                </a:endParaRPr>
              </a:p>
            </p:txBody>
          </p:sp>
        </mc:Choice>
        <mc:Fallback xmlns="">
          <p:sp>
            <p:nvSpPr>
              <p:cNvPr id="9" name="Rectangle 8">
                <a:extLst>
                  <a:ext uri="{FF2B5EF4-FFF2-40B4-BE49-F238E27FC236}">
                    <a16:creationId xmlns:a16="http://schemas.microsoft.com/office/drawing/2014/main" id="{5A5184CE-CBA6-4F76-B335-80BAB5A822E1}"/>
                  </a:ext>
                </a:extLst>
              </p:cNvPr>
              <p:cNvSpPr>
                <a:spLocks noRot="1" noChangeAspect="1" noMove="1" noResize="1" noEditPoints="1" noAdjustHandles="1" noChangeArrowheads="1" noChangeShapeType="1" noTextEdit="1"/>
              </p:cNvSpPr>
              <p:nvPr/>
            </p:nvSpPr>
            <p:spPr>
              <a:xfrm>
                <a:off x="1811487" y="2402312"/>
                <a:ext cx="1706252" cy="1046376"/>
              </a:xfrm>
              <a:prstGeom prst="rect">
                <a:avLst/>
              </a:prstGeom>
              <a:blipFill>
                <a:blip r:embed="rId3"/>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0EC2945-7AEC-49EC-9E75-851534BECC0F}"/>
                  </a:ext>
                </a:extLst>
              </p:cNvPr>
              <p:cNvSpPr/>
              <p:nvPr/>
            </p:nvSpPr>
            <p:spPr>
              <a:xfrm>
                <a:off x="3508116" y="2402312"/>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𝑥</m:t>
                      </m:r>
                      <m:r>
                        <a:rPr lang="en-GB" sz="1600" i="1" smtClean="0">
                          <a:solidFill>
                            <a:schemeClr val="accent1"/>
                          </a:solidFill>
                          <a:latin typeface="Cambria Math" panose="02040503050406030204" pitchFamily="18" charset="0"/>
                        </a:rPr>
                        <m:t>=−4</m:t>
                      </m:r>
                    </m:oMath>
                  </m:oMathPara>
                </a14:m>
                <a:endParaRPr lang="en-GB" sz="1600" dirty="0">
                  <a:solidFill>
                    <a:schemeClr val="accent1"/>
                  </a:solidFill>
                </a:endParaRPr>
              </a:p>
            </p:txBody>
          </p:sp>
        </mc:Choice>
        <mc:Fallback xmlns="">
          <p:sp>
            <p:nvSpPr>
              <p:cNvPr id="11" name="Rectangle 10">
                <a:extLst>
                  <a:ext uri="{FF2B5EF4-FFF2-40B4-BE49-F238E27FC236}">
                    <a16:creationId xmlns:a16="http://schemas.microsoft.com/office/drawing/2014/main" id="{00EC2945-7AEC-49EC-9E75-851534BECC0F}"/>
                  </a:ext>
                </a:extLst>
              </p:cNvPr>
              <p:cNvSpPr>
                <a:spLocks noRot="1" noChangeAspect="1" noMove="1" noResize="1" noEditPoints="1" noAdjustHandles="1" noChangeArrowheads="1" noChangeShapeType="1" noTextEdit="1"/>
              </p:cNvSpPr>
              <p:nvPr/>
            </p:nvSpPr>
            <p:spPr>
              <a:xfrm>
                <a:off x="3508116" y="2402312"/>
                <a:ext cx="1706252" cy="1046376"/>
              </a:xfrm>
              <a:prstGeom prst="rect">
                <a:avLst/>
              </a:prstGeom>
              <a:blipFill>
                <a:blip r:embed="rId4"/>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5FB358E-324E-471A-A727-B8E1CC44F85F}"/>
                  </a:ext>
                </a:extLst>
              </p:cNvPr>
              <p:cNvSpPr/>
              <p:nvPr/>
            </p:nvSpPr>
            <p:spPr>
              <a:xfrm>
                <a:off x="5214368" y="2402312"/>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𝑥</m:t>
                      </m:r>
                      <m:r>
                        <a:rPr lang="en-GB" sz="1600" i="1" smtClean="0">
                          <a:solidFill>
                            <a:schemeClr val="accent1"/>
                          </a:solidFill>
                          <a:latin typeface="Cambria Math" panose="02040503050406030204" pitchFamily="18" charset="0"/>
                        </a:rPr>
                        <m:t>=2</m:t>
                      </m:r>
                    </m:oMath>
                  </m:oMathPara>
                </a14:m>
                <a:endParaRPr lang="en-GB" sz="1600" dirty="0">
                  <a:solidFill>
                    <a:schemeClr val="accent1"/>
                  </a:solidFill>
                </a:endParaRPr>
              </a:p>
            </p:txBody>
          </p:sp>
        </mc:Choice>
        <mc:Fallback xmlns="">
          <p:sp>
            <p:nvSpPr>
              <p:cNvPr id="12" name="Rectangle 11">
                <a:extLst>
                  <a:ext uri="{FF2B5EF4-FFF2-40B4-BE49-F238E27FC236}">
                    <a16:creationId xmlns:a16="http://schemas.microsoft.com/office/drawing/2014/main" id="{75FB358E-324E-471A-A727-B8E1CC44F85F}"/>
                  </a:ext>
                </a:extLst>
              </p:cNvPr>
              <p:cNvSpPr>
                <a:spLocks noRot="1" noChangeAspect="1" noMove="1" noResize="1" noEditPoints="1" noAdjustHandles="1" noChangeArrowheads="1" noChangeShapeType="1" noTextEdit="1"/>
              </p:cNvSpPr>
              <p:nvPr/>
            </p:nvSpPr>
            <p:spPr>
              <a:xfrm>
                <a:off x="5214368" y="2402312"/>
                <a:ext cx="1706252" cy="1046376"/>
              </a:xfrm>
              <a:prstGeom prst="rect">
                <a:avLst/>
              </a:prstGeom>
              <a:blipFill>
                <a:blip r:embed="rId5"/>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3FED62C-D4CA-4047-ACC6-73A4010F1C13}"/>
                  </a:ext>
                </a:extLst>
              </p:cNvPr>
              <p:cNvSpPr/>
              <p:nvPr/>
            </p:nvSpPr>
            <p:spPr>
              <a:xfrm>
                <a:off x="6910997" y="2402312"/>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1600" i="1" smtClean="0">
                              <a:solidFill>
                                <a:schemeClr val="accent1"/>
                              </a:solidFill>
                              <a:latin typeface="Cambria Math" panose="02040503050406030204" pitchFamily="18" charset="0"/>
                            </a:rPr>
                          </m:ctrlPr>
                        </m:sSupPr>
                        <m:e>
                          <m:r>
                            <a:rPr lang="en-GB" sz="1600" i="1">
                              <a:solidFill>
                                <a:schemeClr val="accent1"/>
                              </a:solidFill>
                              <a:latin typeface="Cambria Math" panose="02040503050406030204" pitchFamily="18" charset="0"/>
                            </a:rPr>
                            <m:t>𝑔</m:t>
                          </m:r>
                        </m:e>
                        <m:sup>
                          <m:r>
                            <a:rPr lang="en-GB" sz="1600" i="1">
                              <a:solidFill>
                                <a:schemeClr val="accent1"/>
                              </a:solidFill>
                              <a:latin typeface="Cambria Math" panose="02040503050406030204" pitchFamily="18" charset="0"/>
                            </a:rPr>
                            <m:t>−1</m:t>
                          </m:r>
                        </m:sup>
                      </m:sSup>
                      <m:d>
                        <m:dPr>
                          <m:ctrlPr>
                            <a:rPr lang="en-GB" sz="1600" i="1">
                              <a:solidFill>
                                <a:schemeClr val="accent1"/>
                              </a:solidFill>
                              <a:latin typeface="Cambria Math" panose="02040503050406030204" pitchFamily="18" charset="0"/>
                            </a:rPr>
                          </m:ctrlPr>
                        </m:dPr>
                        <m:e>
                          <m:r>
                            <a:rPr lang="en-GB" sz="1600" i="1">
                              <a:solidFill>
                                <a:schemeClr val="accent1"/>
                              </a:solidFill>
                              <a:latin typeface="Cambria Math" panose="02040503050406030204" pitchFamily="18" charset="0"/>
                            </a:rPr>
                            <m:t>𝑥</m:t>
                          </m:r>
                        </m:e>
                      </m:d>
                      <m:r>
                        <a:rPr lang="en-GB" sz="1600" i="1">
                          <a:solidFill>
                            <a:schemeClr val="accent1"/>
                          </a:solidFill>
                          <a:latin typeface="Cambria Math" panose="02040503050406030204" pitchFamily="18" charset="0"/>
                        </a:rPr>
                        <m:t>=</m:t>
                      </m:r>
                      <m:rad>
                        <m:radPr>
                          <m:degHide m:val="on"/>
                          <m:ctrlPr>
                            <a:rPr lang="en-GB" sz="1600" i="1">
                              <a:solidFill>
                                <a:schemeClr val="accent1"/>
                              </a:solidFill>
                              <a:latin typeface="Cambria Math" panose="02040503050406030204" pitchFamily="18" charset="0"/>
                            </a:rPr>
                          </m:ctrlPr>
                        </m:radPr>
                        <m:deg/>
                        <m:e>
                          <m:f>
                            <m:fPr>
                              <m:ctrlPr>
                                <a:rPr lang="en-GB" sz="1600" i="1">
                                  <a:solidFill>
                                    <a:schemeClr val="accent1"/>
                                  </a:solidFill>
                                  <a:latin typeface="Cambria Math" panose="02040503050406030204" pitchFamily="18" charset="0"/>
                                </a:rPr>
                              </m:ctrlPr>
                            </m:fPr>
                            <m:num>
                              <m:r>
                                <a:rPr lang="en-GB" sz="1600" i="1">
                                  <a:solidFill>
                                    <a:schemeClr val="accent1"/>
                                  </a:solidFill>
                                  <a:latin typeface="Cambria Math" panose="02040503050406030204" pitchFamily="18" charset="0"/>
                                </a:rPr>
                                <m:t>𝑥</m:t>
                              </m:r>
                              <m:r>
                                <a:rPr lang="en-GB" sz="1600" i="1">
                                  <a:solidFill>
                                    <a:schemeClr val="accent1"/>
                                  </a:solidFill>
                                  <a:latin typeface="Cambria Math" panose="02040503050406030204" pitchFamily="18" charset="0"/>
                                </a:rPr>
                                <m:t>+2</m:t>
                              </m:r>
                            </m:num>
                            <m:den>
                              <m:r>
                                <a:rPr lang="en-GB" sz="1600" i="1">
                                  <a:solidFill>
                                    <a:schemeClr val="accent1"/>
                                  </a:solidFill>
                                  <a:latin typeface="Cambria Math" panose="02040503050406030204" pitchFamily="18" charset="0"/>
                                </a:rPr>
                                <m:t>3</m:t>
                              </m:r>
                            </m:den>
                          </m:f>
                        </m:e>
                      </m:rad>
                    </m:oMath>
                  </m:oMathPara>
                </a14:m>
                <a:endParaRPr lang="en-GB" sz="1600" dirty="0">
                  <a:solidFill>
                    <a:schemeClr val="accent1"/>
                  </a:solidFill>
                </a:endParaRPr>
              </a:p>
            </p:txBody>
          </p:sp>
        </mc:Choice>
        <mc:Fallback xmlns="">
          <p:sp>
            <p:nvSpPr>
              <p:cNvPr id="13" name="Rectangle 12">
                <a:extLst>
                  <a:ext uri="{FF2B5EF4-FFF2-40B4-BE49-F238E27FC236}">
                    <a16:creationId xmlns:a16="http://schemas.microsoft.com/office/drawing/2014/main" id="{63FED62C-D4CA-4047-ACC6-73A4010F1C13}"/>
                  </a:ext>
                </a:extLst>
              </p:cNvPr>
              <p:cNvSpPr>
                <a:spLocks noRot="1" noChangeAspect="1" noMove="1" noResize="1" noEditPoints="1" noAdjustHandles="1" noChangeArrowheads="1" noChangeShapeType="1" noTextEdit="1"/>
              </p:cNvSpPr>
              <p:nvPr/>
            </p:nvSpPr>
            <p:spPr>
              <a:xfrm>
                <a:off x="6910997" y="2402312"/>
                <a:ext cx="1706252" cy="1046376"/>
              </a:xfrm>
              <a:prstGeom prst="rect">
                <a:avLst/>
              </a:prstGeom>
              <a:blipFill>
                <a:blip r:embed="rId6"/>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577BF70-3F08-46A5-B0DC-A04BF1B634C0}"/>
                  </a:ext>
                </a:extLst>
              </p:cNvPr>
              <p:cNvSpPr/>
              <p:nvPr/>
            </p:nvSpPr>
            <p:spPr>
              <a:xfrm>
                <a:off x="2594752" y="1355936"/>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𝑥</m:t>
                      </m:r>
                      <m:r>
                        <a:rPr lang="en-GB" sz="1600" i="1" smtClean="0">
                          <a:solidFill>
                            <a:schemeClr val="accent1"/>
                          </a:solidFill>
                          <a:latin typeface="Cambria Math" panose="02040503050406030204" pitchFamily="18" charset="0"/>
                        </a:rPr>
                        <m:t>=−1</m:t>
                      </m:r>
                    </m:oMath>
                  </m:oMathPara>
                </a14:m>
                <a:endParaRPr lang="en-GB" sz="1600" dirty="0">
                  <a:solidFill>
                    <a:schemeClr val="accent1"/>
                  </a:solidFill>
                </a:endParaRPr>
              </a:p>
            </p:txBody>
          </p:sp>
        </mc:Choice>
        <mc:Fallback xmlns="">
          <p:sp>
            <p:nvSpPr>
              <p:cNvPr id="14" name="Rectangle 13">
                <a:extLst>
                  <a:ext uri="{FF2B5EF4-FFF2-40B4-BE49-F238E27FC236}">
                    <a16:creationId xmlns:a16="http://schemas.microsoft.com/office/drawing/2014/main" id="{5577BF70-3F08-46A5-B0DC-A04BF1B634C0}"/>
                  </a:ext>
                </a:extLst>
              </p:cNvPr>
              <p:cNvSpPr>
                <a:spLocks noRot="1" noChangeAspect="1" noMove="1" noResize="1" noEditPoints="1" noAdjustHandles="1" noChangeArrowheads="1" noChangeShapeType="1" noTextEdit="1"/>
              </p:cNvSpPr>
              <p:nvPr/>
            </p:nvSpPr>
            <p:spPr>
              <a:xfrm>
                <a:off x="2594752" y="1355936"/>
                <a:ext cx="1706252" cy="1046376"/>
              </a:xfrm>
              <a:prstGeom prst="rect">
                <a:avLst/>
              </a:prstGeom>
              <a:blipFill>
                <a:blip r:embed="rId7"/>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A0A6E7F-A7D9-452C-A2DF-C90744B5E217}"/>
                  </a:ext>
                </a:extLst>
              </p:cNvPr>
              <p:cNvSpPr/>
              <p:nvPr/>
            </p:nvSpPr>
            <p:spPr>
              <a:xfrm>
                <a:off x="4291381" y="1355936"/>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𝑔𝑓</m:t>
                      </m:r>
                      <m:d>
                        <m:dPr>
                          <m:ctrlPr>
                            <a:rPr lang="en-GB" sz="1600" i="1">
                              <a:solidFill>
                                <a:schemeClr val="accent1"/>
                              </a:solidFill>
                              <a:latin typeface="Cambria Math" panose="02040503050406030204" pitchFamily="18" charset="0"/>
                            </a:rPr>
                          </m:ctrlPr>
                        </m:dPr>
                        <m:e>
                          <m:r>
                            <a:rPr lang="en-GB" sz="1600" i="1">
                              <a:solidFill>
                                <a:schemeClr val="accent1"/>
                              </a:solidFill>
                              <a:latin typeface="Cambria Math" panose="02040503050406030204" pitchFamily="18" charset="0"/>
                            </a:rPr>
                            <m:t>3</m:t>
                          </m:r>
                        </m:e>
                      </m:d>
                      <m:r>
                        <a:rPr lang="en-GB" sz="1600" i="1">
                          <a:solidFill>
                            <a:schemeClr val="accent1"/>
                          </a:solidFill>
                          <a:latin typeface="Cambria Math" panose="02040503050406030204" pitchFamily="18" charset="0"/>
                        </a:rPr>
                        <m:t>=2</m:t>
                      </m:r>
                    </m:oMath>
                  </m:oMathPara>
                </a14:m>
                <a:endParaRPr lang="en-GB" sz="1600" dirty="0">
                  <a:solidFill>
                    <a:schemeClr val="accent1"/>
                  </a:solidFill>
                </a:endParaRPr>
              </a:p>
            </p:txBody>
          </p:sp>
        </mc:Choice>
        <mc:Fallback xmlns="">
          <p:sp>
            <p:nvSpPr>
              <p:cNvPr id="15" name="Rectangle 14">
                <a:extLst>
                  <a:ext uri="{FF2B5EF4-FFF2-40B4-BE49-F238E27FC236}">
                    <a16:creationId xmlns:a16="http://schemas.microsoft.com/office/drawing/2014/main" id="{EA0A6E7F-A7D9-452C-A2DF-C90744B5E217}"/>
                  </a:ext>
                </a:extLst>
              </p:cNvPr>
              <p:cNvSpPr>
                <a:spLocks noRot="1" noChangeAspect="1" noMove="1" noResize="1" noEditPoints="1" noAdjustHandles="1" noChangeArrowheads="1" noChangeShapeType="1" noTextEdit="1"/>
              </p:cNvSpPr>
              <p:nvPr/>
            </p:nvSpPr>
            <p:spPr>
              <a:xfrm>
                <a:off x="4291381" y="1355936"/>
                <a:ext cx="1706252" cy="1046376"/>
              </a:xfrm>
              <a:prstGeom prst="rect">
                <a:avLst/>
              </a:prstGeom>
              <a:blipFill>
                <a:blip r:embed="rId8"/>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39C6262-0A01-4BB7-943F-1CB5119099AD}"/>
                  </a:ext>
                </a:extLst>
              </p:cNvPr>
              <p:cNvSpPr/>
              <p:nvPr/>
            </p:nvSpPr>
            <p:spPr>
              <a:xfrm>
                <a:off x="5997633" y="1355936"/>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𝑓𝑔</m:t>
                      </m:r>
                      <m:d>
                        <m:dPr>
                          <m:ctrlPr>
                            <a:rPr lang="en-GB" sz="1600" i="1">
                              <a:solidFill>
                                <a:schemeClr val="accent1"/>
                              </a:solidFill>
                              <a:latin typeface="Cambria Math" panose="02040503050406030204" pitchFamily="18" charset="0"/>
                            </a:rPr>
                          </m:ctrlPr>
                        </m:dPr>
                        <m:e>
                          <m:r>
                            <a:rPr lang="en-GB" sz="1600" i="1">
                              <a:solidFill>
                                <a:schemeClr val="accent1"/>
                              </a:solidFill>
                              <a:latin typeface="Cambria Math" panose="02040503050406030204" pitchFamily="18" charset="0"/>
                            </a:rPr>
                            <m:t>𝑥</m:t>
                          </m:r>
                        </m:e>
                      </m:d>
                      <m:r>
                        <a:rPr lang="en-GB" sz="1600" i="1">
                          <a:solidFill>
                            <a:schemeClr val="accent1"/>
                          </a:solidFill>
                          <a:latin typeface="Cambria Math" panose="02040503050406030204" pitchFamily="18" charset="0"/>
                        </a:rPr>
                        <m:t>=</m:t>
                      </m:r>
                    </m:oMath>
                  </m:oMathPara>
                </a14:m>
                <a:endParaRPr lang="en-GB" sz="1600" dirty="0">
                  <a:solidFill>
                    <a:schemeClr val="accent1"/>
                  </a:solidFill>
                </a:endParaRPr>
              </a:p>
              <a:p>
                <a:pPr/>
                <a14:m>
                  <m:oMathPara xmlns:m="http://schemas.openxmlformats.org/officeDocument/2006/math">
                    <m:oMathParaPr>
                      <m:jc m:val="centerGroup"/>
                    </m:oMathParaPr>
                    <m:oMath xmlns:m="http://schemas.openxmlformats.org/officeDocument/2006/math">
                      <m:r>
                        <a:rPr lang="en-GB" sz="1600" i="1">
                          <a:solidFill>
                            <a:schemeClr val="accent1"/>
                          </a:solidFill>
                          <a:latin typeface="Cambria Math" panose="02040503050406030204" pitchFamily="18" charset="0"/>
                        </a:rPr>
                        <m:t>4</m:t>
                      </m:r>
                      <m:sSup>
                        <m:sSupPr>
                          <m:ctrlPr>
                            <a:rPr lang="en-GB" sz="1600" i="1">
                              <a:solidFill>
                                <a:schemeClr val="accent1"/>
                              </a:solidFill>
                              <a:latin typeface="Cambria Math" panose="02040503050406030204" pitchFamily="18" charset="0"/>
                            </a:rPr>
                          </m:ctrlPr>
                        </m:sSupPr>
                        <m:e>
                          <m:r>
                            <a:rPr lang="en-GB" sz="1600" i="1">
                              <a:solidFill>
                                <a:schemeClr val="accent1"/>
                              </a:solidFill>
                              <a:latin typeface="Cambria Math" panose="02040503050406030204" pitchFamily="18" charset="0"/>
                            </a:rPr>
                            <m:t>𝑥</m:t>
                          </m:r>
                        </m:e>
                        <m:sup>
                          <m:r>
                            <a:rPr lang="en-GB" sz="1600" i="1">
                              <a:solidFill>
                                <a:schemeClr val="accent1"/>
                              </a:solidFill>
                              <a:latin typeface="Cambria Math" panose="02040503050406030204" pitchFamily="18" charset="0"/>
                            </a:rPr>
                            <m:t>2</m:t>
                          </m:r>
                        </m:sup>
                      </m:sSup>
                      <m:r>
                        <a:rPr lang="en-GB" sz="1600">
                          <a:solidFill>
                            <a:schemeClr val="accent1"/>
                          </a:solidFill>
                          <a:latin typeface="Cambria Math" panose="02040503050406030204" pitchFamily="18" charset="0"/>
                        </a:rPr>
                        <m:t> −</m:t>
                      </m:r>
                      <m:r>
                        <a:rPr lang="en-GB" sz="1600" b="0" i="0" smtClean="0">
                          <a:solidFill>
                            <a:schemeClr val="accent1"/>
                          </a:solidFill>
                          <a:latin typeface="Cambria Math" panose="02040503050406030204" pitchFamily="18" charset="0"/>
                        </a:rPr>
                        <m:t>4</m:t>
                      </m:r>
                      <m:r>
                        <a:rPr lang="en-GB" sz="1600" i="1">
                          <a:solidFill>
                            <a:schemeClr val="accent1"/>
                          </a:solidFill>
                          <a:latin typeface="Cambria Math" panose="02040503050406030204" pitchFamily="18" charset="0"/>
                        </a:rPr>
                        <m:t>𝑥</m:t>
                      </m:r>
                      <m:r>
                        <a:rPr lang="en-GB" sz="1600">
                          <a:solidFill>
                            <a:schemeClr val="accent1"/>
                          </a:solidFill>
                          <a:latin typeface="Cambria Math" panose="02040503050406030204" pitchFamily="18" charset="0"/>
                        </a:rPr>
                        <m:t>+5</m:t>
                      </m:r>
                    </m:oMath>
                  </m:oMathPara>
                </a14:m>
                <a:endParaRPr lang="en-GB" sz="1600" dirty="0">
                  <a:solidFill>
                    <a:schemeClr val="accent1"/>
                  </a:solidFill>
                </a:endParaRPr>
              </a:p>
            </p:txBody>
          </p:sp>
        </mc:Choice>
        <mc:Fallback xmlns="">
          <p:sp>
            <p:nvSpPr>
              <p:cNvPr id="16" name="Rectangle 15">
                <a:extLst>
                  <a:ext uri="{FF2B5EF4-FFF2-40B4-BE49-F238E27FC236}">
                    <a16:creationId xmlns:a16="http://schemas.microsoft.com/office/drawing/2014/main" id="{439C6262-0A01-4BB7-943F-1CB5119099AD}"/>
                  </a:ext>
                </a:extLst>
              </p:cNvPr>
              <p:cNvSpPr>
                <a:spLocks noRot="1" noChangeAspect="1" noMove="1" noResize="1" noEditPoints="1" noAdjustHandles="1" noChangeArrowheads="1" noChangeShapeType="1" noTextEdit="1"/>
              </p:cNvSpPr>
              <p:nvPr/>
            </p:nvSpPr>
            <p:spPr>
              <a:xfrm>
                <a:off x="5997633" y="1355936"/>
                <a:ext cx="1706252" cy="1046376"/>
              </a:xfrm>
              <a:prstGeom prst="rect">
                <a:avLst/>
              </a:prstGeom>
              <a:blipFill>
                <a:blip r:embed="rId9"/>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3EF5B73-5928-4565-B408-CC1077AB6C71}"/>
                  </a:ext>
                </a:extLst>
              </p:cNvPr>
              <p:cNvSpPr/>
              <p:nvPr/>
            </p:nvSpPr>
            <p:spPr>
              <a:xfrm>
                <a:off x="1811487" y="4495064"/>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11</m:t>
                      </m:r>
                    </m:oMath>
                  </m:oMathPara>
                </a14:m>
                <a:endParaRPr lang="en-GB" sz="1600" dirty="0">
                  <a:solidFill>
                    <a:schemeClr val="accent1"/>
                  </a:solidFill>
                </a:endParaRPr>
              </a:p>
            </p:txBody>
          </p:sp>
        </mc:Choice>
        <mc:Fallback xmlns="">
          <p:sp>
            <p:nvSpPr>
              <p:cNvPr id="17" name="Rectangle 16">
                <a:extLst>
                  <a:ext uri="{FF2B5EF4-FFF2-40B4-BE49-F238E27FC236}">
                    <a16:creationId xmlns:a16="http://schemas.microsoft.com/office/drawing/2014/main" id="{83EF5B73-5928-4565-B408-CC1077AB6C71}"/>
                  </a:ext>
                </a:extLst>
              </p:cNvPr>
              <p:cNvSpPr>
                <a:spLocks noRot="1" noChangeAspect="1" noMove="1" noResize="1" noEditPoints="1" noAdjustHandles="1" noChangeArrowheads="1" noChangeShapeType="1" noTextEdit="1"/>
              </p:cNvSpPr>
              <p:nvPr/>
            </p:nvSpPr>
            <p:spPr>
              <a:xfrm>
                <a:off x="1811487" y="4495064"/>
                <a:ext cx="1706252" cy="1046376"/>
              </a:xfrm>
              <a:prstGeom prst="rect">
                <a:avLst/>
              </a:prstGeom>
              <a:blipFill>
                <a:blip r:embed="rId10"/>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6F62129-1373-412F-A156-F462DB2DDFD8}"/>
                  </a:ext>
                </a:extLst>
              </p:cNvPr>
              <p:cNvSpPr/>
              <p:nvPr/>
            </p:nvSpPr>
            <p:spPr>
              <a:xfrm>
                <a:off x="3508116" y="4495064"/>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13</m:t>
                      </m:r>
                    </m:oMath>
                  </m:oMathPara>
                </a14:m>
                <a:endParaRPr lang="en-GB" sz="1600" dirty="0">
                  <a:solidFill>
                    <a:schemeClr val="accent1"/>
                  </a:solidFill>
                </a:endParaRPr>
              </a:p>
            </p:txBody>
          </p:sp>
        </mc:Choice>
        <mc:Fallback xmlns="">
          <p:sp>
            <p:nvSpPr>
              <p:cNvPr id="18" name="Rectangle 17">
                <a:extLst>
                  <a:ext uri="{FF2B5EF4-FFF2-40B4-BE49-F238E27FC236}">
                    <a16:creationId xmlns:a16="http://schemas.microsoft.com/office/drawing/2014/main" id="{76F62129-1373-412F-A156-F462DB2DDFD8}"/>
                  </a:ext>
                </a:extLst>
              </p:cNvPr>
              <p:cNvSpPr>
                <a:spLocks noRot="1" noChangeAspect="1" noMove="1" noResize="1" noEditPoints="1" noAdjustHandles="1" noChangeArrowheads="1" noChangeShapeType="1" noTextEdit="1"/>
              </p:cNvSpPr>
              <p:nvPr/>
            </p:nvSpPr>
            <p:spPr>
              <a:xfrm>
                <a:off x="3508116" y="4495064"/>
                <a:ext cx="1706252" cy="1046376"/>
              </a:xfrm>
              <a:prstGeom prst="rect">
                <a:avLst/>
              </a:prstGeom>
              <a:blipFill>
                <a:blip r:embed="rId11"/>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17FABFD-5C18-4D13-AD44-29F7B8E72A99}"/>
                  </a:ext>
                </a:extLst>
              </p:cNvPr>
              <p:cNvSpPr/>
              <p:nvPr/>
            </p:nvSpPr>
            <p:spPr>
              <a:xfrm>
                <a:off x="5214368" y="4495064"/>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5</m:t>
                      </m:r>
                      <m:r>
                        <a:rPr lang="en-GB" sz="1600" i="1" smtClean="0">
                          <a:solidFill>
                            <a:schemeClr val="accent1"/>
                          </a:solidFill>
                          <a:latin typeface="Cambria Math" panose="02040503050406030204" pitchFamily="18" charset="0"/>
                        </a:rPr>
                        <m:t>𝑥</m:t>
                      </m:r>
                      <m:r>
                        <a:rPr lang="en-GB" sz="1600" i="1" smtClean="0">
                          <a:solidFill>
                            <a:schemeClr val="accent1"/>
                          </a:solidFill>
                          <a:latin typeface="Cambria Math" panose="02040503050406030204" pitchFamily="18" charset="0"/>
                        </a:rPr>
                        <m:t>+2</m:t>
                      </m:r>
                    </m:oMath>
                  </m:oMathPara>
                </a14:m>
                <a:endParaRPr lang="en-GB" sz="1600" dirty="0">
                  <a:solidFill>
                    <a:schemeClr val="accent1"/>
                  </a:solidFill>
                </a:endParaRPr>
              </a:p>
            </p:txBody>
          </p:sp>
        </mc:Choice>
        <mc:Fallback xmlns="">
          <p:sp>
            <p:nvSpPr>
              <p:cNvPr id="19" name="Rectangle 18">
                <a:extLst>
                  <a:ext uri="{FF2B5EF4-FFF2-40B4-BE49-F238E27FC236}">
                    <a16:creationId xmlns:a16="http://schemas.microsoft.com/office/drawing/2014/main" id="{617FABFD-5C18-4D13-AD44-29F7B8E72A99}"/>
                  </a:ext>
                </a:extLst>
              </p:cNvPr>
              <p:cNvSpPr>
                <a:spLocks noRot="1" noChangeAspect="1" noMove="1" noResize="1" noEditPoints="1" noAdjustHandles="1" noChangeArrowheads="1" noChangeShapeType="1" noTextEdit="1"/>
              </p:cNvSpPr>
              <p:nvPr/>
            </p:nvSpPr>
            <p:spPr>
              <a:xfrm>
                <a:off x="5214368" y="4495064"/>
                <a:ext cx="1706252" cy="1046376"/>
              </a:xfrm>
              <a:prstGeom prst="rect">
                <a:avLst/>
              </a:prstGeom>
              <a:blipFill>
                <a:blip r:embed="rId12"/>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3239F7A8-A191-4B83-9F87-8354ABC3C4F5}"/>
                  </a:ext>
                </a:extLst>
              </p:cNvPr>
              <p:cNvSpPr/>
              <p:nvPr/>
            </p:nvSpPr>
            <p:spPr>
              <a:xfrm>
                <a:off x="6910997" y="4495064"/>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GB" sz="1600" i="1" smtClean="0">
                              <a:solidFill>
                                <a:schemeClr val="accent1"/>
                              </a:solidFill>
                              <a:latin typeface="Cambria Math" panose="02040503050406030204" pitchFamily="18" charset="0"/>
                            </a:rPr>
                          </m:ctrlPr>
                        </m:fPr>
                        <m:num>
                          <m:r>
                            <a:rPr lang="en-GB" sz="1600" i="1">
                              <a:solidFill>
                                <a:schemeClr val="accent1"/>
                              </a:solidFill>
                              <a:latin typeface="Cambria Math" panose="02040503050406030204" pitchFamily="18" charset="0"/>
                            </a:rPr>
                            <m:t>𝑦</m:t>
                          </m:r>
                          <m:r>
                            <a:rPr lang="en-GB" sz="1600" i="1">
                              <a:solidFill>
                                <a:schemeClr val="accent1"/>
                              </a:solidFill>
                              <a:latin typeface="Cambria Math" panose="02040503050406030204" pitchFamily="18" charset="0"/>
                            </a:rPr>
                            <m:t>+3</m:t>
                          </m:r>
                        </m:num>
                        <m:den>
                          <m:r>
                            <a:rPr lang="en-GB" sz="1600" i="1">
                              <a:solidFill>
                                <a:schemeClr val="accent1"/>
                              </a:solidFill>
                              <a:latin typeface="Cambria Math" panose="02040503050406030204" pitchFamily="18" charset="0"/>
                            </a:rPr>
                            <m:t>4</m:t>
                          </m:r>
                        </m:den>
                      </m:f>
                    </m:oMath>
                  </m:oMathPara>
                </a14:m>
                <a:endParaRPr lang="en-GB" sz="1600" dirty="0">
                  <a:solidFill>
                    <a:schemeClr val="accent1"/>
                  </a:solidFill>
                </a:endParaRPr>
              </a:p>
            </p:txBody>
          </p:sp>
        </mc:Choice>
        <mc:Fallback xmlns="">
          <p:sp>
            <p:nvSpPr>
              <p:cNvPr id="20" name="Rectangle 19">
                <a:extLst>
                  <a:ext uri="{FF2B5EF4-FFF2-40B4-BE49-F238E27FC236}">
                    <a16:creationId xmlns:a16="http://schemas.microsoft.com/office/drawing/2014/main" id="{3239F7A8-A191-4B83-9F87-8354ABC3C4F5}"/>
                  </a:ext>
                </a:extLst>
              </p:cNvPr>
              <p:cNvSpPr>
                <a:spLocks noRot="1" noChangeAspect="1" noMove="1" noResize="1" noEditPoints="1" noAdjustHandles="1" noChangeArrowheads="1" noChangeShapeType="1" noTextEdit="1"/>
              </p:cNvSpPr>
              <p:nvPr/>
            </p:nvSpPr>
            <p:spPr>
              <a:xfrm>
                <a:off x="6910997" y="4495064"/>
                <a:ext cx="1706252" cy="1046376"/>
              </a:xfrm>
              <a:prstGeom prst="rect">
                <a:avLst/>
              </a:prstGeom>
              <a:blipFill>
                <a:blip r:embed="rId13"/>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E249ABB-D29B-4887-9D21-56206F3D39B9}"/>
                  </a:ext>
                </a:extLst>
              </p:cNvPr>
              <p:cNvSpPr/>
              <p:nvPr/>
            </p:nvSpPr>
            <p:spPr>
              <a:xfrm>
                <a:off x="2594752" y="3448688"/>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13</m:t>
                      </m:r>
                    </m:oMath>
                  </m:oMathPara>
                </a14:m>
                <a:endParaRPr lang="en-GB" sz="1600" dirty="0">
                  <a:solidFill>
                    <a:schemeClr val="accent1"/>
                  </a:solidFill>
                </a:endParaRPr>
              </a:p>
            </p:txBody>
          </p:sp>
        </mc:Choice>
        <mc:Fallback xmlns="">
          <p:sp>
            <p:nvSpPr>
              <p:cNvPr id="21" name="Rectangle 20">
                <a:extLst>
                  <a:ext uri="{FF2B5EF4-FFF2-40B4-BE49-F238E27FC236}">
                    <a16:creationId xmlns:a16="http://schemas.microsoft.com/office/drawing/2014/main" id="{DE249ABB-D29B-4887-9D21-56206F3D39B9}"/>
                  </a:ext>
                </a:extLst>
              </p:cNvPr>
              <p:cNvSpPr>
                <a:spLocks noRot="1" noChangeAspect="1" noMove="1" noResize="1" noEditPoints="1" noAdjustHandles="1" noChangeArrowheads="1" noChangeShapeType="1" noTextEdit="1"/>
              </p:cNvSpPr>
              <p:nvPr/>
            </p:nvSpPr>
            <p:spPr>
              <a:xfrm>
                <a:off x="2594752" y="3448688"/>
                <a:ext cx="1706252" cy="1046376"/>
              </a:xfrm>
              <a:prstGeom prst="rect">
                <a:avLst/>
              </a:prstGeom>
              <a:blipFill>
                <a:blip r:embed="rId14"/>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04278E-0A00-4FFA-A158-0A175D2E9ECB}"/>
                  </a:ext>
                </a:extLst>
              </p:cNvPr>
              <p:cNvSpPr/>
              <p:nvPr/>
            </p:nvSpPr>
            <p:spPr>
              <a:xfrm>
                <a:off x="4291381" y="3448688"/>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𝑥</m:t>
                      </m:r>
                      <m:r>
                        <a:rPr lang="en-GB" sz="1600" i="1" smtClean="0">
                          <a:solidFill>
                            <a:schemeClr val="accent1"/>
                          </a:solidFill>
                          <a:latin typeface="Cambria Math" panose="02040503050406030204" pitchFamily="18" charset="0"/>
                        </a:rPr>
                        <m:t>=</m:t>
                      </m:r>
                      <m:f>
                        <m:fPr>
                          <m:ctrlPr>
                            <a:rPr lang="en-GB" sz="1600" i="1">
                              <a:solidFill>
                                <a:schemeClr val="accent1"/>
                              </a:solidFill>
                              <a:latin typeface="Cambria Math" panose="02040503050406030204" pitchFamily="18" charset="0"/>
                            </a:rPr>
                          </m:ctrlPr>
                        </m:fPr>
                        <m:num>
                          <m:r>
                            <a:rPr lang="en-GB" sz="1600" i="1">
                              <a:solidFill>
                                <a:schemeClr val="accent1"/>
                              </a:solidFill>
                              <a:latin typeface="Cambria Math" panose="02040503050406030204" pitchFamily="18" charset="0"/>
                            </a:rPr>
                            <m:t>3</m:t>
                          </m:r>
                          <m:r>
                            <a:rPr lang="en-GB" sz="1600" i="1">
                              <a:solidFill>
                                <a:schemeClr val="accent1"/>
                              </a:solidFill>
                              <a:latin typeface="Cambria Math" panose="02040503050406030204" pitchFamily="18" charset="0"/>
                            </a:rPr>
                            <m:t>𝑦</m:t>
                          </m:r>
                          <m:r>
                            <a:rPr lang="en-GB" sz="1600" i="1">
                              <a:solidFill>
                                <a:schemeClr val="accent1"/>
                              </a:solidFill>
                              <a:latin typeface="Cambria Math" panose="02040503050406030204" pitchFamily="18" charset="0"/>
                            </a:rPr>
                            <m:t>−1</m:t>
                          </m:r>
                        </m:num>
                        <m:den>
                          <m:r>
                            <a:rPr lang="en-GB" sz="1600" i="1">
                              <a:solidFill>
                                <a:schemeClr val="accent1"/>
                              </a:solidFill>
                              <a:latin typeface="Cambria Math" panose="02040503050406030204" pitchFamily="18" charset="0"/>
                            </a:rPr>
                            <m:t>4</m:t>
                          </m:r>
                        </m:den>
                      </m:f>
                    </m:oMath>
                  </m:oMathPara>
                </a14:m>
                <a:endParaRPr lang="en-GB" sz="1600" dirty="0">
                  <a:solidFill>
                    <a:schemeClr val="accent1"/>
                  </a:solidFill>
                </a:endParaRPr>
              </a:p>
            </p:txBody>
          </p:sp>
        </mc:Choice>
        <mc:Fallback xmlns="">
          <p:sp>
            <p:nvSpPr>
              <p:cNvPr id="22" name="Rectangle 21">
                <a:extLst>
                  <a:ext uri="{FF2B5EF4-FFF2-40B4-BE49-F238E27FC236}">
                    <a16:creationId xmlns:a16="http://schemas.microsoft.com/office/drawing/2014/main" id="{E104278E-0A00-4FFA-A158-0A175D2E9ECB}"/>
                  </a:ext>
                </a:extLst>
              </p:cNvPr>
              <p:cNvSpPr>
                <a:spLocks noRot="1" noChangeAspect="1" noMove="1" noResize="1" noEditPoints="1" noAdjustHandles="1" noChangeArrowheads="1" noChangeShapeType="1" noTextEdit="1"/>
              </p:cNvSpPr>
              <p:nvPr/>
            </p:nvSpPr>
            <p:spPr>
              <a:xfrm>
                <a:off x="4291381" y="3448688"/>
                <a:ext cx="1706252" cy="1046376"/>
              </a:xfrm>
              <a:prstGeom prst="rect">
                <a:avLst/>
              </a:prstGeom>
              <a:blipFill>
                <a:blip r:embed="rId15"/>
                <a:stretch>
                  <a:fillRect/>
                </a:stretch>
              </a:blipFill>
              <a:ln w="19050">
                <a:solidFill>
                  <a:schemeClr val="tx1">
                    <a:lumMod val="50000"/>
                  </a:schemeClr>
                </a:solid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B124F15-D4BD-4F40-B0DA-8211E1AB5504}"/>
                  </a:ext>
                </a:extLst>
              </p:cNvPr>
              <p:cNvSpPr/>
              <p:nvPr/>
            </p:nvSpPr>
            <p:spPr>
              <a:xfrm>
                <a:off x="5997633" y="3448688"/>
                <a:ext cx="1706252" cy="1046376"/>
              </a:xfrm>
              <a:prstGeom prst="rect">
                <a:avLst/>
              </a:prstGeom>
              <a:solidFill>
                <a:schemeClr val="bg2"/>
              </a:solidFill>
              <a:ln w="1905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1600" i="1" smtClean="0">
                          <a:solidFill>
                            <a:schemeClr val="accent1"/>
                          </a:solidFill>
                          <a:latin typeface="Cambria Math" panose="02040503050406030204" pitchFamily="18" charset="0"/>
                        </a:rPr>
                        <m:t>𝑞</m:t>
                      </m:r>
                      <m:r>
                        <a:rPr lang="en-GB" sz="1600" i="1" smtClean="0">
                          <a:solidFill>
                            <a:schemeClr val="accent1"/>
                          </a:solidFill>
                          <a:latin typeface="Cambria Math" panose="02040503050406030204" pitchFamily="18" charset="0"/>
                        </a:rPr>
                        <m:t>=</m:t>
                      </m:r>
                      <m:f>
                        <m:fPr>
                          <m:ctrlPr>
                            <a:rPr lang="en-GB" sz="1600" i="1">
                              <a:solidFill>
                                <a:schemeClr val="accent1"/>
                              </a:solidFill>
                              <a:latin typeface="Cambria Math" panose="02040503050406030204" pitchFamily="18" charset="0"/>
                            </a:rPr>
                          </m:ctrlPr>
                        </m:fPr>
                        <m:num>
                          <m:r>
                            <a:rPr lang="en-GB" sz="1600" i="1">
                              <a:solidFill>
                                <a:schemeClr val="accent1"/>
                              </a:solidFill>
                              <a:latin typeface="Cambria Math" panose="02040503050406030204" pitchFamily="18" charset="0"/>
                            </a:rPr>
                            <m:t>2</m:t>
                          </m:r>
                          <m:r>
                            <a:rPr lang="en-GB" sz="1600" i="1">
                              <a:solidFill>
                                <a:schemeClr val="accent1"/>
                              </a:solidFill>
                              <a:latin typeface="Cambria Math" panose="02040503050406030204" pitchFamily="18" charset="0"/>
                            </a:rPr>
                            <m:t>𝑝</m:t>
                          </m:r>
                        </m:num>
                        <m:den>
                          <m:r>
                            <a:rPr lang="en-GB" sz="1600" i="1">
                              <a:solidFill>
                                <a:schemeClr val="accent1"/>
                              </a:solidFill>
                              <a:latin typeface="Cambria Math" panose="02040503050406030204" pitchFamily="18" charset="0"/>
                            </a:rPr>
                            <m:t>𝑝</m:t>
                          </m:r>
                          <m:r>
                            <a:rPr lang="en-GB" sz="1600" i="1">
                              <a:solidFill>
                                <a:schemeClr val="accent1"/>
                              </a:solidFill>
                              <a:latin typeface="Cambria Math" panose="02040503050406030204" pitchFamily="18" charset="0"/>
                            </a:rPr>
                            <m:t>−3</m:t>
                          </m:r>
                        </m:den>
                      </m:f>
                    </m:oMath>
                  </m:oMathPara>
                </a14:m>
                <a:endParaRPr lang="en-GB" sz="1600" dirty="0">
                  <a:solidFill>
                    <a:schemeClr val="accent1"/>
                  </a:solidFill>
                </a:endParaRPr>
              </a:p>
            </p:txBody>
          </p:sp>
        </mc:Choice>
        <mc:Fallback xmlns="">
          <p:sp>
            <p:nvSpPr>
              <p:cNvPr id="23" name="Rectangle 22">
                <a:extLst>
                  <a:ext uri="{FF2B5EF4-FFF2-40B4-BE49-F238E27FC236}">
                    <a16:creationId xmlns:a16="http://schemas.microsoft.com/office/drawing/2014/main" id="{CB124F15-D4BD-4F40-B0DA-8211E1AB5504}"/>
                  </a:ext>
                </a:extLst>
              </p:cNvPr>
              <p:cNvSpPr>
                <a:spLocks noRot="1" noChangeAspect="1" noMove="1" noResize="1" noEditPoints="1" noAdjustHandles="1" noChangeArrowheads="1" noChangeShapeType="1" noTextEdit="1"/>
              </p:cNvSpPr>
              <p:nvPr/>
            </p:nvSpPr>
            <p:spPr>
              <a:xfrm>
                <a:off x="5997633" y="3448688"/>
                <a:ext cx="1706252" cy="1046376"/>
              </a:xfrm>
              <a:prstGeom prst="rect">
                <a:avLst/>
              </a:prstGeom>
              <a:blipFill>
                <a:blip r:embed="rId16"/>
                <a:stretch>
                  <a:fillRect/>
                </a:stretch>
              </a:blipFill>
              <a:ln w="19050">
                <a:solidFill>
                  <a:schemeClr val="tx1">
                    <a:lumMod val="50000"/>
                  </a:schemeClr>
                </a:solidFill>
              </a:ln>
              <a:effectLst/>
            </p:spPr>
            <p:txBody>
              <a:bodyPr/>
              <a:lstStyle/>
              <a:p>
                <a:r>
                  <a:rPr lang="en-GB">
                    <a:noFill/>
                  </a:rPr>
                  <a:t> </a:t>
                </a:r>
              </a:p>
            </p:txBody>
          </p:sp>
        </mc:Fallback>
      </mc:AlternateContent>
      <p:sp>
        <p:nvSpPr>
          <p:cNvPr id="39" name="TextBox 38">
            <a:extLst>
              <a:ext uri="{FF2B5EF4-FFF2-40B4-BE49-F238E27FC236}">
                <a16:creationId xmlns:a16="http://schemas.microsoft.com/office/drawing/2014/main" id="{64A0F774-34DE-4B05-9108-6F349A892E74}"/>
              </a:ext>
            </a:extLst>
          </p:cNvPr>
          <p:cNvSpPr txBox="1"/>
          <p:nvPr/>
        </p:nvSpPr>
        <p:spPr>
          <a:xfrm>
            <a:off x="540000" y="1719801"/>
            <a:ext cx="1538883" cy="553998"/>
          </a:xfrm>
          <a:prstGeom prst="rect">
            <a:avLst/>
          </a:prstGeom>
          <a:noFill/>
        </p:spPr>
        <p:txBody>
          <a:bodyPr wrap="none" lIns="0" tIns="0" rIns="0" bIns="0" rtlCol="0">
            <a:spAutoFit/>
          </a:bodyPr>
          <a:lstStyle/>
          <a:p>
            <a:r>
              <a:rPr lang="en-GB" dirty="0"/>
              <a:t>Building blocks</a:t>
            </a:r>
          </a:p>
          <a:p>
            <a:r>
              <a:rPr lang="en-GB" dirty="0"/>
              <a:t>answers</a:t>
            </a:r>
          </a:p>
        </p:txBody>
      </p:sp>
      <p:sp>
        <p:nvSpPr>
          <p:cNvPr id="40" name="TextBox 39">
            <a:extLst>
              <a:ext uri="{FF2B5EF4-FFF2-40B4-BE49-F238E27FC236}">
                <a16:creationId xmlns:a16="http://schemas.microsoft.com/office/drawing/2014/main" id="{5979CB40-2651-43BC-888C-27222E77C3DC}"/>
              </a:ext>
            </a:extLst>
          </p:cNvPr>
          <p:cNvSpPr txBox="1"/>
          <p:nvPr/>
        </p:nvSpPr>
        <p:spPr>
          <a:xfrm>
            <a:off x="515895" y="3796491"/>
            <a:ext cx="1333698" cy="276999"/>
          </a:xfrm>
          <a:prstGeom prst="rect">
            <a:avLst/>
          </a:prstGeom>
          <a:noFill/>
        </p:spPr>
        <p:txBody>
          <a:bodyPr wrap="none" lIns="0" tIns="0" rIns="0" bIns="0" rtlCol="0">
            <a:spAutoFit/>
          </a:bodyPr>
          <a:lstStyle/>
          <a:p>
            <a:r>
              <a:rPr lang="en-GB" dirty="0"/>
              <a:t>For functions</a:t>
            </a:r>
          </a:p>
        </p:txBody>
      </p:sp>
    </p:spTree>
    <p:extLst>
      <p:ext uri="{BB962C8B-B14F-4D97-AF65-F5344CB8AC3E}">
        <p14:creationId xmlns:p14="http://schemas.microsoft.com/office/powerpoint/2010/main" val="175902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1BA5-FD2E-4221-A9C0-0FC5DB5E698D}"/>
              </a:ext>
            </a:extLst>
          </p:cNvPr>
          <p:cNvSpPr>
            <a:spLocks noGrp="1"/>
          </p:cNvSpPr>
          <p:nvPr>
            <p:ph type="title"/>
          </p:nvPr>
        </p:nvSpPr>
        <p:spPr>
          <a:xfrm>
            <a:off x="540000" y="441132"/>
            <a:ext cx="8045200" cy="431181"/>
          </a:xfrm>
        </p:spPr>
        <p:txBody>
          <a:bodyPr anchor="t">
            <a:normAutofit/>
          </a:bodyPr>
          <a:lstStyle/>
          <a:p>
            <a:r>
              <a:rPr lang="en-GB" dirty="0"/>
              <a:t>Spot the mistake – Andy Lutwyche</a:t>
            </a:r>
          </a:p>
        </p:txBody>
      </p:sp>
      <p:pic>
        <p:nvPicPr>
          <p:cNvPr id="7" name="Picture 6">
            <a:extLst>
              <a:ext uri="{FF2B5EF4-FFF2-40B4-BE49-F238E27FC236}">
                <a16:creationId xmlns:a16="http://schemas.microsoft.com/office/drawing/2014/main" id="{6EF70727-A03D-41C2-B537-280F09F79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196" y="1110797"/>
            <a:ext cx="6649135" cy="5219570"/>
          </a:xfrm>
          <a:prstGeom prst="rect">
            <a:avLst/>
          </a:prstGeom>
          <a:noFill/>
        </p:spPr>
      </p:pic>
      <p:sp>
        <p:nvSpPr>
          <p:cNvPr id="5" name="Footer Placeholder 4">
            <a:extLst>
              <a:ext uri="{FF2B5EF4-FFF2-40B4-BE49-F238E27FC236}">
                <a16:creationId xmlns:a16="http://schemas.microsoft.com/office/drawing/2014/main" id="{FDDE5719-FE84-43B0-B739-9E9E4FCE4EA3}"/>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EFD5A3C6-F15E-4DFD-AD20-248E1832A22E}"/>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18</a:t>
            </a:fld>
            <a:endParaRPr lang="en-GB"/>
          </a:p>
        </p:txBody>
      </p:sp>
      <p:sp>
        <p:nvSpPr>
          <p:cNvPr id="3" name="Rectangle 2">
            <a:extLst>
              <a:ext uri="{FF2B5EF4-FFF2-40B4-BE49-F238E27FC236}">
                <a16:creationId xmlns:a16="http://schemas.microsoft.com/office/drawing/2014/main" id="{0DD944C3-3F20-4079-A4BB-4DE923F16FCA}"/>
              </a:ext>
            </a:extLst>
          </p:cNvPr>
          <p:cNvSpPr/>
          <p:nvPr/>
        </p:nvSpPr>
        <p:spPr>
          <a:xfrm>
            <a:off x="1142669" y="6090250"/>
            <a:ext cx="6817454" cy="246542"/>
          </a:xfrm>
          <a:prstGeom prst="rect">
            <a:avLst/>
          </a:prstGeom>
        </p:spPr>
        <p:txBody>
          <a:bodyPr wrap="squar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a:t>
            </a:r>
            <a:r>
              <a:rPr lang="en-GB" sz="1000" dirty="0">
                <a:solidFill>
                  <a:schemeClr val="tx1">
                    <a:lumMod val="50000"/>
                  </a:schemeClr>
                </a:solidFill>
                <a:ea typeface="Times New Roman" panose="02020603050405020304" pitchFamily="18" charset="0"/>
              </a:rPr>
              <a:t>Andy Lutwych/TES CC-BY-SA </a:t>
            </a:r>
            <a:r>
              <a:rPr lang="en-GB" sz="1000" dirty="0">
                <a:solidFill>
                  <a:schemeClr val="tx1">
                    <a:lumMod val="50000"/>
                  </a:schemeClr>
                </a:solidFill>
                <a:ea typeface="Times New Roman" panose="02020603050405020304" pitchFamily="18" charset="0"/>
                <a:cs typeface="Times New Roman" panose="02020603050405020304" pitchFamily="18" charset="0"/>
              </a:rPr>
              <a:t>https://creativecommons.org/licenses/by-sa/4.0/</a:t>
            </a:r>
            <a:endParaRPr lang="en-GB" sz="1000" dirty="0">
              <a:solidFill>
                <a:schemeClr val="tx1">
                  <a:lumMod val="50000"/>
                </a:schemeClr>
              </a:solidFill>
            </a:endParaRPr>
          </a:p>
        </p:txBody>
      </p:sp>
    </p:spTree>
    <p:extLst>
      <p:ext uri="{BB962C8B-B14F-4D97-AF65-F5344CB8AC3E}">
        <p14:creationId xmlns:p14="http://schemas.microsoft.com/office/powerpoint/2010/main" val="81215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1E0C-0AE8-4B41-A8AD-87547A3FD957}"/>
              </a:ext>
            </a:extLst>
          </p:cNvPr>
          <p:cNvSpPr>
            <a:spLocks noGrp="1"/>
          </p:cNvSpPr>
          <p:nvPr>
            <p:ph type="title"/>
          </p:nvPr>
        </p:nvSpPr>
        <p:spPr/>
        <p:txBody>
          <a:bodyPr/>
          <a:lstStyle/>
          <a:p>
            <a:r>
              <a:rPr lang="en-GB" b="0" i="0" dirty="0">
                <a:solidFill>
                  <a:srgbClr val="412878"/>
                </a:solidFill>
                <a:effectLst/>
                <a:latin typeface="+mj-lt"/>
              </a:rPr>
              <a:t>AQA Key </a:t>
            </a:r>
            <a:r>
              <a:rPr lang="en-GB" dirty="0">
                <a:solidFill>
                  <a:srgbClr val="412878"/>
                </a:solidFill>
                <a:latin typeface="+mj-lt"/>
              </a:rPr>
              <a:t>S</a:t>
            </a:r>
            <a:r>
              <a:rPr lang="en-GB" b="0" i="0" dirty="0">
                <a:solidFill>
                  <a:srgbClr val="412878"/>
                </a:solidFill>
                <a:effectLst/>
                <a:latin typeface="+mj-lt"/>
              </a:rPr>
              <a:t>tage 3 tests for Years 7, 8 and 9</a:t>
            </a:r>
            <a:br>
              <a:rPr lang="en-GB" b="0" i="0" dirty="0">
                <a:solidFill>
                  <a:srgbClr val="412878"/>
                </a:solidFill>
                <a:effectLst/>
                <a:latin typeface="+mj-lt"/>
              </a:rPr>
            </a:br>
            <a:endParaRPr lang="en-GB" dirty="0">
              <a:latin typeface="+mj-lt"/>
            </a:endParaRPr>
          </a:p>
        </p:txBody>
      </p:sp>
      <p:sp>
        <p:nvSpPr>
          <p:cNvPr id="4" name="Slide Number Placeholder 3">
            <a:extLst>
              <a:ext uri="{FF2B5EF4-FFF2-40B4-BE49-F238E27FC236}">
                <a16:creationId xmlns:a16="http://schemas.microsoft.com/office/drawing/2014/main" id="{34736C0B-3350-4C8B-A1DD-93B8CBFBDB2A}"/>
              </a:ext>
            </a:extLst>
          </p:cNvPr>
          <p:cNvSpPr>
            <a:spLocks noGrp="1"/>
          </p:cNvSpPr>
          <p:nvPr>
            <p:ph type="sldNum" sz="quarter" idx="4"/>
          </p:nvPr>
        </p:nvSpPr>
        <p:spPr/>
        <p:txBody>
          <a:bodyPr/>
          <a:lstStyle/>
          <a:p>
            <a:fld id="{9D4704D4-DAEA-4D4A-A9DC-4373E3AC7101}" type="slidenum">
              <a:rPr lang="en-GB" smtClean="0"/>
              <a:pPr/>
              <a:t>19</a:t>
            </a:fld>
            <a:endParaRPr lang="en-GB" dirty="0"/>
          </a:p>
        </p:txBody>
      </p:sp>
      <p:sp>
        <p:nvSpPr>
          <p:cNvPr id="5" name="Footer Placeholder 4">
            <a:extLst>
              <a:ext uri="{FF2B5EF4-FFF2-40B4-BE49-F238E27FC236}">
                <a16:creationId xmlns:a16="http://schemas.microsoft.com/office/drawing/2014/main" id="{8D19EECC-8436-4BEE-8945-FECC6A814EE5}"/>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11" name="Content Placeholder 10">
            <a:extLst>
              <a:ext uri="{FF2B5EF4-FFF2-40B4-BE49-F238E27FC236}">
                <a16:creationId xmlns:a16="http://schemas.microsoft.com/office/drawing/2014/main" id="{B0179677-C378-45EA-9E4F-5468A39FFD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731600"/>
            <a:ext cx="8045450" cy="4208493"/>
          </a:xfrm>
        </p:spPr>
      </p:pic>
    </p:spTree>
    <p:extLst>
      <p:ext uri="{BB962C8B-B14F-4D97-AF65-F5344CB8AC3E}">
        <p14:creationId xmlns:p14="http://schemas.microsoft.com/office/powerpoint/2010/main" val="72978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208892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1E0C-0AE8-4B41-A8AD-87547A3FD957}"/>
              </a:ext>
            </a:extLst>
          </p:cNvPr>
          <p:cNvSpPr>
            <a:spLocks noGrp="1"/>
          </p:cNvSpPr>
          <p:nvPr>
            <p:ph type="title"/>
          </p:nvPr>
        </p:nvSpPr>
        <p:spPr/>
        <p:txBody>
          <a:bodyPr/>
          <a:lstStyle/>
          <a:p>
            <a:r>
              <a:rPr lang="en-GB" b="0" i="0" dirty="0">
                <a:solidFill>
                  <a:srgbClr val="412878"/>
                </a:solidFill>
                <a:effectLst/>
                <a:latin typeface="+mj-lt"/>
              </a:rPr>
              <a:t>AQA Key </a:t>
            </a:r>
            <a:r>
              <a:rPr lang="en-GB" dirty="0">
                <a:solidFill>
                  <a:srgbClr val="412878"/>
                </a:solidFill>
                <a:latin typeface="+mj-lt"/>
              </a:rPr>
              <a:t>S</a:t>
            </a:r>
            <a:r>
              <a:rPr lang="en-GB" b="0" i="0" dirty="0">
                <a:solidFill>
                  <a:srgbClr val="412878"/>
                </a:solidFill>
                <a:effectLst/>
                <a:latin typeface="+mj-lt"/>
              </a:rPr>
              <a:t>tage</a:t>
            </a:r>
            <a:r>
              <a:rPr lang="en-GB" b="0" i="0" dirty="0">
                <a:solidFill>
                  <a:srgbClr val="412878"/>
                </a:solidFill>
                <a:effectLst/>
                <a:latin typeface="AQAChevin"/>
              </a:rPr>
              <a:t> 3 </a:t>
            </a:r>
            <a:r>
              <a:rPr lang="en-GB" b="0" i="0" dirty="0">
                <a:solidFill>
                  <a:srgbClr val="412878"/>
                </a:solidFill>
                <a:effectLst/>
                <a:latin typeface="+mj-lt"/>
              </a:rPr>
              <a:t>tests for Years 7, 8 and 9</a:t>
            </a:r>
            <a:br>
              <a:rPr lang="en-GB" b="0" i="0" dirty="0">
                <a:solidFill>
                  <a:srgbClr val="412878"/>
                </a:solidFill>
                <a:effectLst/>
                <a:latin typeface="+mj-lt"/>
              </a:rPr>
            </a:br>
            <a:endParaRPr lang="en-GB" dirty="0">
              <a:latin typeface="+mj-lt"/>
            </a:endParaRPr>
          </a:p>
        </p:txBody>
      </p:sp>
      <p:sp>
        <p:nvSpPr>
          <p:cNvPr id="4" name="Slide Number Placeholder 3">
            <a:extLst>
              <a:ext uri="{FF2B5EF4-FFF2-40B4-BE49-F238E27FC236}">
                <a16:creationId xmlns:a16="http://schemas.microsoft.com/office/drawing/2014/main" id="{34736C0B-3350-4C8B-A1DD-93B8CBFBDB2A}"/>
              </a:ext>
            </a:extLst>
          </p:cNvPr>
          <p:cNvSpPr>
            <a:spLocks noGrp="1"/>
          </p:cNvSpPr>
          <p:nvPr>
            <p:ph type="sldNum" sz="quarter" idx="4"/>
          </p:nvPr>
        </p:nvSpPr>
        <p:spPr/>
        <p:txBody>
          <a:bodyPr/>
          <a:lstStyle/>
          <a:p>
            <a:fld id="{9D4704D4-DAEA-4D4A-A9DC-4373E3AC7101}" type="slidenum">
              <a:rPr lang="en-GB" smtClean="0"/>
              <a:pPr/>
              <a:t>20</a:t>
            </a:fld>
            <a:endParaRPr lang="en-GB" dirty="0"/>
          </a:p>
        </p:txBody>
      </p:sp>
      <p:sp>
        <p:nvSpPr>
          <p:cNvPr id="5" name="Footer Placeholder 4">
            <a:extLst>
              <a:ext uri="{FF2B5EF4-FFF2-40B4-BE49-F238E27FC236}">
                <a16:creationId xmlns:a16="http://schemas.microsoft.com/office/drawing/2014/main" id="{8D19EECC-8436-4BEE-8945-FECC6A814EE5}"/>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6" name="Picture 5">
            <a:extLst>
              <a:ext uri="{FF2B5EF4-FFF2-40B4-BE49-F238E27FC236}">
                <a16:creationId xmlns:a16="http://schemas.microsoft.com/office/drawing/2014/main" id="{F1FB03A9-95BE-424C-999E-6D5B3C96F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11" y="3049606"/>
            <a:ext cx="6382346" cy="2986744"/>
          </a:xfrm>
          <a:prstGeom prst="rect">
            <a:avLst/>
          </a:prstGeom>
        </p:spPr>
      </p:pic>
      <p:pic>
        <p:nvPicPr>
          <p:cNvPr id="10" name="Picture 9">
            <a:extLst>
              <a:ext uri="{FF2B5EF4-FFF2-40B4-BE49-F238E27FC236}">
                <a16:creationId xmlns:a16="http://schemas.microsoft.com/office/drawing/2014/main" id="{C9930E5D-E45F-43D9-9DD0-DD5F0A66B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87" y="1050501"/>
            <a:ext cx="3549087" cy="1889839"/>
          </a:xfrm>
          <a:prstGeom prst="rect">
            <a:avLst/>
          </a:prstGeom>
        </p:spPr>
      </p:pic>
    </p:spTree>
    <p:extLst>
      <p:ext uri="{BB962C8B-B14F-4D97-AF65-F5344CB8AC3E}">
        <p14:creationId xmlns:p14="http://schemas.microsoft.com/office/powerpoint/2010/main" val="136519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1E0C-0AE8-4B41-A8AD-87547A3FD957}"/>
              </a:ext>
            </a:extLst>
          </p:cNvPr>
          <p:cNvSpPr>
            <a:spLocks noGrp="1"/>
          </p:cNvSpPr>
          <p:nvPr>
            <p:ph type="title"/>
          </p:nvPr>
        </p:nvSpPr>
        <p:spPr/>
        <p:txBody>
          <a:bodyPr/>
          <a:lstStyle/>
          <a:p>
            <a:r>
              <a:rPr lang="en-GB" b="0" i="0" dirty="0">
                <a:solidFill>
                  <a:srgbClr val="412878"/>
                </a:solidFill>
                <a:effectLst/>
                <a:latin typeface="+mj-lt"/>
              </a:rPr>
              <a:t>AQA Key </a:t>
            </a:r>
            <a:r>
              <a:rPr lang="en-GB" dirty="0">
                <a:solidFill>
                  <a:srgbClr val="412878"/>
                </a:solidFill>
                <a:latin typeface="+mj-lt"/>
              </a:rPr>
              <a:t>S</a:t>
            </a:r>
            <a:r>
              <a:rPr lang="en-GB" b="0" i="0" dirty="0">
                <a:solidFill>
                  <a:srgbClr val="412878"/>
                </a:solidFill>
                <a:effectLst/>
                <a:latin typeface="+mj-lt"/>
              </a:rPr>
              <a:t>tage 3 tests for Years 7, 8 and 9</a:t>
            </a:r>
            <a:br>
              <a:rPr lang="en-GB" b="0" i="0" dirty="0">
                <a:solidFill>
                  <a:srgbClr val="412878"/>
                </a:solidFill>
                <a:effectLst/>
                <a:latin typeface="+mj-lt"/>
              </a:rPr>
            </a:br>
            <a:endParaRPr lang="en-GB" dirty="0">
              <a:latin typeface="+mj-lt"/>
            </a:endParaRPr>
          </a:p>
        </p:txBody>
      </p:sp>
      <p:sp>
        <p:nvSpPr>
          <p:cNvPr id="4" name="Slide Number Placeholder 3">
            <a:extLst>
              <a:ext uri="{FF2B5EF4-FFF2-40B4-BE49-F238E27FC236}">
                <a16:creationId xmlns:a16="http://schemas.microsoft.com/office/drawing/2014/main" id="{34736C0B-3350-4C8B-A1DD-93B8CBFBDB2A}"/>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
        <p:nvSpPr>
          <p:cNvPr id="5" name="Footer Placeholder 4">
            <a:extLst>
              <a:ext uri="{FF2B5EF4-FFF2-40B4-BE49-F238E27FC236}">
                <a16:creationId xmlns:a16="http://schemas.microsoft.com/office/drawing/2014/main" id="{8D19EECC-8436-4BEE-8945-FECC6A814EE5}"/>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16" name="Picture 15">
            <a:extLst>
              <a:ext uri="{FF2B5EF4-FFF2-40B4-BE49-F238E27FC236}">
                <a16:creationId xmlns:a16="http://schemas.microsoft.com/office/drawing/2014/main" id="{7AE9EA5A-9F0F-4E88-B1B9-6AC737EBA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57" y="3323118"/>
            <a:ext cx="7914756" cy="2829179"/>
          </a:xfrm>
          <a:prstGeom prst="rect">
            <a:avLst/>
          </a:prstGeom>
        </p:spPr>
      </p:pic>
      <p:sp>
        <p:nvSpPr>
          <p:cNvPr id="3" name="TextBox 2">
            <a:extLst>
              <a:ext uri="{FF2B5EF4-FFF2-40B4-BE49-F238E27FC236}">
                <a16:creationId xmlns:a16="http://schemas.microsoft.com/office/drawing/2014/main" id="{138B1DEA-527C-4D4B-AAB4-AECAB482C51D}"/>
              </a:ext>
            </a:extLst>
          </p:cNvPr>
          <p:cNvSpPr txBox="1"/>
          <p:nvPr/>
        </p:nvSpPr>
        <p:spPr>
          <a:xfrm>
            <a:off x="5906290" y="2583565"/>
            <a:ext cx="2548467" cy="830997"/>
          </a:xfrm>
          <a:prstGeom prst="rect">
            <a:avLst/>
          </a:prstGeom>
          <a:noFill/>
        </p:spPr>
        <p:txBody>
          <a:bodyPr wrap="square" lIns="0" tIns="0" rIns="0" bIns="0" rtlCol="0">
            <a:spAutoFit/>
          </a:bodyPr>
          <a:lstStyle/>
          <a:p>
            <a:r>
              <a:rPr lang="en-GB" dirty="0"/>
              <a:t>Please see page 5 of the booklet for an answer worth full marks.</a:t>
            </a:r>
          </a:p>
        </p:txBody>
      </p:sp>
      <p:pic>
        <p:nvPicPr>
          <p:cNvPr id="10" name="Picture 9">
            <a:extLst>
              <a:ext uri="{FF2B5EF4-FFF2-40B4-BE49-F238E27FC236}">
                <a16:creationId xmlns:a16="http://schemas.microsoft.com/office/drawing/2014/main" id="{3CA64C87-25A4-4B94-A548-EA4A75A3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1" y="1095731"/>
            <a:ext cx="4467680" cy="2333269"/>
          </a:xfrm>
          <a:prstGeom prst="rect">
            <a:avLst/>
          </a:prstGeom>
        </p:spPr>
      </p:pic>
    </p:spTree>
    <p:extLst>
      <p:ext uri="{BB962C8B-B14F-4D97-AF65-F5344CB8AC3E}">
        <p14:creationId xmlns:p14="http://schemas.microsoft.com/office/powerpoint/2010/main" val="2012880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1E0C-0AE8-4B41-A8AD-87547A3FD957}"/>
              </a:ext>
            </a:extLst>
          </p:cNvPr>
          <p:cNvSpPr>
            <a:spLocks noGrp="1"/>
          </p:cNvSpPr>
          <p:nvPr>
            <p:ph type="title"/>
          </p:nvPr>
        </p:nvSpPr>
        <p:spPr/>
        <p:txBody>
          <a:bodyPr/>
          <a:lstStyle/>
          <a:p>
            <a:r>
              <a:rPr lang="en-GB" b="0" i="0" dirty="0">
                <a:solidFill>
                  <a:srgbClr val="412878"/>
                </a:solidFill>
                <a:effectLst/>
                <a:latin typeface="+mj-lt"/>
              </a:rPr>
              <a:t>AQA Key </a:t>
            </a:r>
            <a:r>
              <a:rPr lang="en-GB" dirty="0">
                <a:solidFill>
                  <a:srgbClr val="412878"/>
                </a:solidFill>
                <a:latin typeface="+mj-lt"/>
              </a:rPr>
              <a:t>S</a:t>
            </a:r>
            <a:r>
              <a:rPr lang="en-GB" b="0" i="0" dirty="0">
                <a:solidFill>
                  <a:srgbClr val="412878"/>
                </a:solidFill>
                <a:effectLst/>
                <a:latin typeface="+mj-lt"/>
              </a:rPr>
              <a:t>tage 3 tests for Years 7, 8 and 9</a:t>
            </a:r>
            <a:br>
              <a:rPr lang="en-GB" b="0" i="0" dirty="0">
                <a:solidFill>
                  <a:srgbClr val="412878"/>
                </a:solidFill>
                <a:effectLst/>
                <a:latin typeface="AQAChevin"/>
              </a:rPr>
            </a:br>
            <a:endParaRPr lang="en-GB" dirty="0"/>
          </a:p>
        </p:txBody>
      </p:sp>
      <p:sp>
        <p:nvSpPr>
          <p:cNvPr id="4" name="Slide Number Placeholder 3">
            <a:extLst>
              <a:ext uri="{FF2B5EF4-FFF2-40B4-BE49-F238E27FC236}">
                <a16:creationId xmlns:a16="http://schemas.microsoft.com/office/drawing/2014/main" id="{34736C0B-3350-4C8B-A1DD-93B8CBFBDB2A}"/>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
        <p:nvSpPr>
          <p:cNvPr id="5" name="Footer Placeholder 4">
            <a:extLst>
              <a:ext uri="{FF2B5EF4-FFF2-40B4-BE49-F238E27FC236}">
                <a16:creationId xmlns:a16="http://schemas.microsoft.com/office/drawing/2014/main" id="{8D19EECC-8436-4BEE-8945-FECC6A814EE5}"/>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8" name="Picture 7">
            <a:extLst>
              <a:ext uri="{FF2B5EF4-FFF2-40B4-BE49-F238E27FC236}">
                <a16:creationId xmlns:a16="http://schemas.microsoft.com/office/drawing/2014/main" id="{A6B6BA5D-6C49-4B63-9228-89BF4CF22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731600"/>
            <a:ext cx="7969374" cy="3788061"/>
          </a:xfrm>
          <a:prstGeom prst="rect">
            <a:avLst/>
          </a:prstGeom>
        </p:spPr>
      </p:pic>
    </p:spTree>
    <p:extLst>
      <p:ext uri="{BB962C8B-B14F-4D97-AF65-F5344CB8AC3E}">
        <p14:creationId xmlns:p14="http://schemas.microsoft.com/office/powerpoint/2010/main" val="354677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 KS4</a:t>
            </a:r>
          </a:p>
        </p:txBody>
      </p:sp>
      <p:sp>
        <p:nvSpPr>
          <p:cNvPr id="3" name="Footer Placeholder 2"/>
          <p:cNvSpPr>
            <a:spLocks noGrp="1"/>
          </p:cNvSpPr>
          <p:nvPr>
            <p:ph type="ftr" sz="quarter" idx="11"/>
          </p:nvPr>
        </p:nvSpPr>
        <p:spPr/>
        <p:txBody>
          <a:bodyPr/>
          <a:lstStyle/>
          <a:p>
            <a:r>
              <a:rPr lang="en-GB" dirty="0"/>
              <a:t>Copyright © 2022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403782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1C1266-955D-4950-B2C6-24E2A7A26E72}"/>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279C9764-5DC4-4894-A6AC-4FC6B1322AD2}"/>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
        <p:nvSpPr>
          <p:cNvPr id="6" name="Content Placeholder 3">
            <a:extLst>
              <a:ext uri="{FF2B5EF4-FFF2-40B4-BE49-F238E27FC236}">
                <a16:creationId xmlns:a16="http://schemas.microsoft.com/office/drawing/2014/main" id="{0DB9BC72-E2D6-4F79-8160-EBCE1584F991}"/>
              </a:ext>
            </a:extLst>
          </p:cNvPr>
          <p:cNvSpPr>
            <a:spLocks noGrp="1"/>
          </p:cNvSpPr>
          <p:nvPr>
            <p:ph sz="quarter" idx="12"/>
          </p:nvPr>
        </p:nvSpPr>
        <p:spPr>
          <a:xfrm>
            <a:off x="539750" y="1731963"/>
            <a:ext cx="8047038" cy="4405312"/>
          </a:xfrm>
        </p:spPr>
        <p:txBody>
          <a:bodyPr/>
          <a:lstStyle/>
          <a:p>
            <a:r>
              <a:rPr lang="en-GB" dirty="0"/>
              <a:t>90 maths problem-solving questions</a:t>
            </a:r>
          </a:p>
          <a:p>
            <a:endParaRPr lang="en-GB" dirty="0"/>
          </a:p>
          <a:p>
            <a:r>
              <a:rPr lang="en-GB" dirty="0"/>
              <a:t>GCSE exam questions</a:t>
            </a:r>
          </a:p>
          <a:p>
            <a:endParaRPr lang="en-GB" dirty="0"/>
          </a:p>
          <a:p>
            <a:r>
              <a:rPr lang="en-GB" dirty="0"/>
              <a:t>Additional resources</a:t>
            </a:r>
          </a:p>
        </p:txBody>
      </p:sp>
      <p:sp>
        <p:nvSpPr>
          <p:cNvPr id="7" name="Title 1">
            <a:extLst>
              <a:ext uri="{FF2B5EF4-FFF2-40B4-BE49-F238E27FC236}">
                <a16:creationId xmlns:a16="http://schemas.microsoft.com/office/drawing/2014/main" id="{6AB2E46C-B9C8-4BC9-BBDB-4213E10309E4}"/>
              </a:ext>
            </a:extLst>
          </p:cNvPr>
          <p:cNvSpPr>
            <a:spLocks noGrp="1"/>
          </p:cNvSpPr>
          <p:nvPr>
            <p:ph type="title"/>
          </p:nvPr>
        </p:nvSpPr>
        <p:spPr>
          <a:xfrm>
            <a:off x="539750" y="441325"/>
            <a:ext cx="8045450" cy="430213"/>
          </a:xfrm>
        </p:spPr>
        <p:txBody>
          <a:bodyPr/>
          <a:lstStyle/>
          <a:p>
            <a:r>
              <a:rPr lang="en-GB" dirty="0"/>
              <a:t>GCSE – KS4</a:t>
            </a:r>
          </a:p>
        </p:txBody>
      </p:sp>
    </p:spTree>
    <p:extLst>
      <p:ext uri="{BB962C8B-B14F-4D97-AF65-F5344CB8AC3E}">
        <p14:creationId xmlns:p14="http://schemas.microsoft.com/office/powerpoint/2010/main" val="2429290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AQA GCSE: 90 maths problem-solving questions</a:t>
            </a:r>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pic>
        <p:nvPicPr>
          <p:cNvPr id="7" name="Content Placeholder 6">
            <a:extLst>
              <a:ext uri="{FF2B5EF4-FFF2-40B4-BE49-F238E27FC236}">
                <a16:creationId xmlns:a16="http://schemas.microsoft.com/office/drawing/2014/main" id="{B3B441E8-F2D5-460F-9C6C-A2FFC77E19F2}"/>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39750" y="1731600"/>
            <a:ext cx="8047038" cy="3683724"/>
          </a:xfrm>
        </p:spPr>
      </p:pic>
      <p:sp>
        <p:nvSpPr>
          <p:cNvPr id="5" name="Slide Number Placeholder 4"/>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89589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A10F-B530-4AF0-9611-90070B879A18}"/>
              </a:ext>
            </a:extLst>
          </p:cNvPr>
          <p:cNvSpPr>
            <a:spLocks noGrp="1"/>
          </p:cNvSpPr>
          <p:nvPr>
            <p:ph type="title"/>
          </p:nvPr>
        </p:nvSpPr>
        <p:spPr/>
        <p:txBody>
          <a:bodyPr/>
          <a:lstStyle/>
          <a:p>
            <a:r>
              <a:rPr lang="en-GB" dirty="0"/>
              <a:t>AQA GCSE: 90 maths problem-solving questions</a:t>
            </a:r>
            <a:br>
              <a:rPr lang="en-GB" dirty="0"/>
            </a:br>
            <a:endParaRPr lang="en-GB" dirty="0"/>
          </a:p>
        </p:txBody>
      </p:sp>
      <p:sp>
        <p:nvSpPr>
          <p:cNvPr id="3" name="Footer Placeholder 2">
            <a:extLst>
              <a:ext uri="{FF2B5EF4-FFF2-40B4-BE49-F238E27FC236}">
                <a16:creationId xmlns:a16="http://schemas.microsoft.com/office/drawing/2014/main" id="{893CC740-2492-403E-BAB8-00DAD80DECD0}"/>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3C465B2D-96BA-4F7C-8621-E4CF340868F0}"/>
              </a:ext>
            </a:extLst>
          </p:cNvPr>
          <p:cNvSpPr>
            <a:spLocks noGrp="1"/>
          </p:cNvSpPr>
          <p:nvPr>
            <p:ph type="sldNum" sz="quarter" idx="4"/>
          </p:nvPr>
        </p:nvSpPr>
        <p:spPr/>
        <p:txBody>
          <a:bodyPr/>
          <a:lstStyle/>
          <a:p>
            <a:fld id="{9D4704D4-DAEA-4D4A-A9DC-4373E3AC7101}" type="slidenum">
              <a:rPr lang="en-GB" smtClean="0"/>
              <a:pPr/>
              <a:t>26</a:t>
            </a:fld>
            <a:endParaRPr lang="en-GB" dirty="0"/>
          </a:p>
        </p:txBody>
      </p:sp>
      <p:sp>
        <p:nvSpPr>
          <p:cNvPr id="6" name="TextBox 5">
            <a:extLst>
              <a:ext uri="{FF2B5EF4-FFF2-40B4-BE49-F238E27FC236}">
                <a16:creationId xmlns:a16="http://schemas.microsoft.com/office/drawing/2014/main" id="{B6D2B081-CB04-4EF2-9846-558F353AA2D7}"/>
              </a:ext>
            </a:extLst>
          </p:cNvPr>
          <p:cNvSpPr txBox="1"/>
          <p:nvPr/>
        </p:nvSpPr>
        <p:spPr>
          <a:xfrm>
            <a:off x="405776" y="1673076"/>
            <a:ext cx="5751066" cy="1477328"/>
          </a:xfrm>
          <a:prstGeom prst="rect">
            <a:avLst/>
          </a:prstGeom>
          <a:noFill/>
        </p:spPr>
        <p:txBody>
          <a:bodyPr wrap="square">
            <a:spAutoFit/>
          </a:bodyPr>
          <a:lstStyle/>
          <a:p>
            <a:pPr algn="l"/>
            <a:r>
              <a:rPr lang="en-GB" b="1" dirty="0">
                <a:solidFill>
                  <a:schemeClr val="accent1"/>
                </a:solidFill>
              </a:rPr>
              <a:t>1</a:t>
            </a:r>
            <a:r>
              <a:rPr lang="en-GB" b="1" dirty="0">
                <a:solidFill>
                  <a:srgbClr val="C9194B"/>
                </a:solidFill>
              </a:rPr>
              <a:t> </a:t>
            </a:r>
            <a:r>
              <a:rPr lang="en-GB" dirty="0"/>
              <a:t>Set out cases</a:t>
            </a:r>
          </a:p>
          <a:p>
            <a:pPr algn="l"/>
            <a:r>
              <a:rPr lang="en-GB" b="1" dirty="0">
                <a:solidFill>
                  <a:srgbClr val="C9194B"/>
                </a:solidFill>
              </a:rPr>
              <a:t>2 </a:t>
            </a:r>
            <a:r>
              <a:rPr lang="en-GB" dirty="0"/>
              <a:t>Work back familiar; work back unfamiliar</a:t>
            </a:r>
          </a:p>
          <a:p>
            <a:pPr algn="l"/>
            <a:r>
              <a:rPr lang="en-GB" b="1" dirty="0">
                <a:solidFill>
                  <a:srgbClr val="C9194B"/>
                </a:solidFill>
              </a:rPr>
              <a:t>3 </a:t>
            </a:r>
            <a:r>
              <a:rPr lang="en-GB" dirty="0"/>
              <a:t>Find an example to fit</a:t>
            </a:r>
          </a:p>
          <a:p>
            <a:pPr algn="l"/>
            <a:r>
              <a:rPr lang="en-GB" b="1" dirty="0">
                <a:solidFill>
                  <a:srgbClr val="C9194B"/>
                </a:solidFill>
              </a:rPr>
              <a:t>4 </a:t>
            </a:r>
            <a:r>
              <a:rPr lang="en-GB" dirty="0"/>
              <a:t>Find key relationships</a:t>
            </a:r>
          </a:p>
          <a:p>
            <a:pPr algn="l"/>
            <a:r>
              <a:rPr lang="en-GB" b="1" dirty="0">
                <a:solidFill>
                  <a:srgbClr val="C9194B"/>
                </a:solidFill>
              </a:rPr>
              <a:t>5 </a:t>
            </a:r>
            <a:r>
              <a:rPr lang="en-GB" dirty="0"/>
              <a:t>Find mathematical features</a:t>
            </a:r>
          </a:p>
        </p:txBody>
      </p:sp>
      <p:sp>
        <p:nvSpPr>
          <p:cNvPr id="7" name="TextBox 6">
            <a:extLst>
              <a:ext uri="{FF2B5EF4-FFF2-40B4-BE49-F238E27FC236}">
                <a16:creationId xmlns:a16="http://schemas.microsoft.com/office/drawing/2014/main" id="{9C8A7AD0-B0D8-4FA6-AC4A-E8B8803BB107}"/>
              </a:ext>
            </a:extLst>
          </p:cNvPr>
          <p:cNvSpPr txBox="1"/>
          <p:nvPr/>
        </p:nvSpPr>
        <p:spPr>
          <a:xfrm>
            <a:off x="367338" y="1213406"/>
            <a:ext cx="4570890" cy="369332"/>
          </a:xfrm>
          <a:prstGeom prst="rect">
            <a:avLst/>
          </a:prstGeom>
          <a:noFill/>
        </p:spPr>
        <p:txBody>
          <a:bodyPr wrap="square">
            <a:spAutoFit/>
          </a:bodyPr>
          <a:lstStyle/>
          <a:p>
            <a:r>
              <a:rPr lang="en-GB" dirty="0">
                <a:solidFill>
                  <a:srgbClr val="412879"/>
                </a:solidFill>
              </a:rPr>
              <a:t>The five strategies of the resource</a:t>
            </a:r>
            <a:endParaRPr lang="en-GB" dirty="0"/>
          </a:p>
        </p:txBody>
      </p:sp>
      <p:pic>
        <p:nvPicPr>
          <p:cNvPr id="8" name="Picture 7" descr="Graphical user interface, text, application&#10;&#10;Description automatically generated">
            <a:extLst>
              <a:ext uri="{FF2B5EF4-FFF2-40B4-BE49-F238E27FC236}">
                <a16:creationId xmlns:a16="http://schemas.microsoft.com/office/drawing/2014/main" id="{FD185FB8-6BDA-43F9-ADC5-379C981BF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366" y="3476765"/>
            <a:ext cx="6335711" cy="2629476"/>
          </a:xfrm>
          <a:prstGeom prst="rect">
            <a:avLst/>
          </a:prstGeom>
        </p:spPr>
      </p:pic>
    </p:spTree>
    <p:extLst>
      <p:ext uri="{BB962C8B-B14F-4D97-AF65-F5344CB8AC3E}">
        <p14:creationId xmlns:p14="http://schemas.microsoft.com/office/powerpoint/2010/main" val="252569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1132"/>
            <a:ext cx="8045200" cy="431181"/>
          </a:xfrm>
        </p:spPr>
        <p:txBody>
          <a:bodyPr anchor="t">
            <a:normAutofit/>
          </a:bodyPr>
          <a:lstStyle/>
          <a:p>
            <a:r>
              <a:rPr lang="en-GB" dirty="0"/>
              <a:t>GCSE: Completion tasks</a:t>
            </a:r>
          </a:p>
        </p:txBody>
      </p:sp>
      <p:pic>
        <p:nvPicPr>
          <p:cNvPr id="9" name="Content Placeholder 8" descr="Shape, square&#10;&#10;Description automatically generated with medium confidence">
            <a:extLst>
              <a:ext uri="{FF2B5EF4-FFF2-40B4-BE49-F238E27FC236}">
                <a16:creationId xmlns:a16="http://schemas.microsoft.com/office/drawing/2014/main" id="{8E21B63E-33AC-4387-8E4E-AC5D4287B4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731600"/>
            <a:ext cx="8045450" cy="2733424"/>
          </a:xfrm>
          <a:noFill/>
        </p:spPr>
      </p:pic>
      <p:sp>
        <p:nvSpPr>
          <p:cNvPr id="3" name="Footer Placeholder 2"/>
          <p:cNvSpPr>
            <a:spLocks noGrp="1"/>
          </p:cNvSpPr>
          <p:nvPr>
            <p:ph type="ftr" sz="quarter" idx="11"/>
          </p:nvPr>
        </p:nvSpPr>
        <p:spPr>
          <a:xfrm>
            <a:off x="1524000" y="6611005"/>
            <a:ext cx="3130838" cy="241200"/>
          </a:xfrm>
        </p:spPr>
        <p:txBody>
          <a:bodyPr anchor="t">
            <a:normAutofit/>
          </a:bodyPr>
          <a:lstStyle/>
          <a:p>
            <a:pPr>
              <a:spcAft>
                <a:spcPts val="600"/>
              </a:spcAft>
            </a:pPr>
            <a:r>
              <a:rPr lang="en-GB" dirty="0"/>
              <a:t>Copyright © 2022 AQA and its licensors. All rights reserved.</a:t>
            </a:r>
            <a:endParaRPr lang="en-US" dirty="0"/>
          </a:p>
        </p:txBody>
      </p:sp>
      <p:sp>
        <p:nvSpPr>
          <p:cNvPr id="4" name="Slide Number Placeholder 3"/>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27</a:t>
            </a:fld>
            <a:endParaRPr lang="en-GB"/>
          </a:p>
        </p:txBody>
      </p:sp>
    </p:spTree>
    <p:extLst>
      <p:ext uri="{BB962C8B-B14F-4D97-AF65-F5344CB8AC3E}">
        <p14:creationId xmlns:p14="http://schemas.microsoft.com/office/powerpoint/2010/main" val="102694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132F-7381-45DD-9DAD-7BAD61FDA7E5}"/>
              </a:ext>
            </a:extLst>
          </p:cNvPr>
          <p:cNvSpPr>
            <a:spLocks noGrp="1"/>
          </p:cNvSpPr>
          <p:nvPr>
            <p:ph type="title"/>
          </p:nvPr>
        </p:nvSpPr>
        <p:spPr/>
        <p:txBody>
          <a:bodyPr/>
          <a:lstStyle/>
          <a:p>
            <a:r>
              <a:rPr lang="en-GB" dirty="0"/>
              <a:t>GCSE: Completion tasks</a:t>
            </a:r>
          </a:p>
        </p:txBody>
      </p:sp>
      <p:pic>
        <p:nvPicPr>
          <p:cNvPr id="7" name="Content Placeholder 6">
            <a:extLst>
              <a:ext uri="{FF2B5EF4-FFF2-40B4-BE49-F238E27FC236}">
                <a16:creationId xmlns:a16="http://schemas.microsoft.com/office/drawing/2014/main" id="{AD374CDA-ECC1-4FD5-A463-E77F5FE4BB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731600"/>
            <a:ext cx="8045450" cy="3266756"/>
          </a:xfrm>
        </p:spPr>
      </p:pic>
      <p:sp>
        <p:nvSpPr>
          <p:cNvPr id="4" name="Slide Number Placeholder 3">
            <a:extLst>
              <a:ext uri="{FF2B5EF4-FFF2-40B4-BE49-F238E27FC236}">
                <a16:creationId xmlns:a16="http://schemas.microsoft.com/office/drawing/2014/main" id="{5DF7AE2A-2675-482D-A905-ECB3EB72F79F}"/>
              </a:ext>
            </a:extLst>
          </p:cNvPr>
          <p:cNvSpPr>
            <a:spLocks noGrp="1"/>
          </p:cNvSpPr>
          <p:nvPr>
            <p:ph type="sldNum" sz="quarter" idx="4"/>
          </p:nvPr>
        </p:nvSpPr>
        <p:spPr/>
        <p:txBody>
          <a:bodyPr/>
          <a:lstStyle/>
          <a:p>
            <a:fld id="{9D4704D4-DAEA-4D4A-A9DC-4373E3AC7101}" type="slidenum">
              <a:rPr lang="en-GB" smtClean="0"/>
              <a:pPr/>
              <a:t>28</a:t>
            </a:fld>
            <a:endParaRPr lang="en-GB" dirty="0"/>
          </a:p>
        </p:txBody>
      </p:sp>
      <p:sp>
        <p:nvSpPr>
          <p:cNvPr id="5" name="Footer Placeholder 4">
            <a:extLst>
              <a:ext uri="{FF2B5EF4-FFF2-40B4-BE49-F238E27FC236}">
                <a16:creationId xmlns:a16="http://schemas.microsoft.com/office/drawing/2014/main" id="{753AF7CF-F41F-4F7C-85F4-A680BE36B85F}"/>
              </a:ext>
            </a:extLst>
          </p:cNvPr>
          <p:cNvSpPr>
            <a:spLocks noGrp="1"/>
          </p:cNvSpPr>
          <p:nvPr>
            <p:ph type="ftr" sz="quarter" idx="3"/>
          </p:nvPr>
        </p:nvSpPr>
        <p:spPr/>
        <p:txBody>
          <a:bodyPr/>
          <a:lstStyle/>
          <a:p>
            <a:r>
              <a:rPr lang="en-GB"/>
              <a:t>Copyright © 2022 AQA and its licensors. All rights reserved.</a:t>
            </a:r>
            <a:endParaRPr lang="en-US" dirty="0"/>
          </a:p>
        </p:txBody>
      </p:sp>
    </p:spTree>
    <p:extLst>
      <p:ext uri="{BB962C8B-B14F-4D97-AF65-F5344CB8AC3E}">
        <p14:creationId xmlns:p14="http://schemas.microsoft.com/office/powerpoint/2010/main" val="319289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19D5-9591-4946-AC40-4A166C837275}"/>
              </a:ext>
            </a:extLst>
          </p:cNvPr>
          <p:cNvSpPr>
            <a:spLocks noGrp="1"/>
          </p:cNvSpPr>
          <p:nvPr>
            <p:ph type="title"/>
          </p:nvPr>
        </p:nvSpPr>
        <p:spPr>
          <a:xfrm>
            <a:off x="540000" y="441132"/>
            <a:ext cx="8045200" cy="431181"/>
          </a:xfrm>
        </p:spPr>
        <p:txBody>
          <a:bodyPr anchor="t">
            <a:normAutofit/>
          </a:bodyPr>
          <a:lstStyle/>
          <a:p>
            <a:r>
              <a:rPr lang="en-GB" dirty="0"/>
              <a:t>Here’s the diagram, what’s the question?</a:t>
            </a:r>
          </a:p>
        </p:txBody>
      </p:sp>
      <p:pic>
        <p:nvPicPr>
          <p:cNvPr id="9" name="Picture 8">
            <a:extLst>
              <a:ext uri="{FF2B5EF4-FFF2-40B4-BE49-F238E27FC236}">
                <a16:creationId xmlns:a16="http://schemas.microsoft.com/office/drawing/2014/main" id="{26D34230-F451-4C64-9C32-229EFEBED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731600"/>
            <a:ext cx="5895389" cy="4406804"/>
          </a:xfrm>
          <a:prstGeom prst="rect">
            <a:avLst/>
          </a:prstGeom>
          <a:noFill/>
        </p:spPr>
      </p:pic>
      <p:sp>
        <p:nvSpPr>
          <p:cNvPr id="5" name="Footer Placeholder 4">
            <a:extLst>
              <a:ext uri="{FF2B5EF4-FFF2-40B4-BE49-F238E27FC236}">
                <a16:creationId xmlns:a16="http://schemas.microsoft.com/office/drawing/2014/main" id="{62C412E9-2986-4A29-8E25-CD52FE4323AF}"/>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F8A4E350-B188-4E87-95B8-C31CF4D30BB1}"/>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29</a:t>
            </a:fld>
            <a:endParaRPr lang="en-GB"/>
          </a:p>
        </p:txBody>
      </p:sp>
    </p:spTree>
    <p:extLst>
      <p:ext uri="{BB962C8B-B14F-4D97-AF65-F5344CB8AC3E}">
        <p14:creationId xmlns:p14="http://schemas.microsoft.com/office/powerpoint/2010/main" val="309632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38F3-1FF5-4C4A-BF3A-157CF2949204}"/>
              </a:ext>
            </a:extLst>
          </p:cNvPr>
          <p:cNvSpPr>
            <a:spLocks noGrp="1"/>
          </p:cNvSpPr>
          <p:nvPr>
            <p:ph type="title"/>
          </p:nvPr>
        </p:nvSpPr>
        <p:spPr/>
        <p:txBody>
          <a:bodyPr/>
          <a:lstStyle/>
          <a:p>
            <a:r>
              <a:rPr lang="en-GB" dirty="0" err="1"/>
              <a:t>Exampro</a:t>
            </a:r>
            <a:endParaRPr lang="en-GB" dirty="0"/>
          </a:p>
        </p:txBody>
      </p:sp>
      <p:sp>
        <p:nvSpPr>
          <p:cNvPr id="3" name="Footer Placeholder 2">
            <a:extLst>
              <a:ext uri="{FF2B5EF4-FFF2-40B4-BE49-F238E27FC236}">
                <a16:creationId xmlns:a16="http://schemas.microsoft.com/office/drawing/2014/main" id="{0723B397-5F00-43DB-9AAC-45BF3573CBB4}"/>
              </a:ext>
            </a:extLst>
          </p:cNvPr>
          <p:cNvSpPr>
            <a:spLocks noGrp="1"/>
          </p:cNvSpPr>
          <p:nvPr>
            <p:ph type="ftr" sz="quarter" idx="10"/>
          </p:nvPr>
        </p:nvSpPr>
        <p:spPr/>
        <p:txBody>
          <a:bodyPr/>
          <a:lstStyle/>
          <a:p>
            <a:r>
              <a:rPr lang="en-US" dirty="0"/>
              <a:t>Copyright © 2022 AQA and its licensors. All rights reserved.</a:t>
            </a:r>
          </a:p>
        </p:txBody>
      </p:sp>
      <p:sp>
        <p:nvSpPr>
          <p:cNvPr id="4" name="Content Placeholder 3">
            <a:extLst>
              <a:ext uri="{FF2B5EF4-FFF2-40B4-BE49-F238E27FC236}">
                <a16:creationId xmlns:a16="http://schemas.microsoft.com/office/drawing/2014/main" id="{9672B1F3-4A51-4142-BB19-683C1BBDD499}"/>
              </a:ext>
            </a:extLst>
          </p:cNvPr>
          <p:cNvSpPr>
            <a:spLocks noGrp="1"/>
          </p:cNvSpPr>
          <p:nvPr>
            <p:ph sz="quarter" idx="12"/>
          </p:nvPr>
        </p:nvSpPr>
        <p:spPr>
          <a:xfrm>
            <a:off x="539200" y="1731600"/>
            <a:ext cx="8046000" cy="4406400"/>
          </a:xfrm>
        </p:spPr>
        <p:txBody>
          <a:bodyPr/>
          <a:lstStyle/>
          <a:p>
            <a:pPr marL="0" lvl="0" indent="0">
              <a:buNone/>
            </a:pPr>
            <a:r>
              <a:rPr lang="en-GB" dirty="0"/>
              <a:t>AQA’s </a:t>
            </a:r>
            <a:r>
              <a:rPr lang="en-GB" dirty="0" err="1"/>
              <a:t>Exampro</a:t>
            </a:r>
            <a:r>
              <a:rPr lang="en-GB" dirty="0"/>
              <a:t> question banks prepare students for their first public exams. Explore thousands of past questions with their associated mark schemes and examiner comments to create compilations suiting your students’ needs.</a:t>
            </a:r>
          </a:p>
          <a:p>
            <a:pPr lvl="0"/>
            <a:endParaRPr lang="en-GB" dirty="0"/>
          </a:p>
          <a:p>
            <a:pPr marL="0" lvl="0" indent="0">
              <a:buNone/>
            </a:pPr>
            <a:r>
              <a:rPr lang="en-GB" dirty="0"/>
              <a:t>Embed questions in:</a:t>
            </a:r>
          </a:p>
          <a:p>
            <a:r>
              <a:rPr lang="en-GB" dirty="0"/>
              <a:t>homework, to familiarise students with exam materials</a:t>
            </a:r>
          </a:p>
          <a:p>
            <a:r>
              <a:rPr lang="en-GB" dirty="0"/>
              <a:t>class teaching, for greater understanding of what’s being asked</a:t>
            </a:r>
          </a:p>
          <a:p>
            <a:r>
              <a:rPr lang="en-GB" dirty="0"/>
              <a:t>differentiated, targeted assessments, to check learning of content and skills</a:t>
            </a:r>
          </a:p>
          <a:p>
            <a:r>
              <a:rPr lang="en-GB" dirty="0"/>
              <a:t>revision resources, for the best preparation.</a:t>
            </a:r>
          </a:p>
          <a:p>
            <a:pPr marL="0" lvl="0" indent="0">
              <a:buNone/>
            </a:pPr>
            <a:endParaRPr lang="en-GB" dirty="0"/>
          </a:p>
          <a:p>
            <a:pPr marL="0" lvl="0" indent="0">
              <a:buNone/>
            </a:pPr>
            <a:r>
              <a:rPr lang="en-GB" dirty="0"/>
              <a:t>AQA’s </a:t>
            </a:r>
            <a:r>
              <a:rPr lang="en-GB" dirty="0" err="1"/>
              <a:t>MERiT</a:t>
            </a:r>
            <a:r>
              <a:rPr lang="en-GB" dirty="0"/>
              <a:t> offers high-quality feedback from mock exams. See the strengths and weaknesses of your class to identify teaching focus; share performance data with SLT; and view student reports to support individual progress.</a:t>
            </a:r>
          </a:p>
          <a:p>
            <a:endParaRPr lang="en-GB" dirty="0"/>
          </a:p>
        </p:txBody>
      </p:sp>
      <p:sp>
        <p:nvSpPr>
          <p:cNvPr id="5" name="Slide Number Placeholder 4">
            <a:extLst>
              <a:ext uri="{FF2B5EF4-FFF2-40B4-BE49-F238E27FC236}">
                <a16:creationId xmlns:a16="http://schemas.microsoft.com/office/drawing/2014/main" id="{3F405539-CB4E-40AF-AB8C-D97E417B28EA}"/>
              </a:ext>
            </a:extLst>
          </p:cNvPr>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150267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19D5-9591-4946-AC40-4A166C837275}"/>
              </a:ext>
            </a:extLst>
          </p:cNvPr>
          <p:cNvSpPr>
            <a:spLocks noGrp="1"/>
          </p:cNvSpPr>
          <p:nvPr>
            <p:ph type="title"/>
          </p:nvPr>
        </p:nvSpPr>
        <p:spPr>
          <a:xfrm>
            <a:off x="540000" y="441132"/>
            <a:ext cx="8045200" cy="431181"/>
          </a:xfrm>
        </p:spPr>
        <p:txBody>
          <a:bodyPr anchor="t">
            <a:normAutofit/>
          </a:bodyPr>
          <a:lstStyle/>
          <a:p>
            <a:r>
              <a:rPr lang="en-GB" dirty="0"/>
              <a:t>Here’s the diagram, what’s the question?</a:t>
            </a:r>
          </a:p>
        </p:txBody>
      </p:sp>
      <p:sp>
        <p:nvSpPr>
          <p:cNvPr id="5" name="Footer Placeholder 4">
            <a:extLst>
              <a:ext uri="{FF2B5EF4-FFF2-40B4-BE49-F238E27FC236}">
                <a16:creationId xmlns:a16="http://schemas.microsoft.com/office/drawing/2014/main" id="{62C412E9-2986-4A29-8E25-CD52FE4323AF}"/>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F8A4E350-B188-4E87-95B8-C31CF4D30BB1}"/>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30</a:t>
            </a:fld>
            <a:endParaRPr lang="en-GB"/>
          </a:p>
        </p:txBody>
      </p:sp>
      <p:pic>
        <p:nvPicPr>
          <p:cNvPr id="6" name="Picture 5">
            <a:extLst>
              <a:ext uri="{FF2B5EF4-FFF2-40B4-BE49-F238E27FC236}">
                <a16:creationId xmlns:a16="http://schemas.microsoft.com/office/drawing/2014/main" id="{1B58D389-52F8-40DE-AE06-F59BA715E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519329"/>
            <a:ext cx="6883167" cy="4655056"/>
          </a:xfrm>
          <a:prstGeom prst="rect">
            <a:avLst/>
          </a:prstGeom>
        </p:spPr>
      </p:pic>
    </p:spTree>
    <p:extLst>
      <p:ext uri="{BB962C8B-B14F-4D97-AF65-F5344CB8AC3E}">
        <p14:creationId xmlns:p14="http://schemas.microsoft.com/office/powerpoint/2010/main" val="182519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E0CE-6606-4BF4-B6AF-DB58B2473903}"/>
              </a:ext>
            </a:extLst>
          </p:cNvPr>
          <p:cNvSpPr>
            <a:spLocks noGrp="1"/>
          </p:cNvSpPr>
          <p:nvPr>
            <p:ph type="title"/>
          </p:nvPr>
        </p:nvSpPr>
        <p:spPr/>
        <p:txBody>
          <a:bodyPr/>
          <a:lstStyle/>
          <a:p>
            <a:r>
              <a:rPr lang="en-GB"/>
              <a:t>The answer is, what was the question?</a:t>
            </a:r>
            <a:endParaRPr lang="en-GB" dirty="0"/>
          </a:p>
        </p:txBody>
      </p:sp>
      <p:sp>
        <p:nvSpPr>
          <p:cNvPr id="5" name="Footer Placeholder 4">
            <a:extLst>
              <a:ext uri="{FF2B5EF4-FFF2-40B4-BE49-F238E27FC236}">
                <a16:creationId xmlns:a16="http://schemas.microsoft.com/office/drawing/2014/main" id="{48555A2D-1AAE-4468-B212-EB551533E92E}"/>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76EFD5A6-A0E4-4ECD-B6D1-5658B1177B98}"/>
              </a:ext>
            </a:extLst>
          </p:cNvPr>
          <p:cNvSpPr>
            <a:spLocks noGrp="1"/>
          </p:cNvSpPr>
          <p:nvPr>
            <p:ph type="sldNum" sz="quarter" idx="4"/>
          </p:nvPr>
        </p:nvSpPr>
        <p:spPr/>
        <p:txBody>
          <a:bodyPr/>
          <a:lstStyle/>
          <a:p>
            <a:fld id="{9D4704D4-DAEA-4D4A-A9DC-4373E3AC7101}" type="slidenum">
              <a:rPr lang="en-GB" smtClean="0"/>
              <a:pPr/>
              <a:t>31</a:t>
            </a:fld>
            <a:endParaRPr lang="en-GB" dirty="0"/>
          </a:p>
        </p:txBody>
      </p:sp>
      <p:sp>
        <p:nvSpPr>
          <p:cNvPr id="3" name="Rectangle 2">
            <a:extLst>
              <a:ext uri="{FF2B5EF4-FFF2-40B4-BE49-F238E27FC236}">
                <a16:creationId xmlns:a16="http://schemas.microsoft.com/office/drawing/2014/main" id="{1955E4CF-7FFF-47F7-AF22-2C8159D1A3B3}"/>
              </a:ext>
            </a:extLst>
          </p:cNvPr>
          <p:cNvSpPr/>
          <p:nvPr/>
        </p:nvSpPr>
        <p:spPr>
          <a:xfrm>
            <a:off x="1142669" y="5842156"/>
            <a:ext cx="7501016" cy="246542"/>
          </a:xfrm>
          <a:prstGeom prst="rect">
            <a:avLst/>
          </a:prstGeom>
        </p:spPr>
        <p:txBody>
          <a:bodyPr wrap="squar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a:t>
            </a:r>
            <a:r>
              <a:rPr lang="en-GB" sz="1000" dirty="0">
                <a:solidFill>
                  <a:schemeClr val="tx1">
                    <a:lumMod val="50000"/>
                  </a:schemeClr>
                </a:solidFill>
                <a:ea typeface="Times New Roman" panose="02020603050405020304" pitchFamily="18" charset="0"/>
              </a:rPr>
              <a:t>Andy Lutwych/TES CC-BY-SA </a:t>
            </a:r>
            <a:r>
              <a:rPr lang="en-GB" sz="1000" dirty="0">
                <a:solidFill>
                  <a:schemeClr val="tx1">
                    <a:lumMod val="50000"/>
                  </a:schemeClr>
                </a:solidFill>
                <a:ea typeface="Times New Roman" panose="02020603050405020304" pitchFamily="18" charset="0"/>
                <a:cs typeface="Times New Roman" panose="02020603050405020304" pitchFamily="18" charset="0"/>
              </a:rPr>
              <a:t>https://creativecommons.org/licenses/by-sa/4.0/</a:t>
            </a:r>
            <a:endParaRPr lang="en-GB" sz="1000" dirty="0">
              <a:solidFill>
                <a:schemeClr val="tx1">
                  <a:lumMod val="50000"/>
                </a:schemeClr>
              </a:solidFill>
            </a:endParaRPr>
          </a:p>
        </p:txBody>
      </p:sp>
      <p:pic>
        <p:nvPicPr>
          <p:cNvPr id="16" name="Content Placeholder 8">
            <a:extLst>
              <a:ext uri="{FF2B5EF4-FFF2-40B4-BE49-F238E27FC236}">
                <a16:creationId xmlns:a16="http://schemas.microsoft.com/office/drawing/2014/main" id="{91E3E055-F2F3-4555-B0CE-F10167A8A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669" y="1694557"/>
            <a:ext cx="6940080" cy="3886445"/>
          </a:xfrm>
          <a:prstGeom prst="rect">
            <a:avLst/>
          </a:prstGeom>
        </p:spPr>
      </p:pic>
    </p:spTree>
    <p:extLst>
      <p:ext uri="{BB962C8B-B14F-4D97-AF65-F5344CB8AC3E}">
        <p14:creationId xmlns:p14="http://schemas.microsoft.com/office/powerpoint/2010/main" val="303840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Foundation </a:t>
            </a:r>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32</a:t>
            </a:fld>
            <a:endParaRPr lang="en-GB" dirty="0"/>
          </a:p>
        </p:txBody>
      </p:sp>
      <p:pic>
        <p:nvPicPr>
          <p:cNvPr id="10" name="Content Placeholder 9">
            <a:extLst>
              <a:ext uri="{FF2B5EF4-FFF2-40B4-BE49-F238E27FC236}">
                <a16:creationId xmlns:a16="http://schemas.microsoft.com/office/drawing/2014/main" id="{09B8FF23-6C15-43EA-8FCC-9DCF7EF462C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40000" y="1731600"/>
            <a:ext cx="8045450" cy="1868965"/>
          </a:xfrm>
        </p:spPr>
      </p:pic>
    </p:spTree>
    <p:extLst>
      <p:ext uri="{BB962C8B-B14F-4D97-AF65-F5344CB8AC3E}">
        <p14:creationId xmlns:p14="http://schemas.microsoft.com/office/powerpoint/2010/main" val="2735776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2179-2093-4F0C-A243-3F8EFC638747}"/>
              </a:ext>
            </a:extLst>
          </p:cNvPr>
          <p:cNvSpPr>
            <a:spLocks noGrp="1"/>
          </p:cNvSpPr>
          <p:nvPr>
            <p:ph type="title"/>
          </p:nvPr>
        </p:nvSpPr>
        <p:spPr>
          <a:xfrm>
            <a:off x="540000" y="441132"/>
            <a:ext cx="8045200" cy="431181"/>
          </a:xfrm>
        </p:spPr>
        <p:txBody>
          <a:bodyPr anchor="t">
            <a:normAutofit/>
          </a:bodyPr>
          <a:lstStyle/>
          <a:p>
            <a:r>
              <a:rPr lang="en-GB" dirty="0"/>
              <a:t>GCSE: Foundation</a:t>
            </a:r>
          </a:p>
        </p:txBody>
      </p:sp>
      <p:pic>
        <p:nvPicPr>
          <p:cNvPr id="8" name="Picture 7">
            <a:extLst>
              <a:ext uri="{FF2B5EF4-FFF2-40B4-BE49-F238E27FC236}">
                <a16:creationId xmlns:a16="http://schemas.microsoft.com/office/drawing/2014/main" id="{6C2698B9-EF9E-267D-5A16-3AB64CE57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731600"/>
            <a:ext cx="7799653" cy="4406804"/>
          </a:xfrm>
          <a:prstGeom prst="rect">
            <a:avLst/>
          </a:prstGeom>
          <a:noFill/>
        </p:spPr>
      </p:pic>
      <p:sp>
        <p:nvSpPr>
          <p:cNvPr id="5" name="Footer Placeholder 4">
            <a:extLst>
              <a:ext uri="{FF2B5EF4-FFF2-40B4-BE49-F238E27FC236}">
                <a16:creationId xmlns:a16="http://schemas.microsoft.com/office/drawing/2014/main" id="{9B730F4F-9032-49CA-B7F5-AF8BAC98F44A}"/>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E4C8A1A7-3E48-4428-9E87-4D203B64307A}"/>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33</a:t>
            </a:fld>
            <a:endParaRPr lang="en-GB"/>
          </a:p>
        </p:txBody>
      </p:sp>
    </p:spTree>
    <p:extLst>
      <p:ext uri="{BB962C8B-B14F-4D97-AF65-F5344CB8AC3E}">
        <p14:creationId xmlns:p14="http://schemas.microsoft.com/office/powerpoint/2010/main" val="166270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Foundation </a:t>
            </a:r>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34</a:t>
            </a:fld>
            <a:endParaRPr lang="en-GB" dirty="0"/>
          </a:p>
        </p:txBody>
      </p:sp>
      <p:pic>
        <p:nvPicPr>
          <p:cNvPr id="10" name="Content Placeholder 9">
            <a:extLst>
              <a:ext uri="{FF2B5EF4-FFF2-40B4-BE49-F238E27FC236}">
                <a16:creationId xmlns:a16="http://schemas.microsoft.com/office/drawing/2014/main" id="{E1D16665-DAB7-4A0E-A349-ADE91615C6D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40000" y="1731600"/>
            <a:ext cx="8045450" cy="1357975"/>
          </a:xfrm>
        </p:spPr>
      </p:pic>
    </p:spTree>
    <p:extLst>
      <p:ext uri="{BB962C8B-B14F-4D97-AF65-F5344CB8AC3E}">
        <p14:creationId xmlns:p14="http://schemas.microsoft.com/office/powerpoint/2010/main" val="2135440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0E3E-9296-4977-B6D9-5F37F662AB32}"/>
              </a:ext>
            </a:extLst>
          </p:cNvPr>
          <p:cNvSpPr>
            <a:spLocks noGrp="1"/>
          </p:cNvSpPr>
          <p:nvPr>
            <p:ph type="title"/>
          </p:nvPr>
        </p:nvSpPr>
        <p:spPr/>
        <p:txBody>
          <a:bodyPr/>
          <a:lstStyle/>
          <a:p>
            <a:r>
              <a:rPr lang="en-GB" dirty="0"/>
              <a:t>GCSE: Foundation </a:t>
            </a:r>
          </a:p>
        </p:txBody>
      </p:sp>
      <p:sp>
        <p:nvSpPr>
          <p:cNvPr id="3" name="Footer Placeholder 2">
            <a:extLst>
              <a:ext uri="{FF2B5EF4-FFF2-40B4-BE49-F238E27FC236}">
                <a16:creationId xmlns:a16="http://schemas.microsoft.com/office/drawing/2014/main" id="{A550BEE3-0DE4-4A42-B707-F86640C77CBE}"/>
              </a:ext>
            </a:extLst>
          </p:cNvPr>
          <p:cNvSpPr>
            <a:spLocks noGrp="1"/>
          </p:cNvSpPr>
          <p:nvPr>
            <p:ph type="ftr" sz="quarter" idx="10"/>
          </p:nvPr>
        </p:nvSpPr>
        <p:spPr/>
        <p:txBody>
          <a:bodyPr/>
          <a:lstStyle/>
          <a:p>
            <a:r>
              <a:rPr lang="en-GB" dirty="0"/>
              <a:t>Copyright © 2022 AQA and its licensors. All rights reserved.</a:t>
            </a:r>
            <a:endParaRPr lang="en-US" dirty="0"/>
          </a:p>
        </p:txBody>
      </p:sp>
      <p:sp>
        <p:nvSpPr>
          <p:cNvPr id="5" name="Slide Number Placeholder 4">
            <a:extLst>
              <a:ext uri="{FF2B5EF4-FFF2-40B4-BE49-F238E27FC236}">
                <a16:creationId xmlns:a16="http://schemas.microsoft.com/office/drawing/2014/main" id="{F402EA62-F30F-41C3-8656-D0B1AEF31412}"/>
              </a:ext>
            </a:extLst>
          </p:cNvPr>
          <p:cNvSpPr>
            <a:spLocks noGrp="1"/>
          </p:cNvSpPr>
          <p:nvPr>
            <p:ph type="sldNum" sz="quarter" idx="4"/>
          </p:nvPr>
        </p:nvSpPr>
        <p:spPr/>
        <p:txBody>
          <a:bodyPr/>
          <a:lstStyle/>
          <a:p>
            <a:fld id="{9D4704D4-DAEA-4D4A-A9DC-4373E3AC7101}" type="slidenum">
              <a:rPr lang="en-GB" smtClean="0"/>
              <a:pPr/>
              <a:t>35</a:t>
            </a:fld>
            <a:endParaRPr lang="en-GB" dirty="0"/>
          </a:p>
        </p:txBody>
      </p:sp>
      <p:pic>
        <p:nvPicPr>
          <p:cNvPr id="7" name="Picture 6">
            <a:extLst>
              <a:ext uri="{FF2B5EF4-FFF2-40B4-BE49-F238E27FC236}">
                <a16:creationId xmlns:a16="http://schemas.microsoft.com/office/drawing/2014/main" id="{95623B88-AF37-471E-9630-B8C391981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255" y="1141127"/>
            <a:ext cx="3361745" cy="5033095"/>
          </a:xfrm>
          <a:prstGeom prst="rect">
            <a:avLst/>
          </a:prstGeom>
        </p:spPr>
      </p:pic>
      <p:pic>
        <p:nvPicPr>
          <p:cNvPr id="9" name="Picture 8">
            <a:extLst>
              <a:ext uri="{FF2B5EF4-FFF2-40B4-BE49-F238E27FC236}">
                <a16:creationId xmlns:a16="http://schemas.microsoft.com/office/drawing/2014/main" id="{A4C4C2A4-4AD2-45B0-9D8A-8520787C6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06" y="1637212"/>
            <a:ext cx="3828432" cy="1676333"/>
          </a:xfrm>
          <a:prstGeom prst="rect">
            <a:avLst/>
          </a:prstGeom>
        </p:spPr>
      </p:pic>
    </p:spTree>
    <p:extLst>
      <p:ext uri="{BB962C8B-B14F-4D97-AF65-F5344CB8AC3E}">
        <p14:creationId xmlns:p14="http://schemas.microsoft.com/office/powerpoint/2010/main" val="4150472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A66E-5B1A-4F0F-87D1-80F1A6394FF9}"/>
              </a:ext>
            </a:extLst>
          </p:cNvPr>
          <p:cNvSpPr>
            <a:spLocks noGrp="1"/>
          </p:cNvSpPr>
          <p:nvPr>
            <p:ph type="title"/>
          </p:nvPr>
        </p:nvSpPr>
        <p:spPr/>
        <p:txBody>
          <a:bodyPr/>
          <a:lstStyle/>
          <a:p>
            <a:r>
              <a:rPr lang="en-GB" dirty="0"/>
              <a:t>GCSE: Use of technology – PhET Sims</a:t>
            </a:r>
          </a:p>
        </p:txBody>
      </p:sp>
      <p:sp>
        <p:nvSpPr>
          <p:cNvPr id="4" name="Slide Number Placeholder 3">
            <a:extLst>
              <a:ext uri="{FF2B5EF4-FFF2-40B4-BE49-F238E27FC236}">
                <a16:creationId xmlns:a16="http://schemas.microsoft.com/office/drawing/2014/main" id="{7ED832FA-11E6-4113-AB5B-00382D7BA56A}"/>
              </a:ext>
            </a:extLst>
          </p:cNvPr>
          <p:cNvSpPr>
            <a:spLocks noGrp="1"/>
          </p:cNvSpPr>
          <p:nvPr>
            <p:ph type="sldNum" sz="quarter" idx="4"/>
          </p:nvPr>
        </p:nvSpPr>
        <p:spPr/>
        <p:txBody>
          <a:bodyPr/>
          <a:lstStyle/>
          <a:p>
            <a:fld id="{9D4704D4-DAEA-4D4A-A9DC-4373E3AC7101}" type="slidenum">
              <a:rPr lang="en-GB" smtClean="0"/>
              <a:pPr/>
              <a:t>36</a:t>
            </a:fld>
            <a:endParaRPr lang="en-GB" dirty="0"/>
          </a:p>
        </p:txBody>
      </p:sp>
      <p:sp>
        <p:nvSpPr>
          <p:cNvPr id="5" name="Footer Placeholder 4">
            <a:extLst>
              <a:ext uri="{FF2B5EF4-FFF2-40B4-BE49-F238E27FC236}">
                <a16:creationId xmlns:a16="http://schemas.microsoft.com/office/drawing/2014/main" id="{4D3808D0-320A-4BB9-A5B5-15378693E293}"/>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9" name="Content Placeholder 8">
            <a:extLst>
              <a:ext uri="{FF2B5EF4-FFF2-40B4-BE49-F238E27FC236}">
                <a16:creationId xmlns:a16="http://schemas.microsoft.com/office/drawing/2014/main" id="{AE6E4F5D-886D-4C26-A9B4-FE085E526E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060842"/>
            <a:ext cx="8085298" cy="4916313"/>
          </a:xfrm>
        </p:spPr>
      </p:pic>
      <p:sp>
        <p:nvSpPr>
          <p:cNvPr id="3" name="Rectangle 2">
            <a:extLst>
              <a:ext uri="{FF2B5EF4-FFF2-40B4-BE49-F238E27FC236}">
                <a16:creationId xmlns:a16="http://schemas.microsoft.com/office/drawing/2014/main" id="{61FE2A7B-0904-44D2-A7A7-34FB6AA8E6E8}"/>
              </a:ext>
            </a:extLst>
          </p:cNvPr>
          <p:cNvSpPr/>
          <p:nvPr/>
        </p:nvSpPr>
        <p:spPr>
          <a:xfrm>
            <a:off x="444464" y="6022586"/>
            <a:ext cx="8255072" cy="246542"/>
          </a:xfrm>
          <a:prstGeom prst="rect">
            <a:avLst/>
          </a:prstGeom>
        </p:spPr>
        <p:txBody>
          <a:bodyPr wrap="squar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PhET Interactive Simulations University of Colorado Boulder https://phet.colorado.edu Creative Commons Licence CC-BY v4.0 </a:t>
            </a:r>
          </a:p>
        </p:txBody>
      </p:sp>
    </p:spTree>
    <p:extLst>
      <p:ext uri="{BB962C8B-B14F-4D97-AF65-F5344CB8AC3E}">
        <p14:creationId xmlns:p14="http://schemas.microsoft.com/office/powerpoint/2010/main" val="740034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D65D-DB89-431F-9616-CDEF14971F16}"/>
              </a:ext>
            </a:extLst>
          </p:cNvPr>
          <p:cNvSpPr>
            <a:spLocks noGrp="1"/>
          </p:cNvSpPr>
          <p:nvPr>
            <p:ph type="title"/>
          </p:nvPr>
        </p:nvSpPr>
        <p:spPr/>
        <p:txBody>
          <a:bodyPr/>
          <a:lstStyle/>
          <a:p>
            <a:r>
              <a:rPr lang="en-GB" dirty="0"/>
              <a:t>GCSE Foundation</a:t>
            </a:r>
          </a:p>
        </p:txBody>
      </p:sp>
      <p:sp>
        <p:nvSpPr>
          <p:cNvPr id="4" name="Slide Number Placeholder 3">
            <a:extLst>
              <a:ext uri="{FF2B5EF4-FFF2-40B4-BE49-F238E27FC236}">
                <a16:creationId xmlns:a16="http://schemas.microsoft.com/office/drawing/2014/main" id="{34A62D0F-1E7C-40B1-8985-853782188D1A}"/>
              </a:ext>
            </a:extLst>
          </p:cNvPr>
          <p:cNvSpPr>
            <a:spLocks noGrp="1"/>
          </p:cNvSpPr>
          <p:nvPr>
            <p:ph type="sldNum" sz="quarter" idx="4"/>
          </p:nvPr>
        </p:nvSpPr>
        <p:spPr/>
        <p:txBody>
          <a:bodyPr/>
          <a:lstStyle/>
          <a:p>
            <a:fld id="{9D4704D4-DAEA-4D4A-A9DC-4373E3AC7101}" type="slidenum">
              <a:rPr lang="en-GB" smtClean="0"/>
              <a:pPr/>
              <a:t>37</a:t>
            </a:fld>
            <a:endParaRPr lang="en-GB" dirty="0"/>
          </a:p>
        </p:txBody>
      </p:sp>
      <p:sp>
        <p:nvSpPr>
          <p:cNvPr id="5" name="Footer Placeholder 4">
            <a:extLst>
              <a:ext uri="{FF2B5EF4-FFF2-40B4-BE49-F238E27FC236}">
                <a16:creationId xmlns:a16="http://schemas.microsoft.com/office/drawing/2014/main" id="{A4DF3D14-74EC-4582-8646-5432DC974453}"/>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9" name="Picture 8">
            <a:extLst>
              <a:ext uri="{FF2B5EF4-FFF2-40B4-BE49-F238E27FC236}">
                <a16:creationId xmlns:a16="http://schemas.microsoft.com/office/drawing/2014/main" id="{2515DA38-A092-4896-ACA9-B6A6219A4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19" y="1423724"/>
            <a:ext cx="7973761" cy="4010551"/>
          </a:xfrm>
          <a:prstGeom prst="rect">
            <a:avLst/>
          </a:prstGeom>
        </p:spPr>
      </p:pic>
      <p:pic>
        <p:nvPicPr>
          <p:cNvPr id="15" name="Picture 14">
            <a:extLst>
              <a:ext uri="{FF2B5EF4-FFF2-40B4-BE49-F238E27FC236}">
                <a16:creationId xmlns:a16="http://schemas.microsoft.com/office/drawing/2014/main" id="{6D5E6AF6-0255-4505-B3BB-33946A2B9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80" y="5524363"/>
            <a:ext cx="7819566" cy="658383"/>
          </a:xfrm>
          <a:prstGeom prst="rect">
            <a:avLst/>
          </a:prstGeom>
        </p:spPr>
      </p:pic>
      <p:pic>
        <p:nvPicPr>
          <p:cNvPr id="17" name="Picture 16">
            <a:extLst>
              <a:ext uri="{FF2B5EF4-FFF2-40B4-BE49-F238E27FC236}">
                <a16:creationId xmlns:a16="http://schemas.microsoft.com/office/drawing/2014/main" id="{8F31FADC-D7BD-47E5-B2CF-CCE6E1491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80" y="3081747"/>
            <a:ext cx="7819566" cy="1146304"/>
          </a:xfrm>
          <a:prstGeom prst="rect">
            <a:avLst/>
          </a:prstGeom>
        </p:spPr>
      </p:pic>
    </p:spTree>
    <p:extLst>
      <p:ext uri="{BB962C8B-B14F-4D97-AF65-F5344CB8AC3E}">
        <p14:creationId xmlns:p14="http://schemas.microsoft.com/office/powerpoint/2010/main" val="2299964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3C3E134-B69F-417F-81B2-47E1F8EC5DA2}"/>
              </a:ext>
            </a:extLst>
          </p:cNvPr>
          <p:cNvSpPr>
            <a:spLocks noGrp="1"/>
          </p:cNvSpPr>
          <p:nvPr>
            <p:ph type="title"/>
          </p:nvPr>
        </p:nvSpPr>
        <p:spPr>
          <a:xfrm>
            <a:off x="540000" y="441132"/>
            <a:ext cx="8045200" cy="431181"/>
          </a:xfrm>
        </p:spPr>
        <p:txBody>
          <a:bodyPr/>
          <a:lstStyle/>
          <a:p>
            <a:r>
              <a:rPr lang="en-GB" dirty="0"/>
              <a:t>GCSE: Use of technology – PhET Sims</a:t>
            </a:r>
            <a:endParaRPr lang="en-US" dirty="0"/>
          </a:p>
        </p:txBody>
      </p:sp>
      <p:pic>
        <p:nvPicPr>
          <p:cNvPr id="7" name="Content Placeholder 6">
            <a:extLst>
              <a:ext uri="{FF2B5EF4-FFF2-40B4-BE49-F238E27FC236}">
                <a16:creationId xmlns:a16="http://schemas.microsoft.com/office/drawing/2014/main" id="{6581CDC5-E971-40BA-8EAD-379C988A48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132150"/>
            <a:ext cx="8055952" cy="4832422"/>
          </a:xfrm>
          <a:noFill/>
        </p:spPr>
      </p:pic>
      <p:sp>
        <p:nvSpPr>
          <p:cNvPr id="4" name="Slide Number Placeholder 3">
            <a:extLst>
              <a:ext uri="{FF2B5EF4-FFF2-40B4-BE49-F238E27FC236}">
                <a16:creationId xmlns:a16="http://schemas.microsoft.com/office/drawing/2014/main" id="{E4841634-F276-4248-B9AD-E90FD82EB609}"/>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38</a:t>
            </a:fld>
            <a:endParaRPr lang="en-GB"/>
          </a:p>
        </p:txBody>
      </p:sp>
      <p:sp>
        <p:nvSpPr>
          <p:cNvPr id="5" name="Footer Placeholder 4">
            <a:extLst>
              <a:ext uri="{FF2B5EF4-FFF2-40B4-BE49-F238E27FC236}">
                <a16:creationId xmlns:a16="http://schemas.microsoft.com/office/drawing/2014/main" id="{E47E1C0D-1132-47C1-A4C6-0EFEC674956F}"/>
              </a:ext>
            </a:extLst>
          </p:cNvPr>
          <p:cNvSpPr>
            <a:spLocks noGrp="1"/>
          </p:cNvSpPr>
          <p:nvPr>
            <p:ph type="ftr" sz="quarter" idx="3"/>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2" name="Rectangle 1">
            <a:extLst>
              <a:ext uri="{FF2B5EF4-FFF2-40B4-BE49-F238E27FC236}">
                <a16:creationId xmlns:a16="http://schemas.microsoft.com/office/drawing/2014/main" id="{F162BBAE-9A94-4BD0-A9F9-4B0848A5D63A}"/>
              </a:ext>
            </a:extLst>
          </p:cNvPr>
          <p:cNvSpPr/>
          <p:nvPr/>
        </p:nvSpPr>
        <p:spPr>
          <a:xfrm>
            <a:off x="540000" y="5964572"/>
            <a:ext cx="8064000" cy="246542"/>
          </a:xfrm>
          <a:prstGeom prst="rect">
            <a:avLst/>
          </a:prstGeom>
        </p:spPr>
        <p:txBody>
          <a:bodyPr wrap="squar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PhET Interactive Simulations University of Colorado Boulder https://phet.colorado.edu Creative Commons Licence CC-BY v4.0 </a:t>
            </a:r>
          </a:p>
        </p:txBody>
      </p:sp>
    </p:spTree>
    <p:extLst>
      <p:ext uri="{BB962C8B-B14F-4D97-AF65-F5344CB8AC3E}">
        <p14:creationId xmlns:p14="http://schemas.microsoft.com/office/powerpoint/2010/main" val="203803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2A21-14DC-4BE9-B17B-6CEC14D84B0F}"/>
              </a:ext>
            </a:extLst>
          </p:cNvPr>
          <p:cNvSpPr>
            <a:spLocks noGrp="1"/>
          </p:cNvSpPr>
          <p:nvPr>
            <p:ph type="title"/>
          </p:nvPr>
        </p:nvSpPr>
        <p:spPr/>
        <p:txBody>
          <a:bodyPr/>
          <a:lstStyle/>
          <a:p>
            <a:r>
              <a:rPr lang="en-GB" dirty="0"/>
              <a:t>GCSE Foundation – Venn diagrams</a:t>
            </a:r>
          </a:p>
        </p:txBody>
      </p:sp>
      <p:sp>
        <p:nvSpPr>
          <p:cNvPr id="4" name="Slide Number Placeholder 3">
            <a:extLst>
              <a:ext uri="{FF2B5EF4-FFF2-40B4-BE49-F238E27FC236}">
                <a16:creationId xmlns:a16="http://schemas.microsoft.com/office/drawing/2014/main" id="{CDA02FDD-75AE-435C-ABB1-8CF0D5AAE9E5}"/>
              </a:ext>
            </a:extLst>
          </p:cNvPr>
          <p:cNvSpPr>
            <a:spLocks noGrp="1"/>
          </p:cNvSpPr>
          <p:nvPr>
            <p:ph type="sldNum" sz="quarter" idx="4"/>
          </p:nvPr>
        </p:nvSpPr>
        <p:spPr/>
        <p:txBody>
          <a:bodyPr/>
          <a:lstStyle/>
          <a:p>
            <a:fld id="{9D4704D4-DAEA-4D4A-A9DC-4373E3AC7101}" type="slidenum">
              <a:rPr lang="en-GB" smtClean="0"/>
              <a:pPr/>
              <a:t>39</a:t>
            </a:fld>
            <a:endParaRPr lang="en-GB" dirty="0"/>
          </a:p>
        </p:txBody>
      </p:sp>
      <p:sp>
        <p:nvSpPr>
          <p:cNvPr id="5" name="Footer Placeholder 4">
            <a:extLst>
              <a:ext uri="{FF2B5EF4-FFF2-40B4-BE49-F238E27FC236}">
                <a16:creationId xmlns:a16="http://schemas.microsoft.com/office/drawing/2014/main" id="{C9A2F7E0-A6C9-4885-8B1A-EC73142C27A1}"/>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12" name="Picture 11">
            <a:extLst>
              <a:ext uri="{FF2B5EF4-FFF2-40B4-BE49-F238E27FC236}">
                <a16:creationId xmlns:a16="http://schemas.microsoft.com/office/drawing/2014/main" id="{05CFB96D-E708-4FFC-B913-8286CFB5A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062908"/>
            <a:ext cx="5068021" cy="1471361"/>
          </a:xfrm>
          <a:prstGeom prst="rect">
            <a:avLst/>
          </a:prstGeom>
        </p:spPr>
      </p:pic>
      <p:pic>
        <p:nvPicPr>
          <p:cNvPr id="15" name="Picture 14">
            <a:extLst>
              <a:ext uri="{FF2B5EF4-FFF2-40B4-BE49-F238E27FC236}">
                <a16:creationId xmlns:a16="http://schemas.microsoft.com/office/drawing/2014/main" id="{51E40B30-F300-44EB-8A3C-A6B1A3193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702682"/>
            <a:ext cx="3904985" cy="2528943"/>
          </a:xfrm>
          <a:prstGeom prst="rect">
            <a:avLst/>
          </a:prstGeom>
        </p:spPr>
      </p:pic>
      <p:pic>
        <p:nvPicPr>
          <p:cNvPr id="17" name="Picture 16">
            <a:extLst>
              <a:ext uri="{FF2B5EF4-FFF2-40B4-BE49-F238E27FC236}">
                <a16:creationId xmlns:a16="http://schemas.microsoft.com/office/drawing/2014/main" id="{18E450BE-45AA-4EAF-AC43-564AC9492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2764086"/>
            <a:ext cx="3948958" cy="1743902"/>
          </a:xfrm>
          <a:prstGeom prst="rect">
            <a:avLst/>
          </a:prstGeom>
        </p:spPr>
      </p:pic>
      <p:pic>
        <p:nvPicPr>
          <p:cNvPr id="19" name="Picture 18">
            <a:extLst>
              <a:ext uri="{FF2B5EF4-FFF2-40B4-BE49-F238E27FC236}">
                <a16:creationId xmlns:a16="http://schemas.microsoft.com/office/drawing/2014/main" id="{C5853FB5-A542-484D-9292-4AC2F0251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00" y="5231625"/>
            <a:ext cx="7168393" cy="1004915"/>
          </a:xfrm>
          <a:prstGeom prst="rect">
            <a:avLst/>
          </a:prstGeom>
        </p:spPr>
      </p:pic>
    </p:spTree>
    <p:extLst>
      <p:ext uri="{BB962C8B-B14F-4D97-AF65-F5344CB8AC3E}">
        <p14:creationId xmlns:p14="http://schemas.microsoft.com/office/powerpoint/2010/main" val="422644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9C59E-D52C-4A41-BD42-2E4776F8717C}"/>
              </a:ext>
            </a:extLst>
          </p:cNvPr>
          <p:cNvSpPr>
            <a:spLocks noGrp="1"/>
          </p:cNvSpPr>
          <p:nvPr>
            <p:ph type="title"/>
          </p:nvPr>
        </p:nvSpPr>
        <p:spPr/>
        <p:txBody>
          <a:bodyPr/>
          <a:lstStyle/>
          <a:p>
            <a:r>
              <a:rPr lang="en-GB" dirty="0"/>
              <a:t>Agenda</a:t>
            </a:r>
          </a:p>
        </p:txBody>
      </p:sp>
      <p:sp>
        <p:nvSpPr>
          <p:cNvPr id="6" name="Content Placeholder 5">
            <a:extLst>
              <a:ext uri="{FF2B5EF4-FFF2-40B4-BE49-F238E27FC236}">
                <a16:creationId xmlns:a16="http://schemas.microsoft.com/office/drawing/2014/main" id="{ADC926B4-7634-4E2D-A4AD-26989371E8FA}"/>
              </a:ext>
            </a:extLst>
          </p:cNvPr>
          <p:cNvSpPr>
            <a:spLocks noGrp="1"/>
          </p:cNvSpPr>
          <p:nvPr>
            <p:ph idx="1"/>
          </p:nvPr>
        </p:nvSpPr>
        <p:spPr>
          <a:xfrm>
            <a:off x="549400" y="1285081"/>
            <a:ext cx="8045200" cy="5191270"/>
          </a:xfrm>
        </p:spPr>
        <p:txBody>
          <a:bodyPr/>
          <a:lstStyle/>
          <a:p>
            <a:r>
              <a:rPr lang="en-GB" sz="1600" dirty="0"/>
              <a:t>GCSE: KS3 – KS4</a:t>
            </a:r>
          </a:p>
          <a:p>
            <a:r>
              <a:rPr lang="en-US" sz="1600" i="1" dirty="0"/>
              <a:t>Bridging the gap</a:t>
            </a:r>
          </a:p>
          <a:p>
            <a:r>
              <a:rPr lang="en-GB" sz="1600" dirty="0"/>
              <a:t>Composite functions</a:t>
            </a:r>
          </a:p>
          <a:p>
            <a:r>
              <a:rPr lang="en-GB" sz="1600" dirty="0"/>
              <a:t>Use of colour</a:t>
            </a:r>
          </a:p>
          <a:p>
            <a:r>
              <a:rPr lang="en-GB" sz="1600" dirty="0"/>
              <a:t>Functions – building blocks</a:t>
            </a:r>
          </a:p>
          <a:p>
            <a:r>
              <a:rPr lang="en-GB" sz="1600" dirty="0"/>
              <a:t>Spot the mistake – Andy Lutwyche</a:t>
            </a:r>
          </a:p>
          <a:p>
            <a:r>
              <a:rPr lang="en-GB" sz="1600" dirty="0"/>
              <a:t>AQA Key Stage 3 tests for Years 7, 8 and 9</a:t>
            </a:r>
          </a:p>
          <a:p>
            <a:r>
              <a:rPr lang="en-GB" sz="1600" dirty="0"/>
              <a:t>GCSE – KS4</a:t>
            </a:r>
          </a:p>
          <a:p>
            <a:r>
              <a:rPr lang="en-GB" sz="1600" dirty="0"/>
              <a:t>AQA GCSE: 90 maths problem-solving questions</a:t>
            </a:r>
          </a:p>
          <a:p>
            <a:r>
              <a:rPr lang="en-GB" sz="1600" dirty="0"/>
              <a:t>GCSE: Completion tasks</a:t>
            </a:r>
          </a:p>
          <a:p>
            <a:r>
              <a:rPr lang="en-GB" sz="1600" dirty="0"/>
              <a:t>Here’s the diagram, what’s the question?</a:t>
            </a:r>
          </a:p>
          <a:p>
            <a:r>
              <a:rPr lang="en-GB" sz="1600" dirty="0"/>
              <a:t>The answer is, what was the question?</a:t>
            </a:r>
          </a:p>
          <a:p>
            <a:r>
              <a:rPr lang="en-GB" sz="1600" dirty="0"/>
              <a:t>GCSE: Foundation </a:t>
            </a:r>
          </a:p>
          <a:p>
            <a:r>
              <a:rPr lang="en-GB" sz="1600" dirty="0"/>
              <a:t>GCSE: Use of technology – PhET Sims</a:t>
            </a:r>
          </a:p>
          <a:p>
            <a:r>
              <a:rPr lang="en-GB" sz="1600" dirty="0"/>
              <a:t>GCSE Foundation – Venn diagrams</a:t>
            </a:r>
          </a:p>
          <a:p>
            <a:r>
              <a:rPr lang="en-GB" sz="1600" dirty="0"/>
              <a:t>GCSE Higher – inequalities</a:t>
            </a:r>
          </a:p>
          <a:p>
            <a:r>
              <a:rPr lang="en-GB" sz="1600" dirty="0"/>
              <a:t>GCSE methods in mathematics</a:t>
            </a:r>
          </a:p>
          <a:p>
            <a:endParaRPr lang="en-GB" dirty="0"/>
          </a:p>
          <a:p>
            <a:endParaRPr lang="en-GB" dirty="0"/>
          </a:p>
        </p:txBody>
      </p:sp>
      <p:sp>
        <p:nvSpPr>
          <p:cNvPr id="4" name="Slide Number Placeholder 3">
            <a:extLst>
              <a:ext uri="{FF2B5EF4-FFF2-40B4-BE49-F238E27FC236}">
                <a16:creationId xmlns:a16="http://schemas.microsoft.com/office/drawing/2014/main" id="{35E8BDE3-F02C-476D-AFC1-CE5D435E6BCF}"/>
              </a:ext>
            </a:extLst>
          </p:cNvPr>
          <p:cNvSpPr>
            <a:spLocks noGrp="1"/>
          </p:cNvSpPr>
          <p:nvPr>
            <p:ph type="sldNum" sz="quarter" idx="4"/>
          </p:nvPr>
        </p:nvSpPr>
        <p:spPr/>
        <p:txBody>
          <a:bodyPr/>
          <a:lstStyle/>
          <a:p>
            <a:fld id="{9D4704D4-DAEA-4D4A-A9DC-4373E3AC7101}" type="slidenum">
              <a:rPr lang="en-GB" smtClean="0"/>
              <a:pPr/>
              <a:t>4</a:t>
            </a:fld>
            <a:endParaRPr lang="en-GB" dirty="0"/>
          </a:p>
        </p:txBody>
      </p:sp>
      <p:sp>
        <p:nvSpPr>
          <p:cNvPr id="3" name="Footer Placeholder 2">
            <a:extLst>
              <a:ext uri="{FF2B5EF4-FFF2-40B4-BE49-F238E27FC236}">
                <a16:creationId xmlns:a16="http://schemas.microsoft.com/office/drawing/2014/main" id="{E297DF20-0BAE-41F2-86BB-AA9DEE6903DE}"/>
              </a:ext>
            </a:extLst>
          </p:cNvPr>
          <p:cNvSpPr>
            <a:spLocks noGrp="1"/>
          </p:cNvSpPr>
          <p:nvPr>
            <p:ph type="ftr" sz="quarter" idx="3"/>
          </p:nvPr>
        </p:nvSpPr>
        <p:spPr/>
        <p:txBody>
          <a:bodyPr/>
          <a:lstStyle/>
          <a:p>
            <a:r>
              <a:rPr lang="en-GB"/>
              <a:t>Copyright © 2022 AQA and its licensors. All rights reserved.</a:t>
            </a:r>
            <a:endParaRPr lang="en-US" dirty="0"/>
          </a:p>
        </p:txBody>
      </p:sp>
    </p:spTree>
    <p:extLst>
      <p:ext uri="{BB962C8B-B14F-4D97-AF65-F5344CB8AC3E}">
        <p14:creationId xmlns:p14="http://schemas.microsoft.com/office/powerpoint/2010/main" val="375422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04E5619-F022-465D-9608-8C5A8501134B}"/>
              </a:ext>
            </a:extLst>
          </p:cNvPr>
          <p:cNvSpPr>
            <a:spLocks noGrp="1"/>
          </p:cNvSpPr>
          <p:nvPr>
            <p:ph type="title"/>
          </p:nvPr>
        </p:nvSpPr>
        <p:spPr/>
        <p:txBody>
          <a:bodyPr/>
          <a:lstStyle/>
          <a:p>
            <a:r>
              <a:rPr lang="en-GB" dirty="0"/>
              <a:t>GCSE Foundation – Venn diagrams</a:t>
            </a:r>
            <a:endParaRPr lang="en-US" dirty="0"/>
          </a:p>
        </p:txBody>
      </p:sp>
      <p:sp>
        <p:nvSpPr>
          <p:cNvPr id="5" name="Footer Placeholder 4">
            <a:extLst>
              <a:ext uri="{FF2B5EF4-FFF2-40B4-BE49-F238E27FC236}">
                <a16:creationId xmlns:a16="http://schemas.microsoft.com/office/drawing/2014/main" id="{C9A2F7E0-A6C9-4885-8B1A-EC73142C27A1}"/>
              </a:ext>
            </a:extLst>
          </p:cNvPr>
          <p:cNvSpPr>
            <a:spLocks noGrp="1"/>
          </p:cNvSpPr>
          <p:nvPr>
            <p:ph type="ftr" sz="quarter" idx="10"/>
          </p:nvPr>
        </p:nvSpPr>
        <p:spPr/>
        <p:txBody>
          <a:bodyPr anchor="t">
            <a:normAutofit/>
          </a:bodyPr>
          <a:lstStyle/>
          <a:p>
            <a:pPr>
              <a:spcAft>
                <a:spcPts val="600"/>
              </a:spcAft>
            </a:pPr>
            <a:r>
              <a:rPr lang="en-GB"/>
              <a:t>Copyright © 2022 AQA and its licensors. All rights reserved.</a:t>
            </a:r>
            <a:endParaRPr lang="en-US"/>
          </a:p>
        </p:txBody>
      </p:sp>
      <p:sp>
        <p:nvSpPr>
          <p:cNvPr id="2" name="Content Placeholder 1">
            <a:extLst>
              <a:ext uri="{FF2B5EF4-FFF2-40B4-BE49-F238E27FC236}">
                <a16:creationId xmlns:a16="http://schemas.microsoft.com/office/drawing/2014/main" id="{0E5CFEF0-6FEC-4DFD-A10D-1D9B495C289F}"/>
              </a:ext>
            </a:extLst>
          </p:cNvPr>
          <p:cNvSpPr>
            <a:spLocks noGrp="1"/>
          </p:cNvSpPr>
          <p:nvPr>
            <p:ph sz="quarter" idx="12"/>
          </p:nvPr>
        </p:nvSpPr>
        <p:spPr>
          <a:xfrm>
            <a:off x="540000" y="1731600"/>
            <a:ext cx="3730159" cy="4406400"/>
          </a:xfrm>
        </p:spPr>
        <p:txBody>
          <a:bodyPr/>
          <a:lstStyle/>
          <a:p>
            <a:pPr marL="0" indent="0">
              <a:buNone/>
            </a:pPr>
            <a:r>
              <a:rPr lang="en-GB" dirty="0">
                <a:solidFill>
                  <a:schemeClr val="tx2"/>
                </a:solidFill>
                <a:latin typeface="+mj-lt"/>
              </a:rPr>
              <a:t>What the examiner has to say</a:t>
            </a:r>
          </a:p>
          <a:p>
            <a:pPr marL="0" indent="0">
              <a:buNone/>
            </a:pPr>
            <a:r>
              <a:rPr lang="en-GB" dirty="0"/>
              <a:t>The overlap of the circles is for people in Business class who are flying for the first time so the 3 passengers go there. The total in B is 15 but you already have 3 in the overlap, so work out how many go in the other part of the B circle. You need to work out ¼ of the 120 passengers who are not in Business class and put that value in the right-hand part of F. All four values in the diagram must add up to 135, so you can work out the remaining number to put outside the circles but inside the rectangle. </a:t>
            </a:r>
          </a:p>
        </p:txBody>
      </p:sp>
      <p:sp>
        <p:nvSpPr>
          <p:cNvPr id="4" name="Slide Number Placeholder 3">
            <a:extLst>
              <a:ext uri="{FF2B5EF4-FFF2-40B4-BE49-F238E27FC236}">
                <a16:creationId xmlns:a16="http://schemas.microsoft.com/office/drawing/2014/main" id="{CDA02FDD-75AE-435C-ABB1-8CF0D5AAE9E5}"/>
              </a:ext>
            </a:extLst>
          </p:cNvPr>
          <p:cNvSpPr>
            <a:spLocks noGrp="1"/>
          </p:cNvSpPr>
          <p:nvPr>
            <p:ph type="sldNum" sz="quarter" idx="4"/>
          </p:nvPr>
        </p:nvSpPr>
        <p:spPr/>
        <p:txBody>
          <a:bodyPr anchor="ctr">
            <a:normAutofit/>
          </a:bodyPr>
          <a:lstStyle/>
          <a:p>
            <a:pPr>
              <a:spcAft>
                <a:spcPts val="600"/>
              </a:spcAft>
            </a:pPr>
            <a:fld id="{9D4704D4-DAEA-4D4A-A9DC-4373E3AC7101}" type="slidenum">
              <a:rPr lang="en-GB" smtClean="0"/>
              <a:pPr>
                <a:spcAft>
                  <a:spcPts val="600"/>
                </a:spcAft>
              </a:pPr>
              <a:t>40</a:t>
            </a:fld>
            <a:endParaRPr lang="en-GB"/>
          </a:p>
        </p:txBody>
      </p:sp>
      <p:pic>
        <p:nvPicPr>
          <p:cNvPr id="20" name="Content Placeholder 13" descr="Diagram, venn diagram&#10;&#10;Description automatically generated">
            <a:extLst>
              <a:ext uri="{FF2B5EF4-FFF2-40B4-BE49-F238E27FC236}">
                <a16:creationId xmlns:a16="http://schemas.microsoft.com/office/drawing/2014/main" id="{D36722E3-68AA-444B-9823-BFFEA3E73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159" y="1944158"/>
            <a:ext cx="4205704" cy="3595002"/>
          </a:xfrm>
          <a:prstGeom prst="rect">
            <a:avLst/>
          </a:prstGeom>
          <a:noFill/>
        </p:spPr>
      </p:pic>
    </p:spTree>
    <p:extLst>
      <p:ext uri="{BB962C8B-B14F-4D97-AF65-F5344CB8AC3E}">
        <p14:creationId xmlns:p14="http://schemas.microsoft.com/office/powerpoint/2010/main" val="1603814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E7CCF7C-8E29-490E-80E2-FA576D5CE0EA}"/>
              </a:ext>
            </a:extLst>
          </p:cNvPr>
          <p:cNvSpPr>
            <a:spLocks noGrp="1"/>
          </p:cNvSpPr>
          <p:nvPr>
            <p:ph type="title"/>
          </p:nvPr>
        </p:nvSpPr>
        <p:spPr>
          <a:xfrm>
            <a:off x="540000" y="441132"/>
            <a:ext cx="8045200" cy="431181"/>
          </a:xfrm>
        </p:spPr>
        <p:txBody>
          <a:bodyPr/>
          <a:lstStyle/>
          <a:p>
            <a:r>
              <a:rPr lang="en-US" dirty="0" err="1"/>
              <a:t>Transum</a:t>
            </a:r>
            <a:r>
              <a:rPr lang="en-US" dirty="0"/>
              <a:t> mathematics </a:t>
            </a:r>
            <a:r>
              <a:rPr lang="en-GB" dirty="0"/>
              <a:t>–</a:t>
            </a:r>
            <a:r>
              <a:rPr lang="en-US" dirty="0"/>
              <a:t> Venn diagrams</a:t>
            </a:r>
          </a:p>
        </p:txBody>
      </p:sp>
      <p:pic>
        <p:nvPicPr>
          <p:cNvPr id="7" name="Content Placeholder 6" descr="Shape&#10;&#10;Description automatically generated">
            <a:extLst>
              <a:ext uri="{FF2B5EF4-FFF2-40B4-BE49-F238E27FC236}">
                <a16:creationId xmlns:a16="http://schemas.microsoft.com/office/drawing/2014/main" id="{6C4E1A47-62ED-47F1-9610-48280C1AAE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4121" y="1152805"/>
            <a:ext cx="7416958" cy="5043053"/>
          </a:xfrm>
          <a:noFill/>
        </p:spPr>
      </p:pic>
      <p:sp>
        <p:nvSpPr>
          <p:cNvPr id="5" name="Footer Placeholder 4">
            <a:extLst>
              <a:ext uri="{FF2B5EF4-FFF2-40B4-BE49-F238E27FC236}">
                <a16:creationId xmlns:a16="http://schemas.microsoft.com/office/drawing/2014/main" id="{73A87E0E-298F-4883-ABC4-0977A893D6D1}"/>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C8F4F284-F177-477A-BABB-38441E1D1918}"/>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41</a:t>
            </a:fld>
            <a:endParaRPr lang="en-GB"/>
          </a:p>
        </p:txBody>
      </p:sp>
      <p:sp>
        <p:nvSpPr>
          <p:cNvPr id="8" name="TextBox 7">
            <a:extLst>
              <a:ext uri="{FF2B5EF4-FFF2-40B4-BE49-F238E27FC236}">
                <a16:creationId xmlns:a16="http://schemas.microsoft.com/office/drawing/2014/main" id="{EE7F8521-AFD8-493D-BBB0-84C8A12D5DB2}"/>
              </a:ext>
            </a:extLst>
          </p:cNvPr>
          <p:cNvSpPr txBox="1"/>
          <p:nvPr/>
        </p:nvSpPr>
        <p:spPr>
          <a:xfrm>
            <a:off x="6442745" y="1216404"/>
            <a:ext cx="1883329" cy="215444"/>
          </a:xfrm>
          <a:prstGeom prst="rect">
            <a:avLst/>
          </a:prstGeom>
          <a:noFill/>
        </p:spPr>
        <p:txBody>
          <a:bodyPr wrap="square" lIns="0" tIns="0" rIns="0" bIns="0" rtlCol="0">
            <a:spAutoFit/>
          </a:bodyPr>
          <a:lstStyle/>
          <a:p>
            <a:r>
              <a:rPr lang="en-GB" sz="1400" dirty="0">
                <a:solidFill>
                  <a:schemeClr val="bg2"/>
                </a:solidFill>
              </a:rPr>
              <a:t>Transum Mathematics</a:t>
            </a:r>
          </a:p>
        </p:txBody>
      </p:sp>
      <p:sp>
        <p:nvSpPr>
          <p:cNvPr id="2" name="Rectangle 1">
            <a:extLst>
              <a:ext uri="{FF2B5EF4-FFF2-40B4-BE49-F238E27FC236}">
                <a16:creationId xmlns:a16="http://schemas.microsoft.com/office/drawing/2014/main" id="{6B70A336-453C-411D-968C-3C4BBBC5CED1}"/>
              </a:ext>
            </a:extLst>
          </p:cNvPr>
          <p:cNvSpPr/>
          <p:nvPr/>
        </p:nvSpPr>
        <p:spPr>
          <a:xfrm>
            <a:off x="6688898" y="6156889"/>
            <a:ext cx="1592103" cy="246542"/>
          </a:xfrm>
          <a:prstGeom prst="rect">
            <a:avLst/>
          </a:prstGeom>
        </p:spPr>
        <p:txBody>
          <a:bodyPr wrap="non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www.transum.org</a:t>
            </a:r>
          </a:p>
        </p:txBody>
      </p:sp>
    </p:spTree>
    <p:extLst>
      <p:ext uri="{BB962C8B-B14F-4D97-AF65-F5344CB8AC3E}">
        <p14:creationId xmlns:p14="http://schemas.microsoft.com/office/powerpoint/2010/main" val="669101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9ADA-470F-4D8B-836A-776178DD5F9D}"/>
              </a:ext>
            </a:extLst>
          </p:cNvPr>
          <p:cNvSpPr>
            <a:spLocks noGrp="1"/>
          </p:cNvSpPr>
          <p:nvPr>
            <p:ph type="title"/>
          </p:nvPr>
        </p:nvSpPr>
        <p:spPr/>
        <p:txBody>
          <a:bodyPr/>
          <a:lstStyle/>
          <a:p>
            <a:r>
              <a:rPr lang="en-GB" dirty="0"/>
              <a:t>GCSE Higher – inequalities</a:t>
            </a:r>
          </a:p>
        </p:txBody>
      </p:sp>
      <p:sp>
        <p:nvSpPr>
          <p:cNvPr id="3" name="Footer Placeholder 2">
            <a:extLst>
              <a:ext uri="{FF2B5EF4-FFF2-40B4-BE49-F238E27FC236}">
                <a16:creationId xmlns:a16="http://schemas.microsoft.com/office/drawing/2014/main" id="{32E151E2-8177-4FF8-BDE5-2A1259B9F04D}"/>
              </a:ext>
            </a:extLst>
          </p:cNvPr>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53C836DB-2B09-441F-AE97-243F4E08BEBD}"/>
              </a:ext>
            </a:extLst>
          </p:cNvPr>
          <p:cNvSpPr>
            <a:spLocks noGrp="1"/>
          </p:cNvSpPr>
          <p:nvPr>
            <p:ph type="sldNum" sz="quarter" idx="4"/>
          </p:nvPr>
        </p:nvSpPr>
        <p:spPr/>
        <p:txBody>
          <a:bodyPr/>
          <a:lstStyle/>
          <a:p>
            <a:fld id="{9D4704D4-DAEA-4D4A-A9DC-4373E3AC7101}" type="slidenum">
              <a:rPr lang="en-GB" smtClean="0"/>
              <a:pPr/>
              <a:t>42</a:t>
            </a:fld>
            <a:endParaRPr lang="en-GB" dirty="0"/>
          </a:p>
        </p:txBody>
      </p:sp>
      <p:pic>
        <p:nvPicPr>
          <p:cNvPr id="6" name="Content Placeholder 6" descr="Text&#10;&#10;Description automatically generated">
            <a:extLst>
              <a:ext uri="{FF2B5EF4-FFF2-40B4-BE49-F238E27FC236}">
                <a16:creationId xmlns:a16="http://schemas.microsoft.com/office/drawing/2014/main" id="{A5DB6F2A-5897-4720-8406-294428C9B38F}"/>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82600" y="1644920"/>
            <a:ext cx="6938777" cy="212698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54429B1-7797-4734-AC9C-6E4198E85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75" y="4296283"/>
            <a:ext cx="8045200" cy="1351075"/>
          </a:xfrm>
          <a:prstGeom prst="rect">
            <a:avLst/>
          </a:prstGeom>
        </p:spPr>
      </p:pic>
      <p:pic>
        <p:nvPicPr>
          <p:cNvPr id="10" name="Picture 9">
            <a:extLst>
              <a:ext uri="{FF2B5EF4-FFF2-40B4-BE49-F238E27FC236}">
                <a16:creationId xmlns:a16="http://schemas.microsoft.com/office/drawing/2014/main" id="{8972D131-52A4-4E79-AA56-9ABBA3C06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3468" y="3192855"/>
            <a:ext cx="1321732" cy="314392"/>
          </a:xfrm>
          <a:prstGeom prst="rect">
            <a:avLst/>
          </a:prstGeom>
        </p:spPr>
      </p:pic>
    </p:spTree>
    <p:extLst>
      <p:ext uri="{BB962C8B-B14F-4D97-AF65-F5344CB8AC3E}">
        <p14:creationId xmlns:p14="http://schemas.microsoft.com/office/powerpoint/2010/main" val="3722089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4217-A4D8-4610-85A3-F357C07797ED}"/>
              </a:ext>
            </a:extLst>
          </p:cNvPr>
          <p:cNvSpPr>
            <a:spLocks noGrp="1"/>
          </p:cNvSpPr>
          <p:nvPr>
            <p:ph type="title"/>
          </p:nvPr>
        </p:nvSpPr>
        <p:spPr/>
        <p:txBody>
          <a:bodyPr/>
          <a:lstStyle/>
          <a:p>
            <a:r>
              <a:rPr lang="en-GB" dirty="0"/>
              <a:t>GCSE Higher – inequalities</a:t>
            </a:r>
          </a:p>
        </p:txBody>
      </p:sp>
      <p:sp>
        <p:nvSpPr>
          <p:cNvPr id="3" name="Footer Placeholder 2">
            <a:extLst>
              <a:ext uri="{FF2B5EF4-FFF2-40B4-BE49-F238E27FC236}">
                <a16:creationId xmlns:a16="http://schemas.microsoft.com/office/drawing/2014/main" id="{7D4F4D82-6A17-4F98-9E86-36DEE176E0D1}"/>
              </a:ext>
            </a:extLst>
          </p:cNvPr>
          <p:cNvSpPr>
            <a:spLocks noGrp="1"/>
          </p:cNvSpPr>
          <p:nvPr>
            <p:ph type="ftr" sz="quarter" idx="10"/>
          </p:nvPr>
        </p:nvSpPr>
        <p:spPr/>
        <p:txBody>
          <a:bodyPr/>
          <a:lstStyle/>
          <a:p>
            <a:r>
              <a:rPr lang="en-GB" dirty="0"/>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C58C799-C936-4961-B84A-92E9AFBB924A}"/>
              </a:ext>
            </a:extLst>
          </p:cNvPr>
          <p:cNvSpPr>
            <a:spLocks noGrp="1"/>
          </p:cNvSpPr>
          <p:nvPr>
            <p:ph type="sldNum" sz="quarter" idx="4"/>
          </p:nvPr>
        </p:nvSpPr>
        <p:spPr/>
        <p:txBody>
          <a:bodyPr/>
          <a:lstStyle/>
          <a:p>
            <a:fld id="{9D4704D4-DAEA-4D4A-A9DC-4373E3AC7101}" type="slidenum">
              <a:rPr lang="en-GB" smtClean="0"/>
              <a:pPr/>
              <a:t>43</a:t>
            </a:fld>
            <a:endParaRPr lang="en-GB" dirty="0"/>
          </a:p>
        </p:txBody>
      </p:sp>
      <p:pic>
        <p:nvPicPr>
          <p:cNvPr id="7" name="Content Placeholder 6">
            <a:extLst>
              <a:ext uri="{FF2B5EF4-FFF2-40B4-BE49-F238E27FC236}">
                <a16:creationId xmlns:a16="http://schemas.microsoft.com/office/drawing/2014/main" id="{761AB5FD-3D23-4444-B32C-54F72A39DECB}"/>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60759" y="1308100"/>
            <a:ext cx="7378556" cy="4348468"/>
          </a:xfrm>
        </p:spPr>
      </p:pic>
      <p:sp>
        <p:nvSpPr>
          <p:cNvPr id="6" name="Footer Placeholder 2">
            <a:extLst>
              <a:ext uri="{FF2B5EF4-FFF2-40B4-BE49-F238E27FC236}">
                <a16:creationId xmlns:a16="http://schemas.microsoft.com/office/drawing/2014/main" id="{A2E61CA4-8177-444D-A59A-2BC317C2E137}"/>
              </a:ext>
            </a:extLst>
          </p:cNvPr>
          <p:cNvSpPr txBox="1">
            <a:spLocks/>
          </p:cNvSpPr>
          <p:nvPr/>
        </p:nvSpPr>
        <p:spPr>
          <a:xfrm>
            <a:off x="4808477" y="5851155"/>
            <a:ext cx="31308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rgbClr val="4B4B4B"/>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t>© Autograph</a:t>
            </a:r>
            <a:endParaRPr lang="en-US" sz="1100" dirty="0"/>
          </a:p>
        </p:txBody>
      </p:sp>
    </p:spTree>
    <p:extLst>
      <p:ext uri="{BB962C8B-B14F-4D97-AF65-F5344CB8AC3E}">
        <p14:creationId xmlns:p14="http://schemas.microsoft.com/office/powerpoint/2010/main" val="3750035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4217-A4D8-4610-85A3-F357C07797ED}"/>
              </a:ext>
            </a:extLst>
          </p:cNvPr>
          <p:cNvSpPr>
            <a:spLocks noGrp="1"/>
          </p:cNvSpPr>
          <p:nvPr>
            <p:ph type="title"/>
          </p:nvPr>
        </p:nvSpPr>
        <p:spPr/>
        <p:txBody>
          <a:bodyPr/>
          <a:lstStyle/>
          <a:p>
            <a:r>
              <a:rPr lang="en-GB" dirty="0"/>
              <a:t>GCSE Higher – inequalities</a:t>
            </a:r>
          </a:p>
        </p:txBody>
      </p:sp>
      <p:sp>
        <p:nvSpPr>
          <p:cNvPr id="3" name="Footer Placeholder 2">
            <a:extLst>
              <a:ext uri="{FF2B5EF4-FFF2-40B4-BE49-F238E27FC236}">
                <a16:creationId xmlns:a16="http://schemas.microsoft.com/office/drawing/2014/main" id="{7D4F4D82-6A17-4F98-9E86-36DEE176E0D1}"/>
              </a:ext>
            </a:extLst>
          </p:cNvPr>
          <p:cNvSpPr>
            <a:spLocks noGrp="1"/>
          </p:cNvSpPr>
          <p:nvPr>
            <p:ph type="ftr" sz="quarter" idx="10"/>
          </p:nvPr>
        </p:nvSpPr>
        <p:spPr/>
        <p: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B4B4B"/>
                </a:solidFill>
                <a:effectLst/>
                <a:uLnTx/>
                <a:uFillTx/>
                <a:latin typeface="Arial"/>
                <a:ea typeface="+mn-ea"/>
                <a:cs typeface="Arial" panose="020B0604020202020204" pitchFamily="34" charset="0"/>
              </a:rPr>
              <a:t>Copyright © 2022 AQA and its licensors. All rights reserved.</a:t>
            </a:r>
            <a:endParaRPr kumimoji="0" lang="en-US" sz="800" b="0" i="0" u="none" strike="noStrike" kern="1200" cap="none" spc="0" normalizeH="0" baseline="0" noProof="0" dirty="0">
              <a:ln>
                <a:noFill/>
              </a:ln>
              <a:solidFill>
                <a:srgbClr val="4B4B4B"/>
              </a:solidFill>
              <a:effectLst/>
              <a:uLnTx/>
              <a:uFillTx/>
              <a:latin typeface="Arial"/>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C58C799-C936-4961-B84A-92E9AFBB924A}"/>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100" b="0" i="0" u="none" strike="noStrike" kern="1200" cap="none" spc="0" normalizeH="0" baseline="0" noProof="0" smtClean="0">
                <a:ln>
                  <a:noFill/>
                </a:ln>
                <a:solidFill>
                  <a:srgbClr val="4B4B4B"/>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dirty="0">
              <a:ln>
                <a:noFill/>
              </a:ln>
              <a:solidFill>
                <a:srgbClr val="4B4B4B"/>
              </a:solidFill>
              <a:effectLst/>
              <a:uLnTx/>
              <a:uFillTx/>
              <a:latin typeface="Arial"/>
              <a:ea typeface="+mn-ea"/>
              <a:cs typeface="+mn-cs"/>
            </a:endParaRPr>
          </a:p>
        </p:txBody>
      </p:sp>
      <p:pic>
        <p:nvPicPr>
          <p:cNvPr id="10" name="Picture 9">
            <a:extLst>
              <a:ext uri="{FF2B5EF4-FFF2-40B4-BE49-F238E27FC236}">
                <a16:creationId xmlns:a16="http://schemas.microsoft.com/office/drawing/2014/main" id="{CAEEA988-5F4F-4CFC-9F1F-7D9E73F58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455" y="1308100"/>
            <a:ext cx="4407860" cy="4318604"/>
          </a:xfrm>
          <a:prstGeom prst="rect">
            <a:avLst/>
          </a:prstGeom>
        </p:spPr>
      </p:pic>
      <p:pic>
        <p:nvPicPr>
          <p:cNvPr id="22" name="Picture 21">
            <a:extLst>
              <a:ext uri="{FF2B5EF4-FFF2-40B4-BE49-F238E27FC236}">
                <a16:creationId xmlns:a16="http://schemas.microsoft.com/office/drawing/2014/main" id="{B2ED5FF1-1FF9-4D21-8542-2082FBAAD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54" y="1308100"/>
            <a:ext cx="2943001" cy="4348468"/>
          </a:xfrm>
          <a:prstGeom prst="rect">
            <a:avLst/>
          </a:prstGeom>
        </p:spPr>
      </p:pic>
      <p:sp>
        <p:nvSpPr>
          <p:cNvPr id="5" name="Rectangle 4">
            <a:extLst>
              <a:ext uri="{FF2B5EF4-FFF2-40B4-BE49-F238E27FC236}">
                <a16:creationId xmlns:a16="http://schemas.microsoft.com/office/drawing/2014/main" id="{33C74DD3-37E2-40F8-85E6-34FBC57FB2A3}"/>
              </a:ext>
            </a:extLst>
          </p:cNvPr>
          <p:cNvSpPr/>
          <p:nvPr/>
        </p:nvSpPr>
        <p:spPr>
          <a:xfrm>
            <a:off x="6675600" y="5656568"/>
            <a:ext cx="1362874" cy="246221"/>
          </a:xfrm>
          <a:prstGeom prst="rect">
            <a:avLst/>
          </a:prstGeom>
        </p:spPr>
        <p:txBody>
          <a:bodyPr wrap="none">
            <a:spAutoFit/>
          </a:bodyPr>
          <a:lstStyle/>
          <a:p>
            <a:pPr algn="r"/>
            <a:r>
              <a:rPr lang="en-GB" sz="1000" dirty="0">
                <a:latin typeface="Arial" panose="020B0604020202020204" pitchFamily="34" charset="0"/>
                <a:ea typeface="Times New Roman" panose="02020603050405020304" pitchFamily="18" charset="0"/>
                <a:cs typeface="Times New Roman" panose="02020603050405020304" pitchFamily="18" charset="0"/>
              </a:rPr>
              <a:t>Powered by Desmos</a:t>
            </a:r>
            <a:endParaRPr lang="en-GB" sz="1000" dirty="0"/>
          </a:p>
        </p:txBody>
      </p:sp>
    </p:spTree>
    <p:extLst>
      <p:ext uri="{BB962C8B-B14F-4D97-AF65-F5344CB8AC3E}">
        <p14:creationId xmlns:p14="http://schemas.microsoft.com/office/powerpoint/2010/main" val="540750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9734-2C1E-4975-84A5-4C751BF35341}"/>
              </a:ext>
            </a:extLst>
          </p:cNvPr>
          <p:cNvSpPr>
            <a:spLocks noGrp="1"/>
          </p:cNvSpPr>
          <p:nvPr>
            <p:ph type="title"/>
          </p:nvPr>
        </p:nvSpPr>
        <p:spPr/>
        <p:txBody>
          <a:bodyPr/>
          <a:lstStyle/>
          <a:p>
            <a:r>
              <a:rPr lang="en-GB" dirty="0"/>
              <a:t>GCSE – inequalities</a:t>
            </a:r>
          </a:p>
        </p:txBody>
      </p:sp>
      <p:sp>
        <p:nvSpPr>
          <p:cNvPr id="4" name="Slide Number Placeholder 3">
            <a:extLst>
              <a:ext uri="{FF2B5EF4-FFF2-40B4-BE49-F238E27FC236}">
                <a16:creationId xmlns:a16="http://schemas.microsoft.com/office/drawing/2014/main" id="{6684B55D-BDFE-4676-9BD2-D90DFECA7628}"/>
              </a:ext>
            </a:extLst>
          </p:cNvPr>
          <p:cNvSpPr>
            <a:spLocks noGrp="1"/>
          </p:cNvSpPr>
          <p:nvPr>
            <p:ph type="sldNum" sz="quarter" idx="4"/>
          </p:nvPr>
        </p:nvSpPr>
        <p:spPr/>
        <p:txBody>
          <a:bodyPr/>
          <a:lstStyle/>
          <a:p>
            <a:fld id="{9D4704D4-DAEA-4D4A-A9DC-4373E3AC7101}" type="slidenum">
              <a:rPr lang="en-GB" smtClean="0"/>
              <a:pPr/>
              <a:t>45</a:t>
            </a:fld>
            <a:endParaRPr lang="en-GB" dirty="0"/>
          </a:p>
        </p:txBody>
      </p:sp>
      <p:sp>
        <p:nvSpPr>
          <p:cNvPr id="5" name="Footer Placeholder 4">
            <a:extLst>
              <a:ext uri="{FF2B5EF4-FFF2-40B4-BE49-F238E27FC236}">
                <a16:creationId xmlns:a16="http://schemas.microsoft.com/office/drawing/2014/main" id="{626E72E9-00AC-4A83-9806-AB72D98F4028}"/>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7" name="Picture 6">
            <a:extLst>
              <a:ext uri="{FF2B5EF4-FFF2-40B4-BE49-F238E27FC236}">
                <a16:creationId xmlns:a16="http://schemas.microsoft.com/office/drawing/2014/main" id="{3B3DFBD4-309C-4385-A599-F1553196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13" y="1323398"/>
            <a:ext cx="8042287" cy="4372727"/>
          </a:xfrm>
          <a:prstGeom prst="rect">
            <a:avLst/>
          </a:prstGeom>
        </p:spPr>
      </p:pic>
      <p:sp>
        <p:nvSpPr>
          <p:cNvPr id="3" name="Rectangle 2">
            <a:extLst>
              <a:ext uri="{FF2B5EF4-FFF2-40B4-BE49-F238E27FC236}">
                <a16:creationId xmlns:a16="http://schemas.microsoft.com/office/drawing/2014/main" id="{D81002B6-01C5-4FFA-88AE-F42B5B14E570}"/>
              </a:ext>
            </a:extLst>
          </p:cNvPr>
          <p:cNvSpPr/>
          <p:nvPr/>
        </p:nvSpPr>
        <p:spPr>
          <a:xfrm>
            <a:off x="540000" y="5690254"/>
            <a:ext cx="8042287" cy="246542"/>
          </a:xfrm>
          <a:prstGeom prst="rect">
            <a:avLst/>
          </a:prstGeom>
        </p:spPr>
        <p:txBody>
          <a:bodyPr wrap="square">
            <a:spAutoFit/>
          </a:bodyPr>
          <a:lstStyle/>
          <a:p>
            <a:pPr algn="r">
              <a:lnSpc>
                <a:spcPts val="1300"/>
              </a:lnSpc>
              <a:spcAft>
                <a:spcPts val="0"/>
              </a:spcAft>
            </a:pPr>
            <a:r>
              <a:rPr lang="en-GB" sz="1000" dirty="0">
                <a:solidFill>
                  <a:schemeClr val="tx1">
                    <a:lumMod val="50000"/>
                  </a:schemeClr>
                </a:solidFill>
                <a:ea typeface="Times New Roman" panose="02020603050405020304" pitchFamily="18" charset="0"/>
                <a:cs typeface="Times New Roman" panose="02020603050405020304" pitchFamily="18" charset="0"/>
              </a:rPr>
              <a:t>Credit:: </a:t>
            </a:r>
            <a:r>
              <a:rPr lang="en-GB" sz="1000" dirty="0">
                <a:solidFill>
                  <a:schemeClr val="tx1">
                    <a:lumMod val="50000"/>
                  </a:schemeClr>
                </a:solidFill>
                <a:ea typeface="Times New Roman" panose="02020603050405020304" pitchFamily="18" charset="0"/>
              </a:rPr>
              <a:t>Andy Lutwych/TES CC-BY-SA </a:t>
            </a:r>
            <a:r>
              <a:rPr lang="en-GB" sz="1000" dirty="0">
                <a:solidFill>
                  <a:schemeClr val="tx1">
                    <a:lumMod val="50000"/>
                  </a:schemeClr>
                </a:solidFill>
                <a:ea typeface="Times New Roman" panose="02020603050405020304" pitchFamily="18" charset="0"/>
                <a:cs typeface="Times New Roman" panose="02020603050405020304" pitchFamily="18" charset="0"/>
              </a:rPr>
              <a:t>https://creativecommons.org/licenses/by-sa/4.0/</a:t>
            </a:r>
            <a:endParaRPr lang="en-GB" sz="1000" dirty="0">
              <a:solidFill>
                <a:schemeClr val="tx1">
                  <a:lumMod val="50000"/>
                </a:schemeClr>
              </a:solidFill>
            </a:endParaRPr>
          </a:p>
        </p:txBody>
      </p:sp>
    </p:spTree>
    <p:extLst>
      <p:ext uri="{BB962C8B-B14F-4D97-AF65-F5344CB8AC3E}">
        <p14:creationId xmlns:p14="http://schemas.microsoft.com/office/powerpoint/2010/main" val="2560067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GCSE methods in Mathematics (legacy, linked pair)</a:t>
            </a:r>
          </a:p>
        </p:txBody>
      </p:sp>
      <p:pic>
        <p:nvPicPr>
          <p:cNvPr id="3" name="Content Placeholder 2">
            <a:extLst>
              <a:ext uri="{FF2B5EF4-FFF2-40B4-BE49-F238E27FC236}">
                <a16:creationId xmlns:a16="http://schemas.microsoft.com/office/drawing/2014/main" id="{5697163B-CB8A-427D-9A03-9B0C3E2D8D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504800"/>
            <a:ext cx="7733368" cy="3771446"/>
          </a:xfrm>
        </p:spPr>
      </p:pic>
      <p:sp>
        <p:nvSpPr>
          <p:cNvPr id="4" name="Slide Number Placeholder 3"/>
          <p:cNvSpPr>
            <a:spLocks noGrp="1"/>
          </p:cNvSpPr>
          <p:nvPr>
            <p:ph type="sldNum" sz="quarter" idx="4"/>
          </p:nvPr>
        </p:nvSpPr>
        <p:spPr/>
        <p:txBody>
          <a:bodyPr/>
          <a:lstStyle/>
          <a:p>
            <a:fld id="{9D4704D4-DAEA-4D4A-A9DC-4373E3AC7101}" type="slidenum">
              <a:rPr lang="en-GB" smtClean="0"/>
              <a:pPr/>
              <a:t>46</a:t>
            </a:fld>
            <a:endParaRPr lang="en-GB" dirty="0"/>
          </a:p>
        </p:txBody>
      </p:sp>
      <p:sp>
        <p:nvSpPr>
          <p:cNvPr id="5" name="Footer Placeholder 4"/>
          <p:cNvSpPr>
            <a:spLocks noGrp="1"/>
          </p:cNvSpPr>
          <p:nvPr>
            <p:ph type="ftr" sz="quarter" idx="3"/>
          </p:nvPr>
        </p:nvSpPr>
        <p:spPr/>
        <p:txBody>
          <a:bodyPr/>
          <a:lstStyle/>
          <a:p>
            <a:r>
              <a:rPr lang="en-GB"/>
              <a:t>Copyright © 2022 AQA and its licensors. All rights reserved.</a:t>
            </a:r>
            <a:endParaRPr lang="en-US" dirty="0"/>
          </a:p>
        </p:txBody>
      </p:sp>
      <p:sp>
        <p:nvSpPr>
          <p:cNvPr id="2" name="Rectangle 1">
            <a:extLst>
              <a:ext uri="{FF2B5EF4-FFF2-40B4-BE49-F238E27FC236}">
                <a16:creationId xmlns:a16="http://schemas.microsoft.com/office/drawing/2014/main" id="{5B052008-82C8-4F56-98AC-459F9AD83E93}"/>
              </a:ext>
            </a:extLst>
          </p:cNvPr>
          <p:cNvSpPr/>
          <p:nvPr/>
        </p:nvSpPr>
        <p:spPr>
          <a:xfrm>
            <a:off x="3596640" y="2804160"/>
            <a:ext cx="1249680" cy="84328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AF385A2-9A5E-4F17-BD74-640ADD5B7D24}"/>
              </a:ext>
            </a:extLst>
          </p:cNvPr>
          <p:cNvSpPr/>
          <p:nvPr/>
        </p:nvSpPr>
        <p:spPr>
          <a:xfrm>
            <a:off x="3820160" y="3471539"/>
            <a:ext cx="1026160" cy="84328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E49295-960B-4E82-AB5B-9DB7A1D8BF1F}"/>
              </a:ext>
            </a:extLst>
          </p:cNvPr>
          <p:cNvSpPr/>
          <p:nvPr/>
        </p:nvSpPr>
        <p:spPr>
          <a:xfrm>
            <a:off x="3342640" y="3962401"/>
            <a:ext cx="1767840" cy="514648"/>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9341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CB5C046-8F57-457F-B000-5A938B220831}"/>
              </a:ext>
            </a:extLst>
          </p:cNvPr>
          <p:cNvSpPr>
            <a:spLocks noGrp="1"/>
          </p:cNvSpPr>
          <p:nvPr>
            <p:ph type="title"/>
          </p:nvPr>
        </p:nvSpPr>
        <p:spPr>
          <a:xfrm>
            <a:off x="540000" y="441132"/>
            <a:ext cx="8045200" cy="431181"/>
          </a:xfrm>
        </p:spPr>
        <p:txBody>
          <a:bodyPr/>
          <a:lstStyle/>
          <a:p>
            <a:r>
              <a:rPr lang="en-GB" dirty="0"/>
              <a:t>GCSE methods in Mathematics (legacy, linked pair)</a:t>
            </a:r>
            <a:endParaRPr lang="en-US" dirty="0"/>
          </a:p>
        </p:txBody>
      </p:sp>
      <p:pic>
        <p:nvPicPr>
          <p:cNvPr id="7" name="Content Placeholder 6">
            <a:extLst>
              <a:ext uri="{FF2B5EF4-FFF2-40B4-BE49-F238E27FC236}">
                <a16:creationId xmlns:a16="http://schemas.microsoft.com/office/drawing/2014/main" id="{ACC0108E-5CD7-4CAD-9914-005EF0D0A6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000" y="1864800"/>
            <a:ext cx="8045200" cy="2131978"/>
          </a:xfrm>
          <a:noFill/>
        </p:spPr>
      </p:pic>
      <p:sp>
        <p:nvSpPr>
          <p:cNvPr id="5" name="Footer Placeholder 4">
            <a:extLst>
              <a:ext uri="{FF2B5EF4-FFF2-40B4-BE49-F238E27FC236}">
                <a16:creationId xmlns:a16="http://schemas.microsoft.com/office/drawing/2014/main" id="{F6F67CFC-CACE-483E-9EC4-D413ACBC65D8}"/>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8EE106BA-C110-400C-87A4-D3361D90F03E}"/>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47</a:t>
            </a:fld>
            <a:endParaRPr lang="en-GB"/>
          </a:p>
        </p:txBody>
      </p:sp>
    </p:spTree>
    <p:extLst>
      <p:ext uri="{BB962C8B-B14F-4D97-AF65-F5344CB8AC3E}">
        <p14:creationId xmlns:p14="http://schemas.microsoft.com/office/powerpoint/2010/main" val="1058651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5595-B54E-4F8B-81FD-7CCF95CC5806}"/>
              </a:ext>
            </a:extLst>
          </p:cNvPr>
          <p:cNvSpPr>
            <a:spLocks noGrp="1"/>
          </p:cNvSpPr>
          <p:nvPr>
            <p:ph type="title"/>
          </p:nvPr>
        </p:nvSpPr>
        <p:spPr/>
        <p:txBody>
          <a:bodyPr/>
          <a:lstStyle/>
          <a:p>
            <a:r>
              <a:rPr lang="en-GB" dirty="0"/>
              <a:t>GCSE methods in Mathematics (legacy, linked pair)</a:t>
            </a:r>
          </a:p>
        </p:txBody>
      </p:sp>
      <p:sp>
        <p:nvSpPr>
          <p:cNvPr id="4" name="Slide Number Placeholder 3">
            <a:extLst>
              <a:ext uri="{FF2B5EF4-FFF2-40B4-BE49-F238E27FC236}">
                <a16:creationId xmlns:a16="http://schemas.microsoft.com/office/drawing/2014/main" id="{69DB67D3-A058-4430-A86A-D6B96DEB11C2}"/>
              </a:ext>
            </a:extLst>
          </p:cNvPr>
          <p:cNvSpPr>
            <a:spLocks noGrp="1"/>
          </p:cNvSpPr>
          <p:nvPr>
            <p:ph type="sldNum" sz="quarter" idx="4"/>
          </p:nvPr>
        </p:nvSpPr>
        <p:spPr/>
        <p:txBody>
          <a:bodyPr/>
          <a:lstStyle/>
          <a:p>
            <a:fld id="{9D4704D4-DAEA-4D4A-A9DC-4373E3AC7101}" type="slidenum">
              <a:rPr lang="en-GB" smtClean="0"/>
              <a:pPr/>
              <a:t>48</a:t>
            </a:fld>
            <a:endParaRPr lang="en-GB" dirty="0"/>
          </a:p>
        </p:txBody>
      </p:sp>
      <p:sp>
        <p:nvSpPr>
          <p:cNvPr id="5" name="Footer Placeholder 4">
            <a:extLst>
              <a:ext uri="{FF2B5EF4-FFF2-40B4-BE49-F238E27FC236}">
                <a16:creationId xmlns:a16="http://schemas.microsoft.com/office/drawing/2014/main" id="{336C9026-47A6-46AB-B0C6-6775C8548D12}"/>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11" name="Picture 10">
            <a:extLst>
              <a:ext uri="{FF2B5EF4-FFF2-40B4-BE49-F238E27FC236}">
                <a16:creationId xmlns:a16="http://schemas.microsoft.com/office/drawing/2014/main" id="{A4C5C405-3517-4C58-A24F-6DFB63E8C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548" y="1970843"/>
            <a:ext cx="4138988" cy="3823564"/>
          </a:xfrm>
          <a:prstGeom prst="rect">
            <a:avLst/>
          </a:prstGeom>
        </p:spPr>
      </p:pic>
      <p:pic>
        <p:nvPicPr>
          <p:cNvPr id="12" name="Content Placeholder 2">
            <a:extLst>
              <a:ext uri="{FF2B5EF4-FFF2-40B4-BE49-F238E27FC236}">
                <a16:creationId xmlns:a16="http://schemas.microsoft.com/office/drawing/2014/main" id="{F1C8B49B-681A-43F5-B357-36721CA481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512" y="1360504"/>
            <a:ext cx="4241461" cy="2068496"/>
          </a:xfrm>
        </p:spPr>
      </p:pic>
      <p:sp>
        <p:nvSpPr>
          <p:cNvPr id="7" name="Rectangle 6">
            <a:extLst>
              <a:ext uri="{FF2B5EF4-FFF2-40B4-BE49-F238E27FC236}">
                <a16:creationId xmlns:a16="http://schemas.microsoft.com/office/drawing/2014/main" id="{4C581F47-5CBB-4B85-BB69-A84F86145A55}"/>
              </a:ext>
            </a:extLst>
          </p:cNvPr>
          <p:cNvSpPr/>
          <p:nvPr/>
        </p:nvSpPr>
        <p:spPr>
          <a:xfrm>
            <a:off x="1950720" y="2184400"/>
            <a:ext cx="599440" cy="84328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A7D6449-3918-4DB0-BB2A-01FDDDD7B755}"/>
              </a:ext>
            </a:extLst>
          </p:cNvPr>
          <p:cNvSpPr/>
          <p:nvPr/>
        </p:nvSpPr>
        <p:spPr>
          <a:xfrm>
            <a:off x="1590040" y="2621280"/>
            <a:ext cx="1249680" cy="31496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088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89060-502E-46F8-9682-5DE2B481B51D}"/>
              </a:ext>
            </a:extLst>
          </p:cNvPr>
          <p:cNvSpPr>
            <a:spLocks noGrp="1"/>
          </p:cNvSpPr>
          <p:nvPr>
            <p:ph type="title"/>
          </p:nvPr>
        </p:nvSpPr>
        <p:spPr/>
        <p:txBody>
          <a:bodyPr/>
          <a:lstStyle/>
          <a:p>
            <a:r>
              <a:rPr lang="en-GB" dirty="0"/>
              <a:t>Change the numbers…</a:t>
            </a:r>
          </a:p>
        </p:txBody>
      </p:sp>
      <p:sp>
        <p:nvSpPr>
          <p:cNvPr id="5" name="Slide Number Placeholder 4">
            <a:extLst>
              <a:ext uri="{FF2B5EF4-FFF2-40B4-BE49-F238E27FC236}">
                <a16:creationId xmlns:a16="http://schemas.microsoft.com/office/drawing/2014/main" id="{74C53CAE-66C7-4B2A-B85D-896100F4936F}"/>
              </a:ext>
            </a:extLst>
          </p:cNvPr>
          <p:cNvSpPr>
            <a:spLocks noGrp="1"/>
          </p:cNvSpPr>
          <p:nvPr>
            <p:ph type="sldNum" sz="quarter" idx="4"/>
          </p:nvPr>
        </p:nvSpPr>
        <p:spPr/>
        <p:txBody>
          <a:bodyPr/>
          <a:lstStyle/>
          <a:p>
            <a:fld id="{9D4704D4-DAEA-4D4A-A9DC-4373E3AC7101}" type="slidenum">
              <a:rPr lang="en-GB" smtClean="0"/>
              <a:pPr/>
              <a:t>49</a:t>
            </a:fld>
            <a:endParaRPr lang="en-GB" dirty="0"/>
          </a:p>
        </p:txBody>
      </p:sp>
      <p:sp>
        <p:nvSpPr>
          <p:cNvPr id="4" name="Footer Placeholder 3">
            <a:extLst>
              <a:ext uri="{FF2B5EF4-FFF2-40B4-BE49-F238E27FC236}">
                <a16:creationId xmlns:a16="http://schemas.microsoft.com/office/drawing/2014/main" id="{D8949FFB-764F-47FC-B85A-26A8B7392A11}"/>
              </a:ext>
            </a:extLst>
          </p:cNvPr>
          <p:cNvSpPr>
            <a:spLocks noGrp="1"/>
          </p:cNvSpPr>
          <p:nvPr>
            <p:ph type="ftr" sz="quarter" idx="3"/>
          </p:nvPr>
        </p:nvSpPr>
        <p:spPr/>
        <p:txBody>
          <a:bodyPr/>
          <a:lstStyle/>
          <a:p>
            <a:r>
              <a:rPr lang="en-GB" dirty="0"/>
              <a:t>Copyright © 2022 AQA and its licensors. All rights reserved.</a:t>
            </a:r>
            <a:endParaRPr lang="en-US" dirty="0"/>
          </a:p>
        </p:txBody>
      </p:sp>
      <p:pic>
        <p:nvPicPr>
          <p:cNvPr id="16" name="Picture 15">
            <a:extLst>
              <a:ext uri="{FF2B5EF4-FFF2-40B4-BE49-F238E27FC236}">
                <a16:creationId xmlns:a16="http://schemas.microsoft.com/office/drawing/2014/main" id="{3FDD5534-CC8D-4167-BF0C-284DF8014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819" y="2160862"/>
            <a:ext cx="3848403" cy="3591842"/>
          </a:xfrm>
          <a:prstGeom prst="rect">
            <a:avLst/>
          </a:prstGeom>
        </p:spPr>
      </p:pic>
      <p:pic>
        <p:nvPicPr>
          <p:cNvPr id="18" name="Picture 17">
            <a:extLst>
              <a:ext uri="{FF2B5EF4-FFF2-40B4-BE49-F238E27FC236}">
                <a16:creationId xmlns:a16="http://schemas.microsoft.com/office/drawing/2014/main" id="{3E23952A-CA41-4287-8EBB-07CC8E6B0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595958"/>
            <a:ext cx="4195120" cy="1937355"/>
          </a:xfrm>
          <a:prstGeom prst="rect">
            <a:avLst/>
          </a:prstGeom>
        </p:spPr>
      </p:pic>
      <p:sp>
        <p:nvSpPr>
          <p:cNvPr id="8" name="Rectangle 7">
            <a:extLst>
              <a:ext uri="{FF2B5EF4-FFF2-40B4-BE49-F238E27FC236}">
                <a16:creationId xmlns:a16="http://schemas.microsoft.com/office/drawing/2014/main" id="{3256AFA2-C194-4BBE-A0FF-75F775B55CF4}"/>
              </a:ext>
            </a:extLst>
          </p:cNvPr>
          <p:cNvSpPr/>
          <p:nvPr/>
        </p:nvSpPr>
        <p:spPr>
          <a:xfrm>
            <a:off x="2214880" y="2382520"/>
            <a:ext cx="589280" cy="84328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0D29E8F-BDE3-4A8A-A8AE-4B813099737D}"/>
              </a:ext>
            </a:extLst>
          </p:cNvPr>
          <p:cNvSpPr/>
          <p:nvPr/>
        </p:nvSpPr>
        <p:spPr>
          <a:xfrm>
            <a:off x="2012720" y="2876637"/>
            <a:ext cx="1249680" cy="33528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384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7889-68C4-410C-A357-C50238CFE443}"/>
              </a:ext>
            </a:extLst>
          </p:cNvPr>
          <p:cNvSpPr>
            <a:spLocks noGrp="1"/>
          </p:cNvSpPr>
          <p:nvPr>
            <p:ph type="title"/>
          </p:nvPr>
        </p:nvSpPr>
        <p:spPr/>
        <p:txBody>
          <a:bodyPr/>
          <a:lstStyle/>
          <a:p>
            <a:r>
              <a:rPr lang="en-GB" dirty="0"/>
              <a:t>Engaging explanations</a:t>
            </a:r>
          </a:p>
        </p:txBody>
      </p:sp>
      <p:sp>
        <p:nvSpPr>
          <p:cNvPr id="3" name="Content Placeholder 2">
            <a:extLst>
              <a:ext uri="{FF2B5EF4-FFF2-40B4-BE49-F238E27FC236}">
                <a16:creationId xmlns:a16="http://schemas.microsoft.com/office/drawing/2014/main" id="{1F369124-5672-4374-8C32-C00B92685D45}"/>
              </a:ext>
            </a:extLst>
          </p:cNvPr>
          <p:cNvSpPr>
            <a:spLocks noGrp="1"/>
          </p:cNvSpPr>
          <p:nvPr>
            <p:ph idx="1"/>
          </p:nvPr>
        </p:nvSpPr>
        <p:spPr/>
        <p:txBody>
          <a:bodyPr/>
          <a:lstStyle/>
          <a:p>
            <a:pPr marL="0" indent="0">
              <a:buNone/>
            </a:pPr>
            <a:r>
              <a:rPr lang="en-GB" dirty="0"/>
              <a:t>‘When presenting content and ideas to students we need ‘engaging explanations that are just right for the students: neither too short nor too long; neither too complex nor too simple.’</a:t>
            </a:r>
          </a:p>
          <a:p>
            <a:pPr marL="0" indent="0">
              <a:buNone/>
            </a:pPr>
            <a:endParaRPr lang="en-GB" dirty="0"/>
          </a:p>
          <a:p>
            <a:pPr marL="0" indent="0">
              <a:buNone/>
            </a:pPr>
            <a:endParaRPr lang="en-GB" dirty="0"/>
          </a:p>
          <a:p>
            <a:pPr marL="0" indent="0">
              <a:buNone/>
            </a:pPr>
            <a:endParaRPr lang="en-GB" dirty="0"/>
          </a:p>
          <a:p>
            <a:pPr marL="0" indent="0" algn="r">
              <a:buNone/>
            </a:pPr>
            <a:r>
              <a:rPr lang="en-GB" sz="1000" dirty="0"/>
              <a:t>Coe, R., Rauch, C.J., </a:t>
            </a:r>
            <a:r>
              <a:rPr lang="en-GB" sz="1000" dirty="0" err="1"/>
              <a:t>Kime</a:t>
            </a:r>
            <a:r>
              <a:rPr lang="en-GB" sz="1000" dirty="0"/>
              <a:t>, S., &amp; Singleton, D. (2020). Great Teaching Toolkit: Evidence Review. Evidence Based Education. </a:t>
            </a:r>
            <a:r>
              <a:rPr lang="en-GB" sz="1000" u="sng" dirty="0">
                <a:solidFill>
                  <a:schemeClr val="accent2"/>
                </a:solidFill>
                <a:hlinkClick r:id="rId2">
                  <a:extLst>
                    <a:ext uri="{A12FA001-AC4F-418D-AE19-62706E023703}">
                      <ahyp:hlinkClr xmlns:ahyp="http://schemas.microsoft.com/office/drawing/2018/hyperlinkcolor" val="tx"/>
                    </a:ext>
                  </a:extLst>
                </a:hlinkClick>
              </a:rPr>
              <a:t>https://www.greatteaching.com/</a:t>
            </a:r>
            <a:r>
              <a:rPr lang="en-GB" sz="1000" dirty="0">
                <a:solidFill>
                  <a:schemeClr val="accent2"/>
                </a:solidFill>
              </a:rPr>
              <a:t> </a:t>
            </a:r>
          </a:p>
          <a:p>
            <a:pPr marL="0" indent="0" algn="r">
              <a:buNone/>
            </a:pPr>
            <a:endParaRPr lang="en-GB" sz="1000" dirty="0"/>
          </a:p>
        </p:txBody>
      </p:sp>
      <p:sp>
        <p:nvSpPr>
          <p:cNvPr id="4" name="Slide Number Placeholder 3">
            <a:extLst>
              <a:ext uri="{FF2B5EF4-FFF2-40B4-BE49-F238E27FC236}">
                <a16:creationId xmlns:a16="http://schemas.microsoft.com/office/drawing/2014/main" id="{DDD25B7A-EBE7-473C-AB33-B6D89C7E2E74}"/>
              </a:ext>
            </a:extLst>
          </p:cNvPr>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a:extLst>
              <a:ext uri="{FF2B5EF4-FFF2-40B4-BE49-F238E27FC236}">
                <a16:creationId xmlns:a16="http://schemas.microsoft.com/office/drawing/2014/main" id="{70EA87B5-4D2D-4978-A756-53FC3FA62EA7}"/>
              </a:ext>
            </a:extLst>
          </p:cNvPr>
          <p:cNvSpPr>
            <a:spLocks noGrp="1"/>
          </p:cNvSpPr>
          <p:nvPr>
            <p:ph type="ftr" sz="quarter" idx="3"/>
          </p:nvPr>
        </p:nvSpPr>
        <p:spPr/>
        <p:txBody>
          <a:bodyPr/>
          <a:lstStyle/>
          <a:p>
            <a:r>
              <a:rPr lang="en-GB"/>
              <a:t>Copyright © 2022 AQA and its licensors. </a:t>
            </a:r>
            <a:r>
              <a:rPr lang="en-GB" dirty="0"/>
              <a:t>All rights reserved.</a:t>
            </a:r>
            <a:endParaRPr lang="en-US" dirty="0"/>
          </a:p>
        </p:txBody>
      </p:sp>
    </p:spTree>
    <p:extLst>
      <p:ext uri="{BB962C8B-B14F-4D97-AF65-F5344CB8AC3E}">
        <p14:creationId xmlns:p14="http://schemas.microsoft.com/office/powerpoint/2010/main" val="3120942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mj-lt"/>
              </a:rPr>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69725"/>
            <a:ext cx="4013200" cy="4559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50</a:t>
            </a:fld>
            <a:endParaRPr lang="en-GB" dirty="0"/>
          </a:p>
        </p:txBody>
      </p:sp>
      <p:sp>
        <p:nvSpPr>
          <p:cNvPr id="3" name="Footer Placeholder 2"/>
          <p:cNvSpPr>
            <a:spLocks noGrp="1"/>
          </p:cNvSpPr>
          <p:nvPr>
            <p:ph type="ftr" sz="quarter" idx="10"/>
          </p:nvPr>
        </p:nvSpPr>
        <p:spPr/>
        <p:txBody>
          <a:bodyPr/>
          <a:lstStyle/>
          <a:p>
            <a:r>
              <a:rPr lang="en-GB" dirty="0"/>
              <a:t>Copyright © 2022 AQA and its licensors. All rights reserved.</a:t>
            </a:r>
            <a:endParaRPr lang="en-US" dirty="0"/>
          </a:p>
        </p:txBody>
      </p:sp>
      <p:sp>
        <p:nvSpPr>
          <p:cNvPr id="7" name="TextBox 6">
            <a:extLst>
              <a:ext uri="{FF2B5EF4-FFF2-40B4-BE49-F238E27FC236}">
                <a16:creationId xmlns:a16="http://schemas.microsoft.com/office/drawing/2014/main" id="{3B7587FF-2367-4A41-AC68-8B935100353B}"/>
              </a:ext>
            </a:extLst>
          </p:cNvPr>
          <p:cNvSpPr txBox="1"/>
          <p:nvPr/>
        </p:nvSpPr>
        <p:spPr>
          <a:xfrm>
            <a:off x="558801" y="1722337"/>
            <a:ext cx="4013200" cy="323165"/>
          </a:xfrm>
          <a:prstGeom prst="rect">
            <a:avLst/>
          </a:prstGeom>
          <a:noFill/>
        </p:spPr>
        <p:txBody>
          <a:bodyPr wrap="square" lIns="0"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What are your takeaways from today?</a:t>
            </a:r>
          </a:p>
        </p:txBody>
      </p:sp>
    </p:spTree>
    <p:extLst>
      <p:ext uri="{BB962C8B-B14F-4D97-AF65-F5344CB8AC3E}">
        <p14:creationId xmlns:p14="http://schemas.microsoft.com/office/powerpoint/2010/main" val="398197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mj-lt"/>
              </a:rPr>
              <a:t>Resources</a:t>
            </a:r>
          </a:p>
        </p:txBody>
      </p:sp>
      <p:sp>
        <p:nvSpPr>
          <p:cNvPr id="6" name="Content Placeholder 5"/>
          <p:cNvSpPr>
            <a:spLocks noGrp="1"/>
          </p:cNvSpPr>
          <p:nvPr>
            <p:ph idx="4294967295"/>
          </p:nvPr>
        </p:nvSpPr>
        <p:spPr>
          <a:xfrm>
            <a:off x="540000" y="1731713"/>
            <a:ext cx="8045200" cy="4406804"/>
          </a:xfrm>
          <a:prstGeom prst="rect">
            <a:avLst/>
          </a:prstGeom>
        </p:spPr>
        <p:txBody>
          <a:bodyPr/>
          <a:lstStyle/>
          <a:p>
            <a:pPr marL="0" indent="0">
              <a:buNone/>
            </a:pPr>
            <a:r>
              <a:rPr lang="en-GB" dirty="0"/>
              <a:t>Take advantage of our extra resources in our handy maths resource guide:</a:t>
            </a:r>
          </a:p>
        </p:txBody>
      </p:sp>
      <p:sp>
        <p:nvSpPr>
          <p:cNvPr id="2" name="Slide Number Placeholder 1"/>
          <p:cNvSpPr>
            <a:spLocks noGrp="1"/>
          </p:cNvSpPr>
          <p:nvPr>
            <p:ph type="sldNum" sz="quarter" idx="4"/>
          </p:nvPr>
        </p:nvSpPr>
        <p:spPr/>
        <p:txBody>
          <a:bodyPr/>
          <a:lstStyle/>
          <a:p>
            <a:fld id="{9D4704D4-DAEA-4D4A-A9DC-4373E3AC7101}" type="slidenum">
              <a:rPr lang="en-GB" smtClean="0"/>
              <a:pPr/>
              <a:t>51</a:t>
            </a:fld>
            <a:endParaRPr lang="en-GB" dirty="0"/>
          </a:p>
        </p:txBody>
      </p:sp>
      <p:sp>
        <p:nvSpPr>
          <p:cNvPr id="8" name="Footer Placeholder 7"/>
          <p:cNvSpPr>
            <a:spLocks noGrp="1"/>
          </p:cNvSpPr>
          <p:nvPr>
            <p:ph type="ftr" sz="quarter" idx="10"/>
          </p:nvPr>
        </p:nvSpPr>
        <p:spPr/>
        <p:txBody>
          <a:bodyPr/>
          <a:lstStyle/>
          <a:p>
            <a:r>
              <a:rPr lang="en-GB" dirty="0"/>
              <a:t>Copyright © 2022 AQA and its licensors. All rights reserved.</a:t>
            </a:r>
            <a:endParaRPr lang="en-US" dirty="0"/>
          </a:p>
        </p:txBody>
      </p:sp>
      <p:pic>
        <p:nvPicPr>
          <p:cNvPr id="9" name="Picture 8">
            <a:extLst>
              <a:ext uri="{FF2B5EF4-FFF2-40B4-BE49-F238E27FC236}">
                <a16:creationId xmlns:a16="http://schemas.microsoft.com/office/drawing/2014/main" id="{D881E59F-BE90-45DB-A37B-940F460F0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1" y="2361677"/>
            <a:ext cx="8045200" cy="1472628"/>
          </a:xfrm>
          <a:prstGeom prst="rect">
            <a:avLst/>
          </a:prstGeom>
          <a:ln>
            <a:solidFill>
              <a:schemeClr val="tx2"/>
            </a:solidFill>
          </a:ln>
        </p:spPr>
      </p:pic>
      <p:sp>
        <p:nvSpPr>
          <p:cNvPr id="14" name="Rectangle 13">
            <a:extLst>
              <a:ext uri="{FF2B5EF4-FFF2-40B4-BE49-F238E27FC236}">
                <a16:creationId xmlns:a16="http://schemas.microsoft.com/office/drawing/2014/main" id="{237B1B80-01D7-4702-A9A8-AD219B55F5EF}"/>
              </a:ext>
            </a:extLst>
          </p:cNvPr>
          <p:cNvSpPr/>
          <p:nvPr/>
        </p:nvSpPr>
        <p:spPr>
          <a:xfrm>
            <a:off x="444464" y="3978840"/>
            <a:ext cx="8135753" cy="369332"/>
          </a:xfrm>
          <a:prstGeom prst="rect">
            <a:avLst/>
          </a:prstGeom>
        </p:spPr>
        <p:txBody>
          <a:bodyPr wrap="none">
            <a:spAutoFit/>
          </a:bodyPr>
          <a:lstStyle/>
          <a:p>
            <a:r>
              <a:rPr lang="en-GB" dirty="0">
                <a:solidFill>
                  <a:schemeClr val="accent2"/>
                </a:solidFill>
                <a:hlinkClick r:id="rId4">
                  <a:extLst>
                    <a:ext uri="{A12FA001-AC4F-418D-AE19-62706E023703}">
                      <ahyp:hlinkClr xmlns:ahyp="http://schemas.microsoft.com/office/drawing/2018/hyperlinkcolor" val="tx"/>
                    </a:ext>
                  </a:extLst>
                </a:hlinkClick>
              </a:rPr>
              <a:t>filestore.aqa.org.uk/subjects/AQA-GCSE-MATHS-HANDY-RESOURCES.PDF</a:t>
            </a:r>
            <a:endParaRPr lang="en-GB" dirty="0">
              <a:solidFill>
                <a:schemeClr val="accent2"/>
              </a:solidFill>
            </a:endParaRPr>
          </a:p>
        </p:txBody>
      </p:sp>
    </p:spTree>
    <p:extLst>
      <p:ext uri="{BB962C8B-B14F-4D97-AF65-F5344CB8AC3E}">
        <p14:creationId xmlns:p14="http://schemas.microsoft.com/office/powerpoint/2010/main" val="21295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mj-lt"/>
              </a:rPr>
              <a:t>Get in touch</a:t>
            </a:r>
          </a:p>
        </p:txBody>
      </p:sp>
      <p:sp>
        <p:nvSpPr>
          <p:cNvPr id="5" name="Content Placeholder 4"/>
          <p:cNvSpPr>
            <a:spLocks noGrp="1"/>
          </p:cNvSpPr>
          <p:nvPr>
            <p:ph idx="1"/>
          </p:nvPr>
        </p:nvSpPr>
        <p:spPr/>
        <p:txBody>
          <a:bodyPr/>
          <a:lstStyle/>
          <a:p>
            <a:pPr marL="0" indent="0">
              <a:buNone/>
            </a:pPr>
            <a:r>
              <a:rPr lang="en-GB" dirty="0"/>
              <a:t>Our friendly team will be happy to support you between 8am and 5pm, Monday to Friday.</a:t>
            </a:r>
          </a:p>
          <a:p>
            <a:pPr marL="0" indent="0">
              <a:buNone/>
            </a:pPr>
            <a:endParaRPr lang="fr-FR" dirty="0"/>
          </a:p>
          <a:p>
            <a:pPr marL="0" indent="0">
              <a:buNone/>
            </a:pPr>
            <a:r>
              <a:rPr lang="fr-FR" dirty="0"/>
              <a:t>Tel: </a:t>
            </a:r>
            <a:r>
              <a:rPr lang="en-GB" dirty="0"/>
              <a:t>0161 957 3852</a:t>
            </a:r>
            <a:endParaRPr lang="fr-FR" dirty="0"/>
          </a:p>
          <a:p>
            <a:pPr marL="0" indent="0">
              <a:buNone/>
            </a:pPr>
            <a:r>
              <a:rPr lang="fr-FR" dirty="0"/>
              <a:t>Email: maths@aqa.org.uk</a:t>
            </a:r>
          </a:p>
          <a:p>
            <a:pPr marL="0" indent="0">
              <a:buNone/>
            </a:pPr>
            <a:r>
              <a:rPr lang="en-GB" dirty="0"/>
              <a:t>Twitter: @AQAMaths </a:t>
            </a: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52</a:t>
            </a:fld>
            <a:endParaRPr lang="en-GB" dirty="0"/>
          </a:p>
        </p:txBody>
      </p:sp>
      <p:sp>
        <p:nvSpPr>
          <p:cNvPr id="6" name="Footer Placeholder 5"/>
          <p:cNvSpPr>
            <a:spLocks noGrp="1"/>
          </p:cNvSpPr>
          <p:nvPr>
            <p:ph type="ftr" sz="quarter" idx="11"/>
          </p:nvPr>
        </p:nvSpPr>
        <p:spPr/>
        <p:txBody>
          <a:bodyPr/>
          <a:lstStyle/>
          <a:p>
            <a:r>
              <a:rPr lang="en-GB" dirty="0"/>
              <a:t>Copyright © 2022 AQA and its licensors. All rights reserved.</a:t>
            </a:r>
            <a:endParaRPr lang="en-US" dirty="0"/>
          </a:p>
        </p:txBody>
      </p:sp>
    </p:spTree>
    <p:extLst>
      <p:ext uri="{BB962C8B-B14F-4D97-AF65-F5344CB8AC3E}">
        <p14:creationId xmlns:p14="http://schemas.microsoft.com/office/powerpoint/2010/main" val="281462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Tree>
    <p:extLst>
      <p:ext uri="{BB962C8B-B14F-4D97-AF65-F5344CB8AC3E}">
        <p14:creationId xmlns:p14="http://schemas.microsoft.com/office/powerpoint/2010/main" val="127161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KS3 – KS4</a:t>
            </a:r>
          </a:p>
        </p:txBody>
      </p:sp>
      <p:sp>
        <p:nvSpPr>
          <p:cNvPr id="3" name="Footer Placeholder 2"/>
          <p:cNvSpPr>
            <a:spLocks noGrp="1"/>
          </p:cNvSpPr>
          <p:nvPr>
            <p:ph type="ftr" sz="quarter" idx="11"/>
          </p:nvPr>
        </p:nvSpPr>
        <p:spPr/>
        <p:txBody>
          <a:bodyPr/>
          <a:lstStyle/>
          <a:p>
            <a:r>
              <a:rPr lang="en-GB" dirty="0"/>
              <a:t>Copyright © 2022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55325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KS3 – KS4</a:t>
            </a:r>
          </a:p>
        </p:txBody>
      </p:sp>
      <p:sp>
        <p:nvSpPr>
          <p:cNvPr id="6" name="Content Placeholder 3">
            <a:extLst>
              <a:ext uri="{FF2B5EF4-FFF2-40B4-BE49-F238E27FC236}">
                <a16:creationId xmlns:a16="http://schemas.microsoft.com/office/drawing/2014/main" id="{1A25E01E-D59D-43AA-AF96-BEF52E26112D}"/>
              </a:ext>
            </a:extLst>
          </p:cNvPr>
          <p:cNvSpPr>
            <a:spLocks noGrp="1"/>
          </p:cNvSpPr>
          <p:nvPr>
            <p:ph idx="1"/>
          </p:nvPr>
        </p:nvSpPr>
        <p:spPr/>
        <p:txBody>
          <a:bodyPr/>
          <a:lstStyle/>
          <a:p>
            <a:r>
              <a:rPr lang="en-GB" dirty="0"/>
              <a:t>AQA: Key Stage 3 – 4 – </a:t>
            </a:r>
            <a:r>
              <a:rPr lang="en-GB" i="1" dirty="0"/>
              <a:t>Bridging the gap</a:t>
            </a:r>
            <a:r>
              <a:rPr lang="en-GB" dirty="0"/>
              <a:t>.</a:t>
            </a:r>
          </a:p>
          <a:p>
            <a:endParaRPr lang="en-GB" dirty="0"/>
          </a:p>
          <a:p>
            <a:r>
              <a:rPr lang="en-GB" dirty="0"/>
              <a:t>AQA: Key Stage 3 tests for Years 7, 8 and 9.</a:t>
            </a:r>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
        <p:nvSpPr>
          <p:cNvPr id="3" name="Footer Placeholder 2"/>
          <p:cNvSpPr>
            <a:spLocks noGrp="1"/>
          </p:cNvSpPr>
          <p:nvPr>
            <p:ph type="ftr" sz="quarter" idx="3"/>
          </p:nvPr>
        </p:nvSpPr>
        <p:spPr/>
        <p:txBody>
          <a:bodyPr/>
          <a:lstStyle/>
          <a:p>
            <a:r>
              <a:rPr lang="en-GB" dirty="0"/>
              <a:t>Copyright © 2022 AQA and its licensors. All rights reserved.</a:t>
            </a:r>
            <a:endParaRPr lang="en-US" dirty="0"/>
          </a:p>
        </p:txBody>
      </p:sp>
    </p:spTree>
    <p:extLst>
      <p:ext uri="{BB962C8B-B14F-4D97-AF65-F5344CB8AC3E}">
        <p14:creationId xmlns:p14="http://schemas.microsoft.com/office/powerpoint/2010/main" val="141262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1241203-0FED-40D2-8426-7BCC29BC1D28}"/>
              </a:ext>
            </a:extLst>
          </p:cNvPr>
          <p:cNvSpPr>
            <a:spLocks noGrp="1"/>
          </p:cNvSpPr>
          <p:nvPr>
            <p:ph type="title"/>
          </p:nvPr>
        </p:nvSpPr>
        <p:spPr>
          <a:xfrm>
            <a:off x="540000" y="441132"/>
            <a:ext cx="8045200" cy="431181"/>
          </a:xfrm>
        </p:spPr>
        <p:txBody>
          <a:bodyPr/>
          <a:lstStyle/>
          <a:p>
            <a:r>
              <a:rPr lang="en-US" i="1" dirty="0"/>
              <a:t>Bridging the gap </a:t>
            </a:r>
            <a:r>
              <a:rPr lang="en-GB" dirty="0"/>
              <a:t>–</a:t>
            </a:r>
            <a:r>
              <a:rPr lang="en-US" dirty="0"/>
              <a:t> </a:t>
            </a:r>
            <a:r>
              <a:rPr lang="en-US" i="1" dirty="0"/>
              <a:t>teacher guide</a:t>
            </a:r>
          </a:p>
        </p:txBody>
      </p:sp>
      <p:pic>
        <p:nvPicPr>
          <p:cNvPr id="7" name="Content Placeholder 6">
            <a:extLst>
              <a:ext uri="{FF2B5EF4-FFF2-40B4-BE49-F238E27FC236}">
                <a16:creationId xmlns:a16="http://schemas.microsoft.com/office/drawing/2014/main" id="{CEFC8601-4936-419D-9E89-7904446A40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00" y="1731600"/>
            <a:ext cx="6521756" cy="3864140"/>
          </a:xfrm>
          <a:noFill/>
        </p:spPr>
      </p:pic>
      <p:sp>
        <p:nvSpPr>
          <p:cNvPr id="5" name="Footer Placeholder 4">
            <a:extLst>
              <a:ext uri="{FF2B5EF4-FFF2-40B4-BE49-F238E27FC236}">
                <a16:creationId xmlns:a16="http://schemas.microsoft.com/office/drawing/2014/main" id="{35EA68C8-5283-417B-9B6E-A075D64E37E4}"/>
              </a:ext>
            </a:extLst>
          </p:cNvPr>
          <p:cNvSpPr>
            <a:spLocks noGrp="1"/>
          </p:cNvSpPr>
          <p:nvPr>
            <p:ph type="ftr" sz="quarter" idx="11"/>
          </p:nvPr>
        </p:nvSpPr>
        <p:spPr>
          <a:xfrm>
            <a:off x="1524000" y="6611005"/>
            <a:ext cx="3130838" cy="241200"/>
          </a:xfrm>
        </p:spPr>
        <p:txBody>
          <a:bodyPr anchor="t">
            <a:normAutofit/>
          </a:bodyPr>
          <a:lstStyle/>
          <a:p>
            <a:pPr>
              <a:spcAft>
                <a:spcPts val="600"/>
              </a:spcAft>
            </a:pPr>
            <a:r>
              <a:rPr lang="en-GB"/>
              <a:t>Copyright © 2022 AQA and its licensors. All rights reserved.</a:t>
            </a:r>
            <a:endParaRPr lang="en-US"/>
          </a:p>
        </p:txBody>
      </p:sp>
      <p:sp>
        <p:nvSpPr>
          <p:cNvPr id="4" name="Slide Number Placeholder 3">
            <a:extLst>
              <a:ext uri="{FF2B5EF4-FFF2-40B4-BE49-F238E27FC236}">
                <a16:creationId xmlns:a16="http://schemas.microsoft.com/office/drawing/2014/main" id="{6D7FA298-A362-4D5F-A198-380EF4377BA1}"/>
              </a:ext>
            </a:extLst>
          </p:cNvPr>
          <p:cNvSpPr>
            <a:spLocks noGrp="1"/>
          </p:cNvSpPr>
          <p:nvPr>
            <p:ph type="sldNum" sz="quarter" idx="4"/>
          </p:nvPr>
        </p:nvSpPr>
        <p:spPr>
          <a:xfrm>
            <a:off x="444464" y="6476351"/>
            <a:ext cx="698205" cy="365125"/>
          </a:xfrm>
        </p:spPr>
        <p:txBody>
          <a:bodyPr anchor="ctr">
            <a:normAutofit/>
          </a:bodyPr>
          <a:lstStyle/>
          <a:p>
            <a:pPr>
              <a:spcAft>
                <a:spcPts val="600"/>
              </a:spcAft>
            </a:pPr>
            <a:fld id="{9D4704D4-DAEA-4D4A-A9DC-4373E3AC7101}" type="slidenum">
              <a:rPr lang="en-GB" smtClean="0"/>
              <a:pPr>
                <a:spcAft>
                  <a:spcPts val="600"/>
                </a:spcAft>
              </a:pPr>
              <a:t>8</a:t>
            </a:fld>
            <a:endParaRPr lang="en-GB"/>
          </a:p>
        </p:txBody>
      </p:sp>
    </p:spTree>
    <p:extLst>
      <p:ext uri="{BB962C8B-B14F-4D97-AF65-F5344CB8AC3E}">
        <p14:creationId xmlns:p14="http://schemas.microsoft.com/office/powerpoint/2010/main" val="190591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28EE-8F38-4DE2-BA74-D3477584405D}"/>
              </a:ext>
            </a:extLst>
          </p:cNvPr>
          <p:cNvSpPr>
            <a:spLocks noGrp="1"/>
          </p:cNvSpPr>
          <p:nvPr>
            <p:ph type="title"/>
          </p:nvPr>
        </p:nvSpPr>
        <p:spPr/>
        <p:txBody>
          <a:bodyPr/>
          <a:lstStyle/>
          <a:p>
            <a:r>
              <a:rPr lang="en-US" i="1" dirty="0"/>
              <a:t>Bridging the gap </a:t>
            </a:r>
            <a:r>
              <a:rPr lang="en-US" dirty="0"/>
              <a:t>– </a:t>
            </a:r>
            <a:r>
              <a:rPr lang="en-US" i="1" dirty="0"/>
              <a:t>teacher guide</a:t>
            </a:r>
            <a:endParaRPr lang="en-GB" i="1" dirty="0"/>
          </a:p>
        </p:txBody>
      </p:sp>
      <p:pic>
        <p:nvPicPr>
          <p:cNvPr id="11" name="Content Placeholder 10">
            <a:extLst>
              <a:ext uri="{FF2B5EF4-FFF2-40B4-BE49-F238E27FC236}">
                <a16:creationId xmlns:a16="http://schemas.microsoft.com/office/drawing/2014/main" id="{0F4940E4-796A-4E86-8C80-2EB20B2B266F}"/>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5958988" y="1413467"/>
            <a:ext cx="2767614" cy="4153721"/>
          </a:xfrm>
        </p:spPr>
      </p:pic>
      <p:sp>
        <p:nvSpPr>
          <p:cNvPr id="4" name="Slide Number Placeholder 3">
            <a:extLst>
              <a:ext uri="{FF2B5EF4-FFF2-40B4-BE49-F238E27FC236}">
                <a16:creationId xmlns:a16="http://schemas.microsoft.com/office/drawing/2014/main" id="{13A2FC0A-D8AE-486D-9D28-825C7D841544}"/>
              </a:ext>
            </a:extLst>
          </p:cNvPr>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Footer Placeholder 4">
            <a:extLst>
              <a:ext uri="{FF2B5EF4-FFF2-40B4-BE49-F238E27FC236}">
                <a16:creationId xmlns:a16="http://schemas.microsoft.com/office/drawing/2014/main" id="{26621F39-75DC-4283-8B87-62F36745C8DA}"/>
              </a:ext>
            </a:extLst>
          </p:cNvPr>
          <p:cNvSpPr>
            <a:spLocks noGrp="1"/>
          </p:cNvSpPr>
          <p:nvPr>
            <p:ph type="ftr" sz="quarter" idx="3"/>
          </p:nvPr>
        </p:nvSpPr>
        <p:spPr/>
        <p:txBody>
          <a:bodyPr/>
          <a:lstStyle/>
          <a:p>
            <a:r>
              <a:rPr lang="en-GB"/>
              <a:t>Copyright © 2022 AQA and its licensors. All rights reserved.</a:t>
            </a:r>
            <a:endParaRPr lang="en-US" dirty="0"/>
          </a:p>
        </p:txBody>
      </p:sp>
      <p:pic>
        <p:nvPicPr>
          <p:cNvPr id="9" name="Picture 8">
            <a:extLst>
              <a:ext uri="{FF2B5EF4-FFF2-40B4-BE49-F238E27FC236}">
                <a16:creationId xmlns:a16="http://schemas.microsoft.com/office/drawing/2014/main" id="{26A5C774-A07D-45FF-8E00-238E16B231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4680" y="1413466"/>
            <a:ext cx="2898657" cy="4153721"/>
          </a:xfrm>
          <a:prstGeom prst="rect">
            <a:avLst/>
          </a:prstGeom>
        </p:spPr>
      </p:pic>
      <p:pic>
        <p:nvPicPr>
          <p:cNvPr id="15" name="Picture 14">
            <a:extLst>
              <a:ext uri="{FF2B5EF4-FFF2-40B4-BE49-F238E27FC236}">
                <a16:creationId xmlns:a16="http://schemas.microsoft.com/office/drawing/2014/main" id="{759FA462-DE7B-43B0-AD2D-C3717449E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64" y="1413466"/>
            <a:ext cx="2406682" cy="2423242"/>
          </a:xfrm>
          <a:prstGeom prst="rect">
            <a:avLst/>
          </a:prstGeom>
        </p:spPr>
      </p:pic>
    </p:spTree>
    <p:extLst>
      <p:ext uri="{BB962C8B-B14F-4D97-AF65-F5344CB8AC3E}">
        <p14:creationId xmlns:p14="http://schemas.microsoft.com/office/powerpoint/2010/main" val="2246628429"/>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2 v0.1.potx" id="{98C27C2A-D1BD-4ED0-8483-401D1BB4E616}" vid="{6DB3E8BF-F045-47B5-AC63-81896B2B40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 Online presentation template 2022 v0.1</Template>
  <TotalTime>0</TotalTime>
  <Words>2013</Words>
  <Application>Microsoft Office PowerPoint</Application>
  <PresentationFormat>On-screen Show (4:3)</PresentationFormat>
  <Paragraphs>364</Paragraphs>
  <Slides>53</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AQAChevin</vt:lpstr>
      <vt:lpstr>Arial</vt:lpstr>
      <vt:lpstr>Calibri</vt:lpstr>
      <vt:lpstr>Cambria Math</vt:lpstr>
      <vt:lpstr>Times New Roman</vt:lpstr>
      <vt:lpstr>AQA presentation master</vt:lpstr>
      <vt:lpstr>GCSE Maths: #MathsConfOnline – Engaging explanations</vt:lpstr>
      <vt:lpstr>Welcome</vt:lpstr>
      <vt:lpstr>Exampro</vt:lpstr>
      <vt:lpstr>Agenda</vt:lpstr>
      <vt:lpstr>Engaging explanations</vt:lpstr>
      <vt:lpstr>GCSE: KS3 – KS4</vt:lpstr>
      <vt:lpstr>GCSE: KS3 – KS4</vt:lpstr>
      <vt:lpstr>Bridging the gap – teacher guide</vt:lpstr>
      <vt:lpstr>Bridging the gap – teacher guide</vt:lpstr>
      <vt:lpstr>Bridging the gap – function notation</vt:lpstr>
      <vt:lpstr>Bridging the gap – function notation</vt:lpstr>
      <vt:lpstr>Composite functions</vt:lpstr>
      <vt:lpstr>Composite functions</vt:lpstr>
      <vt:lpstr>Composite functions</vt:lpstr>
      <vt:lpstr>Use of colour</vt:lpstr>
      <vt:lpstr>Functions – building blocks</vt:lpstr>
      <vt:lpstr>Functions – building blocks</vt:lpstr>
      <vt:lpstr>Spot the mistake – Andy Lutwyche</vt:lpstr>
      <vt:lpstr>AQA Key Stage 3 tests for Years 7, 8 and 9 </vt:lpstr>
      <vt:lpstr>AQA Key Stage 3 tests for Years 7, 8 and 9 </vt:lpstr>
      <vt:lpstr>AQA Key Stage 3 tests for Years 7, 8 and 9 </vt:lpstr>
      <vt:lpstr>AQA Key Stage 3 tests for Years 7, 8 and 9 </vt:lpstr>
      <vt:lpstr>GCSE – KS4</vt:lpstr>
      <vt:lpstr>GCSE – KS4</vt:lpstr>
      <vt:lpstr>AQA GCSE: 90 maths problem-solving questions</vt:lpstr>
      <vt:lpstr>AQA GCSE: 90 maths problem-solving questions </vt:lpstr>
      <vt:lpstr>GCSE: Completion tasks</vt:lpstr>
      <vt:lpstr>GCSE: Completion tasks</vt:lpstr>
      <vt:lpstr>Here’s the diagram, what’s the question?</vt:lpstr>
      <vt:lpstr>Here’s the diagram, what’s the question?</vt:lpstr>
      <vt:lpstr>The answer is, what was the question?</vt:lpstr>
      <vt:lpstr>GCSE: Foundation </vt:lpstr>
      <vt:lpstr>GCSE: Foundation</vt:lpstr>
      <vt:lpstr>GCSE: Foundation </vt:lpstr>
      <vt:lpstr>GCSE: Foundation </vt:lpstr>
      <vt:lpstr>GCSE: Use of technology – PhET Sims</vt:lpstr>
      <vt:lpstr>GCSE Foundation</vt:lpstr>
      <vt:lpstr>GCSE: Use of technology – PhET Sims</vt:lpstr>
      <vt:lpstr>GCSE Foundation – Venn diagrams</vt:lpstr>
      <vt:lpstr>GCSE Foundation – Venn diagrams</vt:lpstr>
      <vt:lpstr>Transum mathematics – Venn diagrams</vt:lpstr>
      <vt:lpstr>GCSE Higher – inequalities</vt:lpstr>
      <vt:lpstr>GCSE Higher – inequalities</vt:lpstr>
      <vt:lpstr>GCSE Higher – inequalities</vt:lpstr>
      <vt:lpstr>GCSE – inequalities</vt:lpstr>
      <vt:lpstr>GCSE methods in Mathematics (legacy, linked pair)</vt:lpstr>
      <vt:lpstr>GCSE methods in Mathematics (legacy, linked pair)</vt:lpstr>
      <vt:lpstr>GCSE methods in Mathematics (legacy, linked pair)</vt:lpstr>
      <vt:lpstr>Change the numbers…</vt:lpstr>
      <vt:lpstr>Any questions?</vt:lpstr>
      <vt:lpstr>Resources</vt:lpstr>
      <vt:lpstr>Get in touch</vt:lpstr>
      <vt:lpstr>Thank you</vt:lpstr>
    </vt:vector>
  </TitlesOfParts>
  <Company>AQA Education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Young</dc:creator>
  <cp:lastModifiedBy>Parry, Lauren</cp:lastModifiedBy>
  <cp:revision>84</cp:revision>
  <cp:lastPrinted>2017-02-06T11:47:27Z</cp:lastPrinted>
  <dcterms:created xsi:type="dcterms:W3CDTF">2021-12-15T07:23:59Z</dcterms:created>
  <dcterms:modified xsi:type="dcterms:W3CDTF">2022-08-22T14:51:16Z</dcterms:modified>
</cp:coreProperties>
</file>