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58"/>
  </p:notesMasterIdLst>
  <p:handoutMasterIdLst>
    <p:handoutMasterId r:id="rId59"/>
  </p:handoutMasterIdLst>
  <p:sldIdLst>
    <p:sldId id="257" r:id="rId2"/>
    <p:sldId id="282" r:id="rId3"/>
    <p:sldId id="283" r:id="rId4"/>
    <p:sldId id="285" r:id="rId5"/>
    <p:sldId id="284" r:id="rId6"/>
    <p:sldId id="286" r:id="rId7"/>
    <p:sldId id="287" r:id="rId8"/>
    <p:sldId id="289" r:id="rId9"/>
    <p:sldId id="290" r:id="rId10"/>
    <p:sldId id="295" r:id="rId11"/>
    <p:sldId id="291" r:id="rId12"/>
    <p:sldId id="296" r:id="rId13"/>
    <p:sldId id="292" r:id="rId14"/>
    <p:sldId id="293" r:id="rId15"/>
    <p:sldId id="294" r:id="rId16"/>
    <p:sldId id="300" r:id="rId17"/>
    <p:sldId id="299" r:id="rId18"/>
    <p:sldId id="298" r:id="rId19"/>
    <p:sldId id="297" r:id="rId20"/>
    <p:sldId id="303" r:id="rId21"/>
    <p:sldId id="304" r:id="rId22"/>
    <p:sldId id="302" r:id="rId23"/>
    <p:sldId id="301" r:id="rId24"/>
    <p:sldId id="305" r:id="rId25"/>
    <p:sldId id="306" r:id="rId26"/>
    <p:sldId id="307" r:id="rId27"/>
    <p:sldId id="308" r:id="rId28"/>
    <p:sldId id="309" r:id="rId29"/>
    <p:sldId id="313" r:id="rId30"/>
    <p:sldId id="315" r:id="rId31"/>
    <p:sldId id="321" r:id="rId32"/>
    <p:sldId id="314" r:id="rId33"/>
    <p:sldId id="316" r:id="rId34"/>
    <p:sldId id="317" r:id="rId35"/>
    <p:sldId id="318" r:id="rId36"/>
    <p:sldId id="320" r:id="rId37"/>
    <p:sldId id="319" r:id="rId38"/>
    <p:sldId id="312" r:id="rId39"/>
    <p:sldId id="323" r:id="rId40"/>
    <p:sldId id="324" r:id="rId41"/>
    <p:sldId id="326" r:id="rId42"/>
    <p:sldId id="327" r:id="rId43"/>
    <p:sldId id="330" r:id="rId44"/>
    <p:sldId id="329" r:id="rId45"/>
    <p:sldId id="328" r:id="rId46"/>
    <p:sldId id="325" r:id="rId47"/>
    <p:sldId id="311" r:id="rId48"/>
    <p:sldId id="334" r:id="rId49"/>
    <p:sldId id="333" r:id="rId50"/>
    <p:sldId id="332" r:id="rId51"/>
    <p:sldId id="335" r:id="rId52"/>
    <p:sldId id="331" r:id="rId53"/>
    <p:sldId id="265" r:id="rId54"/>
    <p:sldId id="267" r:id="rId55"/>
    <p:sldId id="272" r:id="rId56"/>
    <p:sldId id="268" r:id="rId57"/>
  </p:sldIdLst>
  <p:sldSz cx="12192000" cy="6858000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59857A7-F430-4EE6-B994-F510B0AE8F4E}">
          <p14:sldIdLst>
            <p14:sldId id="257"/>
            <p14:sldId id="282"/>
            <p14:sldId id="283"/>
            <p14:sldId id="285"/>
            <p14:sldId id="284"/>
            <p14:sldId id="286"/>
            <p14:sldId id="287"/>
            <p14:sldId id="289"/>
            <p14:sldId id="290"/>
            <p14:sldId id="295"/>
            <p14:sldId id="291"/>
            <p14:sldId id="296"/>
            <p14:sldId id="292"/>
            <p14:sldId id="293"/>
            <p14:sldId id="294"/>
            <p14:sldId id="300"/>
            <p14:sldId id="299"/>
            <p14:sldId id="298"/>
            <p14:sldId id="297"/>
            <p14:sldId id="303"/>
            <p14:sldId id="304"/>
            <p14:sldId id="302"/>
            <p14:sldId id="301"/>
            <p14:sldId id="305"/>
            <p14:sldId id="306"/>
            <p14:sldId id="307"/>
            <p14:sldId id="308"/>
            <p14:sldId id="309"/>
            <p14:sldId id="313"/>
            <p14:sldId id="315"/>
            <p14:sldId id="321"/>
            <p14:sldId id="314"/>
            <p14:sldId id="316"/>
            <p14:sldId id="317"/>
            <p14:sldId id="318"/>
            <p14:sldId id="320"/>
            <p14:sldId id="319"/>
            <p14:sldId id="312"/>
            <p14:sldId id="323"/>
            <p14:sldId id="324"/>
            <p14:sldId id="326"/>
            <p14:sldId id="327"/>
            <p14:sldId id="330"/>
            <p14:sldId id="329"/>
            <p14:sldId id="328"/>
            <p14:sldId id="325"/>
            <p14:sldId id="311"/>
            <p14:sldId id="334"/>
            <p14:sldId id="333"/>
            <p14:sldId id="332"/>
            <p14:sldId id="335"/>
            <p14:sldId id="331"/>
            <p14:sldId id="265"/>
            <p14:sldId id="267"/>
            <p14:sldId id="272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57" userDrawn="1">
          <p15:clr>
            <a:srgbClr val="A4A3A4"/>
          </p15:clr>
        </p15:guide>
        <p15:guide id="2" orient="horz" pos="4225" userDrawn="1">
          <p15:clr>
            <a:srgbClr val="A4A3A4"/>
          </p15:clr>
        </p15:guide>
        <p15:guide id="3" pos="4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eaver, Jenny" initials="WJ" lastIdx="5" clrIdx="0"/>
  <p:cmAuthor id="1" name="Man, Laura" initials="ML" lastIdx="3" clrIdx="1">
    <p:extLst>
      <p:ext uri="{19B8F6BF-5375-455C-9EA6-DF929625EA0E}">
        <p15:presenceInfo xmlns:p15="http://schemas.microsoft.com/office/powerpoint/2012/main" userId="S-1-5-21-1757981266-1078081533-725345543-136565" providerId="AD"/>
      </p:ext>
    </p:extLst>
  </p:cmAuthor>
  <p:cmAuthor id="2" name="Stamp, Alex" initials="SA" lastIdx="13" clrIdx="2">
    <p:extLst>
      <p:ext uri="{19B8F6BF-5375-455C-9EA6-DF929625EA0E}">
        <p15:presenceInfo xmlns:p15="http://schemas.microsoft.com/office/powerpoint/2012/main" userId="S-1-5-21-1757981266-1078081533-725345543-967144" providerId="AD"/>
      </p:ext>
    </p:extLst>
  </p:cmAuthor>
  <p:cmAuthor id="3" name="Taylor, Andrew" initials="TA" lastIdx="1" clrIdx="3">
    <p:extLst>
      <p:ext uri="{19B8F6BF-5375-455C-9EA6-DF929625EA0E}">
        <p15:presenceInfo xmlns:p15="http://schemas.microsoft.com/office/powerpoint/2012/main" userId="S-1-5-21-1757981266-1078081533-725345543-93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B4B"/>
    <a:srgbClr val="3273AF"/>
    <a:srgbClr val="783C2D"/>
    <a:srgbClr val="DC7D28"/>
    <a:srgbClr val="6464A0"/>
    <a:srgbClr val="325F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39" autoAdjust="0"/>
    <p:restoredTop sz="81497" autoAdjust="0"/>
  </p:normalViewPr>
  <p:slideViewPr>
    <p:cSldViewPr snapToGrid="0" snapToObjects="1" showGuides="1">
      <p:cViewPr varScale="1">
        <p:scale>
          <a:sx n="52" d="100"/>
          <a:sy n="52" d="100"/>
        </p:scale>
        <p:origin x="560" y="48"/>
      </p:cViewPr>
      <p:guideLst>
        <p:guide orient="horz" pos="2157"/>
        <p:guide orient="horz" pos="4225"/>
        <p:guide pos="4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373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872257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8C3CD-7A42-42C7-86DE-EC9C786295FE}" type="datetime1">
              <a:rPr lang="en-US" smtClean="0"/>
              <a:t>6/9/2022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5C70C-4F3D-A24C-BE6B-90E4410CB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4599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Please feel free to try some of the questions in the resources booklet before we begin.</a:t>
            </a:r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128C3CD-7A42-42C7-86DE-EC9C786295FE}" type="datetime1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9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128C3CD-7A42-42C7-86DE-EC9C786295FE}" type="datetime1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90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QCO11W.C2.02</a:t>
            </a:r>
          </a:p>
          <a:p>
            <a:r>
              <a:rPr lang="en-US" dirty="0"/>
              <a:t>Pure Core 2 (MPC2) 2011 January Q2</a:t>
            </a:r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128C3CD-7A42-42C7-86DE-EC9C786295FE}" type="datetime1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428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128C3CD-7A42-42C7-86DE-EC9C786295FE}" type="datetime1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1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Q13W.L1HA.09</a:t>
            </a:r>
          </a:p>
          <a:p>
            <a:r>
              <a:rPr lang="en-US" dirty="0"/>
              <a:t>Linked pair methods (9356) 2013 January Paper 1HA Q9</a:t>
            </a:r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128C3CD-7A42-42C7-86DE-EC9C786295FE}" type="datetime1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671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Q12.1.05</a:t>
            </a:r>
          </a:p>
          <a:p>
            <a:r>
              <a:rPr lang="en-US" dirty="0"/>
              <a:t>2012 paper 1 Q5</a:t>
            </a:r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128C3CD-7A42-42C7-86DE-EC9C786295FE}" type="datetime1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25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QSP.1.01A</a:t>
            </a:r>
          </a:p>
          <a:p>
            <a:r>
              <a:rPr lang="en-US" dirty="0"/>
              <a:t>Specimen Paper 1 Q1a</a:t>
            </a:r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128C3CD-7A42-42C7-86DE-EC9C786295FE}" type="datetime1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740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Q14.2.06</a:t>
            </a:r>
          </a:p>
          <a:p>
            <a:r>
              <a:rPr lang="en-US" dirty="0"/>
              <a:t>2014 Paper 2 Q6</a:t>
            </a:r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128C3CD-7A42-42C7-86DE-EC9C786295FE}" type="datetime1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531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128C3CD-7A42-42C7-86DE-EC9C786295FE}" type="datetime1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6822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Q18J.2H.22</a:t>
            </a:r>
          </a:p>
          <a:p>
            <a:r>
              <a:rPr lang="en-US" dirty="0"/>
              <a:t>2018 June Paper 2H Q22</a:t>
            </a:r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128C3CD-7A42-42C7-86DE-EC9C786295FE}" type="datetime1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271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QSP7356.2.11</a:t>
            </a:r>
          </a:p>
          <a:p>
            <a:r>
              <a:rPr lang="en-US" dirty="0"/>
              <a:t>Specimen Paper 2 Q11</a:t>
            </a:r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128C3CD-7A42-42C7-86DE-EC9C786295FE}" type="datetime1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02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128C3CD-7A42-42C7-86DE-EC9C786295FE}" type="datetime1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548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Q16.1.04</a:t>
            </a:r>
          </a:p>
          <a:p>
            <a:r>
              <a:rPr lang="en-US" dirty="0"/>
              <a:t>2016 Paper 1 Q4</a:t>
            </a:r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128C3CD-7A42-42C7-86DE-EC9C786295FE}" type="datetime1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440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128C3CD-7A42-42C7-86DE-EC9C786295FE}" type="datetime1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9613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will be producing Mock Exam Analysers from summer 2022 onwards. The Summer 2022 analysers should be available by September.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128C3CD-7A42-42C7-86DE-EC9C786295FE}" type="datetime1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116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/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 paper: Paper 1 Non-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calculator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Sample set 1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 scheme: Paper 1 Non-calculator – Sample set 1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 paper: Paper 2 Calculator – Sample set 1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 scheme: Paper 2 Calculator – Sample set 1  </a:t>
            </a:r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128C3CD-7A42-42C7-86DE-EC9C786295FE}" type="datetime1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876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Direct</a:t>
            </a:r>
            <a:r>
              <a:rPr lang="en-GB" baseline="0" dirty="0"/>
              <a:t> delegates to the specific subject page on the main AQA website, </a:t>
            </a:r>
            <a:r>
              <a:rPr lang="en-GB" baseline="0" dirty="0" err="1"/>
              <a:t>eg</a:t>
            </a:r>
            <a:r>
              <a:rPr lang="en-GB" baseline="0" dirty="0"/>
              <a:t> https://www.aqa.org.uk/subjects/mathematics/gcse/mathematics-8300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1C1F1BD-25F3-4ACB-A56C-CAF6A30947B8}" type="datetime1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0416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relevant Twitter accounts are: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@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AQAEnglish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(English subjects)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@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AQAMaths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(Maths subjects)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@AQA (Any other subjects).</a:t>
            </a:r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C9C1172-24B4-4C60-9AC8-D17565B74D4B}" type="datetime1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91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128C3CD-7A42-42C7-86DE-EC9C786295FE}" type="datetime1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23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Q13W.1.11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2013 January Paper 1 Q11</a:t>
            </a:r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128C3CD-7A42-42C7-86DE-EC9C786295FE}" type="datetime1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91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Q20.1H.26.A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2020 Paper 1H Q26a</a:t>
            </a:r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128C3CD-7A42-42C7-86DE-EC9C786295FE}" type="datetime1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58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128C3CD-7A42-42C7-86DE-EC9C786295FE}" type="datetime1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69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QSP.1.14</a:t>
            </a:r>
          </a:p>
          <a:p>
            <a:r>
              <a:rPr lang="en-US" dirty="0"/>
              <a:t>Specimen Papers Paper 1 Q14</a:t>
            </a:r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128C3CD-7A42-42C7-86DE-EC9C786295FE}" type="datetime1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16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128C3CD-7A42-42C7-86DE-EC9C786295FE}" type="datetime1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72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Q19.S1.04</a:t>
            </a:r>
          </a:p>
          <a:p>
            <a:r>
              <a:rPr lang="en-US" dirty="0"/>
              <a:t>2019 paper 1 Q4</a:t>
            </a:r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128C3CD-7A42-42C7-86DE-EC9C786295FE}" type="datetime1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84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5537" y="6246646"/>
            <a:ext cx="11728224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892053"/>
            <a:ext cx="11728224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1" y="1426721"/>
            <a:ext cx="5486068" cy="968675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0001" y="2705615"/>
            <a:ext cx="5486068" cy="37831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Presented by</a:t>
            </a:r>
            <a:br>
              <a:rPr lang="en-US" dirty="0"/>
            </a:b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5819"/>
            <a:ext cx="6193367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1" y="2527176"/>
            <a:ext cx="6193367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10433389" y="6455754"/>
            <a:ext cx="1294835" cy="4022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719668" y="3152188"/>
            <a:ext cx="5486401" cy="338138"/>
          </a:xfrm>
        </p:spPr>
        <p:txBody>
          <a:bodyPr rIns="0"/>
          <a:lstStyle>
            <a:lvl1pPr marL="0" indent="0">
              <a:lnSpc>
                <a:spcPts val="2600"/>
              </a:lnSpc>
              <a:buFontTx/>
              <a:buNone/>
              <a:defRPr sz="2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 &lt;</a:t>
            </a:r>
            <a:r>
              <a:rPr lang="en-US" dirty="0" err="1"/>
              <a:t>dd</a:t>
            </a:r>
            <a:r>
              <a:rPr lang="en-US" dirty="0"/>
              <a:t>/mm/</a:t>
            </a:r>
            <a:r>
              <a:rPr lang="en-US" dirty="0" err="1"/>
              <a:t>yyyy</a:t>
            </a:r>
            <a:r>
              <a:rPr lang="en-US" dirty="0"/>
              <a:t>&gt;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98" y="278676"/>
            <a:ext cx="1620203" cy="728663"/>
          </a:xfrm>
          <a:prstGeom prst="rect">
            <a:avLst/>
          </a:prstGeom>
        </p:spPr>
      </p:pic>
      <p:cxnSp>
        <p:nvCxnSpPr>
          <p:cNvPr id="20" name="Straight Connector 19"/>
          <p:cNvCxnSpPr/>
          <p:nvPr userDrawn="1"/>
        </p:nvCxnSpPr>
        <p:spPr>
          <a:xfrm>
            <a:off x="0" y="6340475"/>
            <a:ext cx="11446933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2619" y="6476352"/>
            <a:ext cx="930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B4B4B"/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2000" y="6611005"/>
            <a:ext cx="4174451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207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32000" y="6611005"/>
            <a:ext cx="4174451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720000" y="1731713"/>
            <a:ext cx="10726933" cy="440680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0460567" y="6459079"/>
            <a:ext cx="1024467" cy="3068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604" y="6478181"/>
            <a:ext cx="719329" cy="246889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2619" y="6476352"/>
            <a:ext cx="930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1148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32000" y="6611005"/>
            <a:ext cx="4174451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2619" y="6476352"/>
            <a:ext cx="930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20000" y="1731713"/>
            <a:ext cx="10726933" cy="440680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AQA_New_logo_20mm_no_strapline_WHITEOUT_RGB.png">
            <a:extLst>
              <a:ext uri="{FF2B5EF4-FFF2-40B4-BE49-F238E27FC236}">
                <a16:creationId xmlns:a16="http://schemas.microsoft.com/office/drawing/2014/main" id="{CD4AD763-8C85-4B36-99CC-03208F9F7F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604" y="6478181"/>
            <a:ext cx="719329" cy="24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94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Turquois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32000" y="6611005"/>
            <a:ext cx="4174451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0460567" y="6459079"/>
            <a:ext cx="1024467" cy="30684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2619" y="6476352"/>
            <a:ext cx="930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20000" y="1731713"/>
            <a:ext cx="10726933" cy="440680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AQA_New_logo_20mm_no_strapline_WHITEOUT_RGB.png">
            <a:extLst>
              <a:ext uri="{FF2B5EF4-FFF2-40B4-BE49-F238E27FC236}">
                <a16:creationId xmlns:a16="http://schemas.microsoft.com/office/drawing/2014/main" id="{69D54343-9C47-44DE-B458-D41BAC6B33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604" y="6478181"/>
            <a:ext cx="719329" cy="24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78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Pi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32000" y="6611005"/>
            <a:ext cx="4174451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0460567" y="6459079"/>
            <a:ext cx="1024467" cy="30684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480" y="6478180"/>
            <a:ext cx="959136" cy="246896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2619" y="6476352"/>
            <a:ext cx="930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20000" y="1731713"/>
            <a:ext cx="10726933" cy="440680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877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32000" y="6611005"/>
            <a:ext cx="4174451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0460567" y="6459079"/>
            <a:ext cx="1024467" cy="30684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480" y="6478180"/>
            <a:ext cx="959136" cy="246896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2619" y="6476352"/>
            <a:ext cx="930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20000" y="1731713"/>
            <a:ext cx="10726933" cy="440680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785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Violet">
    <p:bg>
      <p:bgPr>
        <a:solidFill>
          <a:srgbClr val="646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32000" y="6611005"/>
            <a:ext cx="4174451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0460567" y="6459079"/>
            <a:ext cx="1024467" cy="306846"/>
          </a:xfrm>
          <a:prstGeom prst="rect">
            <a:avLst/>
          </a:prstGeom>
          <a:solidFill>
            <a:srgbClr val="646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2619" y="6476352"/>
            <a:ext cx="930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20000" y="1731713"/>
            <a:ext cx="10726933" cy="440680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AQA_New_logo_20mm_no_strapline_WHITEOUT_RGB.png">
            <a:extLst>
              <a:ext uri="{FF2B5EF4-FFF2-40B4-BE49-F238E27FC236}">
                <a16:creationId xmlns:a16="http://schemas.microsoft.com/office/drawing/2014/main" id="{F37EF781-BE67-4A7D-9EBF-0BD252FBC7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604" y="6478181"/>
            <a:ext cx="719329" cy="24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7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Teal">
    <p:bg>
      <p:bgPr>
        <a:solidFill>
          <a:srgbClr val="325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32000" y="6611005"/>
            <a:ext cx="4174451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2619" y="6476352"/>
            <a:ext cx="930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20000" y="1731713"/>
            <a:ext cx="10726933" cy="440680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AQA_New_logo_20mm_no_strapline_WHITEOUT_RGB.png">
            <a:extLst>
              <a:ext uri="{FF2B5EF4-FFF2-40B4-BE49-F238E27FC236}">
                <a16:creationId xmlns:a16="http://schemas.microsoft.com/office/drawing/2014/main" id="{BB8AB862-EAF7-4D86-8837-43FBC3CD00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604" y="6478181"/>
            <a:ext cx="719329" cy="24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06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Yellow">
    <p:bg>
      <p:bgPr>
        <a:solidFill>
          <a:srgbClr val="DC7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32000" y="6611005"/>
            <a:ext cx="4174451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0460567" y="6459079"/>
            <a:ext cx="1024467" cy="306846"/>
          </a:xfrm>
          <a:prstGeom prst="rect">
            <a:avLst/>
          </a:prstGeom>
          <a:solidFill>
            <a:srgbClr val="DC7D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2619" y="6476352"/>
            <a:ext cx="930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20000" y="1731713"/>
            <a:ext cx="10726933" cy="440680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AQA_New_logo_20mm_no_strapline_WHITEOUT_RGB.png">
            <a:extLst>
              <a:ext uri="{FF2B5EF4-FFF2-40B4-BE49-F238E27FC236}">
                <a16:creationId xmlns:a16="http://schemas.microsoft.com/office/drawing/2014/main" id="{E925EEAA-06F9-46F5-9B5F-D871BEAC6A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604" y="6478181"/>
            <a:ext cx="719329" cy="24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01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Brick">
    <p:bg>
      <p:bgPr>
        <a:solidFill>
          <a:srgbClr val="783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32000" y="6611005"/>
            <a:ext cx="4174451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0460567" y="6459079"/>
            <a:ext cx="1024467" cy="306846"/>
          </a:xfrm>
          <a:prstGeom prst="rect">
            <a:avLst/>
          </a:prstGeom>
          <a:solidFill>
            <a:srgbClr val="783C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2619" y="6476352"/>
            <a:ext cx="930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20000" y="1731713"/>
            <a:ext cx="10726933" cy="440680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AQA_New_logo_20mm_no_strapline_WHITEOUT_RGB.png">
            <a:extLst>
              <a:ext uri="{FF2B5EF4-FFF2-40B4-BE49-F238E27FC236}">
                <a16:creationId xmlns:a16="http://schemas.microsoft.com/office/drawing/2014/main" id="{D0EE5266-7E3C-4066-BFB5-58F503472E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604" y="6478181"/>
            <a:ext cx="719329" cy="24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6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Welcome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032000" y="6611005"/>
            <a:ext cx="4174451" cy="2412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pic>
        <p:nvPicPr>
          <p:cNvPr id="8" name="Picture 2" descr="G:\01 GRAPHIC DESIGN Oct 2012 onwards\03 LOGOS (other)\AQA NEW LOGO MASTER\RGB jpeg\AQA_New_logo_no_strapline_R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843" y="6484957"/>
            <a:ext cx="720090" cy="25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2619" y="6476352"/>
            <a:ext cx="930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B4B4B"/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26" name="Picture 2" descr="I:\Content and Resources\Events\Templates\Ppt break slide imagery\Welcom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526" y="1129032"/>
            <a:ext cx="4480948" cy="50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449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0000" y="1731713"/>
            <a:ext cx="10726933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2619" y="6476352"/>
            <a:ext cx="930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B4B4B"/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050" name="Picture 2" descr="G:\01 GRAPHIC DESIGN Oct 2012 onwards\03 LOGOS (other)\AQA NEW LOGO MASTER\RGB jpeg\AQA_New_logo_no_strapline_R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843" y="6476351"/>
            <a:ext cx="720090" cy="25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2000" y="6611005"/>
            <a:ext cx="4174451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876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t in tou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Get in touch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32000" y="6611005"/>
            <a:ext cx="4174451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2619" y="6476352"/>
            <a:ext cx="930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B4B4B"/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20001" y="1731713"/>
            <a:ext cx="4760049" cy="4406804"/>
          </a:xfrm>
        </p:spPr>
        <p:txBody>
          <a:bodyPr/>
          <a:lstStyle>
            <a:lvl1pPr marL="360000" indent="-360000">
              <a:defRPr>
                <a:solidFill>
                  <a:schemeClr val="tx1"/>
                </a:solidFill>
              </a:defRPr>
            </a:lvl1pPr>
            <a:lvl2pPr marL="720000" indent="-360000">
              <a:defRPr>
                <a:solidFill>
                  <a:schemeClr val="tx1"/>
                </a:solidFill>
              </a:defRPr>
            </a:lvl2pPr>
            <a:lvl3pPr marL="1080000" indent="-360000">
              <a:defRPr>
                <a:solidFill>
                  <a:schemeClr val="tx1"/>
                </a:solidFill>
              </a:defRPr>
            </a:lvl3pPr>
            <a:lvl4pPr marL="1440000" indent="-360000">
              <a:defRPr>
                <a:solidFill>
                  <a:schemeClr val="tx1"/>
                </a:solidFill>
              </a:defRPr>
            </a:lvl4pPr>
            <a:lvl5pPr marL="1800000" indent="-36000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2" descr="I:\Content and Resources\Events\Templates\Ppt break slide imagery\Get_in_Touch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8133" y="1621889"/>
            <a:ext cx="4077267" cy="462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G:\01 GRAPHIC DESIGN Oct 2012 onwards\03 LOGOS (other)\AQA NEW LOGO MASTER\RGB jpeg\AQA_New_logo_no_strapline_RGB.jpg">
            <a:extLst>
              <a:ext uri="{FF2B5EF4-FFF2-40B4-BE49-F238E27FC236}">
                <a16:creationId xmlns:a16="http://schemas.microsoft.com/office/drawing/2014/main" id="{20579BF9-BA06-4674-9C79-ED1546F119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843" y="6484957"/>
            <a:ext cx="720090" cy="25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358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32000" y="6611005"/>
            <a:ext cx="4174451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720000" y="1731713"/>
            <a:ext cx="10726933" cy="440680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0460567" y="6459079"/>
            <a:ext cx="1024467" cy="3068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480" y="6478180"/>
            <a:ext cx="959136" cy="246896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2619" y="6476352"/>
            <a:ext cx="930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5380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Section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032000" y="6611005"/>
            <a:ext cx="4174451" cy="241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B4B4B"/>
                </a:solidFill>
              </a:defRPr>
            </a:lvl1pPr>
          </a:lstStyle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2619" y="6476352"/>
            <a:ext cx="930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B4B4B"/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719999" y="1731712"/>
            <a:ext cx="10726935" cy="44068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2" descr="G:\01 GRAPHIC DESIGN Oct 2012 onwards\03 LOGOS (other)\AQA NEW LOGO MASTER\RGB jpeg\AQA_New_logo_no_strapline_RGB.jpg">
            <a:extLst>
              <a:ext uri="{FF2B5EF4-FFF2-40B4-BE49-F238E27FC236}">
                <a16:creationId xmlns:a16="http://schemas.microsoft.com/office/drawing/2014/main" id="{7B699A77-5F33-4A20-875D-68A1DE692A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843" y="6476351"/>
            <a:ext cx="720090" cy="25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46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032000" y="6611005"/>
            <a:ext cx="4174451" cy="2412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720000" y="1731600"/>
            <a:ext cx="10728000" cy="440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 marL="1149750" indent="-285750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2619" y="6476352"/>
            <a:ext cx="930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B4B4B"/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2" descr="G:\01 GRAPHIC DESIGN Oct 2012 onwards\03 LOGOS (other)\AQA NEW LOGO MASTER\RGB jpeg\AQA_New_logo_no_strapline_RGB.jpg">
            <a:extLst>
              <a:ext uri="{FF2B5EF4-FFF2-40B4-BE49-F238E27FC236}">
                <a16:creationId xmlns:a16="http://schemas.microsoft.com/office/drawing/2014/main" id="{B5C3EE70-916A-40F8-997B-93088D4DE1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843" y="6476351"/>
            <a:ext cx="720090" cy="25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946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Insert video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32000" y="6611005"/>
            <a:ext cx="4174451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2619" y="6476352"/>
            <a:ext cx="930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B4B4B"/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2" descr="G:\01 GRAPHIC DESIGN Oct 2012 onwards\03 LOGOS (other)\AQA NEW LOGO MASTER\RGB jpeg\AQA_New_logo_no_strapline_RGB.jpg">
            <a:extLst>
              <a:ext uri="{FF2B5EF4-FFF2-40B4-BE49-F238E27FC236}">
                <a16:creationId xmlns:a16="http://schemas.microsoft.com/office/drawing/2014/main" id="{2A72F657-73D4-416D-9BB8-D2935A19661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843" y="6476351"/>
            <a:ext cx="720090" cy="25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467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192433" y="1727199"/>
            <a:ext cx="4254500" cy="4406400"/>
          </a:xfrm>
        </p:spPr>
        <p:txBody>
          <a:bodyPr rIns="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Insert image or graphic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32000" y="6611005"/>
            <a:ext cx="4174451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2619" y="6476352"/>
            <a:ext cx="930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B4B4B"/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2"/>
          </p:nvPr>
        </p:nvSpPr>
        <p:spPr>
          <a:xfrm>
            <a:off x="720000" y="1731600"/>
            <a:ext cx="6000000" cy="440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 marL="1149750" indent="-285750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2" descr="G:\01 GRAPHIC DESIGN Oct 2012 onwards\03 LOGOS (other)\AQA NEW LOGO MASTER\RGB jpeg\AQA_New_logo_no_strapline_RGB.jpg">
            <a:extLst>
              <a:ext uri="{FF2B5EF4-FFF2-40B4-BE49-F238E27FC236}">
                <a16:creationId xmlns:a16="http://schemas.microsoft.com/office/drawing/2014/main" id="{86547984-D71B-4285-969D-05C53BD809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843" y="6476351"/>
            <a:ext cx="720090" cy="25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452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974785"/>
            <a:ext cx="12192000" cy="536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8" name="Picture 2" descr="G:\01 GRAPHIC DESIGN Oct 2012 onwards\03 LOGOS (other)\AQA NEW LOGO MASTER\RGB jpeg\AQA_New_logo_no_strapline_RGB.jpg">
            <a:extLst>
              <a:ext uri="{FF2B5EF4-FFF2-40B4-BE49-F238E27FC236}">
                <a16:creationId xmlns:a16="http://schemas.microsoft.com/office/drawing/2014/main" id="{1E84664D-59C2-4869-9CA4-E617C0E955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843" y="6476351"/>
            <a:ext cx="720090" cy="25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954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" y="899455"/>
            <a:ext cx="11690873" cy="2211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720001" y="1436294"/>
            <a:ext cx="5371767" cy="97295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10374490" y="6458401"/>
            <a:ext cx="1106311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" y="1285819"/>
            <a:ext cx="6193367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1" y="2527176"/>
            <a:ext cx="6193367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98" y="278676"/>
            <a:ext cx="1620203" cy="72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16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441133"/>
            <a:ext cx="10726933" cy="431181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731713"/>
            <a:ext cx="10726933" cy="440680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62025"/>
            <a:ext cx="11446933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340475"/>
            <a:ext cx="11446933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2619" y="6476352"/>
            <a:ext cx="930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B4B4B"/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2001" y="6611005"/>
            <a:ext cx="4174451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77" r:id="rId3"/>
    <p:sldLayoutId id="2147483680" r:id="rId4"/>
    <p:sldLayoutId id="2147483667" r:id="rId5"/>
    <p:sldLayoutId id="2147483662" r:id="rId6"/>
    <p:sldLayoutId id="2147483664" r:id="rId7"/>
    <p:sldLayoutId id="2147483681" r:id="rId8"/>
    <p:sldLayoutId id="2147483665" r:id="rId9"/>
    <p:sldLayoutId id="2147483678" r:id="rId10"/>
    <p:sldLayoutId id="2147483669" r:id="rId11"/>
    <p:sldLayoutId id="2147483670" r:id="rId12"/>
    <p:sldLayoutId id="2147483671" r:id="rId13"/>
    <p:sldLayoutId id="2147483672" r:id="rId14"/>
    <p:sldLayoutId id="2147483674" r:id="rId15"/>
    <p:sldLayoutId id="2147483673" r:id="rId16"/>
    <p:sldLayoutId id="2147483675" r:id="rId17"/>
    <p:sldLayoutId id="2147483676" r:id="rId18"/>
    <p:sldLayoutId id="2147483682" r:id="rId19"/>
    <p:sldLayoutId id="2147483683" r:id="rId20"/>
  </p:sldLayoutIdLst>
  <p:hf hdr="0" dt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600" b="0" i="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88000" indent="-288000" algn="l" defTabSz="457200" rtl="0" eaLnBrk="1" latinLnBrk="0" hangingPunct="1">
        <a:lnSpc>
          <a:spcPct val="100000"/>
        </a:lnSpc>
        <a:spcBef>
          <a:spcPts val="400"/>
        </a:spcBef>
        <a:buClr>
          <a:srgbClr val="4B4B4B"/>
        </a:buClr>
        <a:buFont typeface="Arial"/>
        <a:buChar char="•"/>
        <a:defRPr sz="1800" kern="1200">
          <a:solidFill>
            <a:srgbClr val="4B4B4B"/>
          </a:solidFill>
          <a:latin typeface="+mn-lt"/>
          <a:ea typeface="+mn-ea"/>
          <a:cs typeface="+mn-cs"/>
        </a:defRPr>
      </a:lvl1pPr>
      <a:lvl2pPr marL="576000" indent="-288000" algn="l" defTabSz="457200" rtl="0" eaLnBrk="1" latinLnBrk="0" hangingPunct="1">
        <a:lnSpc>
          <a:spcPct val="100000"/>
        </a:lnSpc>
        <a:spcBef>
          <a:spcPts val="400"/>
        </a:spcBef>
        <a:buFont typeface="Arial" pitchFamily="34" charset="0"/>
        <a:buChar char="•"/>
        <a:defRPr sz="1800" kern="1200">
          <a:solidFill>
            <a:srgbClr val="4B4B4B"/>
          </a:solidFill>
          <a:latin typeface="+mn-lt"/>
          <a:ea typeface="+mn-ea"/>
          <a:cs typeface="+mn-cs"/>
        </a:defRPr>
      </a:lvl2pPr>
      <a:lvl3pPr marL="864000" indent="-288000" algn="l" defTabSz="457200" rtl="0" eaLnBrk="1" latinLnBrk="0" hangingPunct="1">
        <a:lnSpc>
          <a:spcPct val="100000"/>
        </a:lnSpc>
        <a:spcBef>
          <a:spcPts val="400"/>
        </a:spcBef>
        <a:buFont typeface="Arial" pitchFamily="34" charset="0"/>
        <a:buChar char="•"/>
        <a:defRPr sz="1800" kern="1200">
          <a:solidFill>
            <a:srgbClr val="4B4B4B"/>
          </a:solidFill>
          <a:latin typeface="+mn-lt"/>
          <a:ea typeface="+mn-ea"/>
          <a:cs typeface="+mn-cs"/>
        </a:defRPr>
      </a:lvl3pPr>
      <a:lvl4pPr marL="1152000" indent="-288000" algn="l" defTabSz="457200" rtl="0" eaLnBrk="1" latinLnBrk="0" hangingPunct="1">
        <a:lnSpc>
          <a:spcPct val="100000"/>
        </a:lnSpc>
        <a:spcBef>
          <a:spcPts val="400"/>
        </a:spcBef>
        <a:buFont typeface="Arial" pitchFamily="34" charset="0"/>
        <a:buChar char="•"/>
        <a:defRPr sz="1800" kern="1200">
          <a:solidFill>
            <a:srgbClr val="4B4B4B"/>
          </a:solidFill>
          <a:latin typeface="+mn-lt"/>
          <a:ea typeface="+mn-ea"/>
          <a:cs typeface="+mn-cs"/>
        </a:defRPr>
      </a:lvl4pPr>
      <a:lvl5pPr marL="1440000" indent="-288000" algn="l" defTabSz="457200" rtl="0" eaLnBrk="1" latinLnBrk="0" hangingPunct="1">
        <a:lnSpc>
          <a:spcPct val="100000"/>
        </a:lnSpc>
        <a:spcBef>
          <a:spcPts val="400"/>
        </a:spcBef>
        <a:buFont typeface="Arial" pitchFamily="34" charset="0"/>
        <a:buChar char="•"/>
        <a:defRPr sz="1800" kern="1200">
          <a:solidFill>
            <a:srgbClr val="4B4B4B"/>
          </a:solidFill>
          <a:latin typeface="+mn-lt"/>
          <a:ea typeface="+mn-ea"/>
          <a:cs typeface="+mn-cs"/>
        </a:defRPr>
      </a:lvl5pPr>
      <a:lvl6pPr marL="2286000" indent="0" algn="l" defTabSz="457200" rtl="0" eaLnBrk="1" latinLnBrk="0" hangingPunct="1">
        <a:spcBef>
          <a:spcPct val="20000"/>
        </a:spcBef>
        <a:buFont typeface="Arial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1" y="1426721"/>
            <a:ext cx="10867349" cy="968675"/>
          </a:xfrm>
        </p:spPr>
        <p:txBody>
          <a:bodyPr/>
          <a:lstStyle/>
          <a:p>
            <a:r>
              <a:rPr lang="en-GB" sz="3200" dirty="0"/>
              <a:t>#MathsConf29: Progress your highest attainers towards A-level success with L2FM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Ian Andrews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/>
              <a:t>Summer 2022</a:t>
            </a:r>
          </a:p>
        </p:txBody>
      </p:sp>
    </p:spTree>
    <p:extLst>
      <p:ext uri="{BB962C8B-B14F-4D97-AF65-F5344CB8AC3E}">
        <p14:creationId xmlns:p14="http://schemas.microsoft.com/office/powerpoint/2010/main" val="3286289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Spot the specification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3060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99" y="225542"/>
            <a:ext cx="10726933" cy="431181"/>
          </a:xfrm>
        </p:spPr>
        <p:txBody>
          <a:bodyPr/>
          <a:lstStyle/>
          <a:p>
            <a:r>
              <a:rPr lang="en-GB" sz="3200" dirty="0"/>
              <a:t>Is the question from GCSE, Level 2 Further Mathematics or AS level?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533" y="1646207"/>
            <a:ext cx="10726933" cy="4830145"/>
          </a:xfrm>
        </p:spPr>
        <p:txBody>
          <a:bodyPr/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following slides show questions either from GCSE Maths, Level 2 Further Mathematics or AS level Mathematics exam papers.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You need to vote on whether the question is from: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GCSE Maths</a:t>
            </a:r>
          </a:p>
          <a:p>
            <a:pPr lvl="1"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Level 2 Further Maths</a:t>
            </a:r>
          </a:p>
          <a:p>
            <a:pPr lvl="1"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AS level maths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4322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Topic 1: Surds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53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Question 1</a:t>
            </a:r>
            <a:endParaRPr lang="en-GB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7" name="Rounded Rectangle 14">
            <a:extLst>
              <a:ext uri="{FF2B5EF4-FFF2-40B4-BE49-F238E27FC236}">
                <a16:creationId xmlns:a16="http://schemas.microsoft.com/office/drawing/2014/main" id="{CCCCD016-C080-41C1-8BC3-1E54B2E6C8C3}"/>
              </a:ext>
            </a:extLst>
          </p:cNvPr>
          <p:cNvSpPr/>
          <p:nvPr/>
        </p:nvSpPr>
        <p:spPr>
          <a:xfrm>
            <a:off x="1756071" y="4923204"/>
            <a:ext cx="2099067" cy="106851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8" name="Rounded Rectangle 17">
            <a:extLst>
              <a:ext uri="{FF2B5EF4-FFF2-40B4-BE49-F238E27FC236}">
                <a16:creationId xmlns:a16="http://schemas.microsoft.com/office/drawing/2014/main" id="{4DD9314C-D6FD-493C-BAC1-A54847F1FEC7}"/>
              </a:ext>
            </a:extLst>
          </p:cNvPr>
          <p:cNvSpPr/>
          <p:nvPr/>
        </p:nvSpPr>
        <p:spPr>
          <a:xfrm>
            <a:off x="4603159" y="4923204"/>
            <a:ext cx="2099067" cy="106851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18">
            <a:extLst>
              <a:ext uri="{FF2B5EF4-FFF2-40B4-BE49-F238E27FC236}">
                <a16:creationId xmlns:a16="http://schemas.microsoft.com/office/drawing/2014/main" id="{920F25AB-C1F5-4E15-9EE7-47D0B2F01D1F}"/>
              </a:ext>
            </a:extLst>
          </p:cNvPr>
          <p:cNvSpPr/>
          <p:nvPr/>
        </p:nvSpPr>
        <p:spPr>
          <a:xfrm>
            <a:off x="7450247" y="4923204"/>
            <a:ext cx="2099067" cy="106851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ADEC22-85D3-4E59-9864-E8DCFB8E16C5}"/>
              </a:ext>
            </a:extLst>
          </p:cNvPr>
          <p:cNvSpPr txBox="1"/>
          <p:nvPr/>
        </p:nvSpPr>
        <p:spPr>
          <a:xfrm>
            <a:off x="1865097" y="5118342"/>
            <a:ext cx="757519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</a:rPr>
              <a:t>A: GCSE         B: L2             C: AS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2612BB-2DE0-4364-ABB7-FBB38B138E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53"/>
          <a:stretch/>
        </p:blipFill>
        <p:spPr>
          <a:xfrm>
            <a:off x="1332461" y="1569196"/>
            <a:ext cx="8640462" cy="284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725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Question 1: Q11, Paper 1, Jan 2013</a:t>
            </a:r>
            <a:endParaRPr lang="en-GB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C8C86073-360D-452F-B360-B41378F924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469"/>
          <a:stretch/>
        </p:blipFill>
        <p:spPr>
          <a:xfrm>
            <a:off x="1863612" y="1705028"/>
            <a:ext cx="7911967" cy="2591303"/>
          </a:xfrm>
          <a:prstGeom prst="rect">
            <a:avLst/>
          </a:prstGeom>
        </p:spPr>
      </p:pic>
      <p:sp>
        <p:nvSpPr>
          <p:cNvPr id="8" name="Rounded Rectangle 17">
            <a:extLst>
              <a:ext uri="{FF2B5EF4-FFF2-40B4-BE49-F238E27FC236}">
                <a16:creationId xmlns:a16="http://schemas.microsoft.com/office/drawing/2014/main" id="{FD9FA041-94AE-4F16-92D5-A79954DA348E}"/>
              </a:ext>
            </a:extLst>
          </p:cNvPr>
          <p:cNvSpPr/>
          <p:nvPr/>
        </p:nvSpPr>
        <p:spPr>
          <a:xfrm>
            <a:off x="4803983" y="4936559"/>
            <a:ext cx="2099067" cy="106851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A16412-904B-49A3-8805-903B0515688A}"/>
              </a:ext>
            </a:extLst>
          </p:cNvPr>
          <p:cNvSpPr txBox="1"/>
          <p:nvPr/>
        </p:nvSpPr>
        <p:spPr>
          <a:xfrm>
            <a:off x="2200386" y="5224293"/>
            <a:ext cx="757519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A: GCSE         </a:t>
            </a:r>
            <a:r>
              <a:rPr lang="en-US" sz="3600" b="1" dirty="0">
                <a:solidFill>
                  <a:schemeClr val="bg2"/>
                </a:solidFill>
              </a:rPr>
              <a:t>B: L2             </a:t>
            </a:r>
            <a:r>
              <a:rPr lang="en-US" sz="3600" b="1" dirty="0">
                <a:solidFill>
                  <a:schemeClr val="tx2"/>
                </a:solidFill>
              </a:rPr>
              <a:t>C: AS</a:t>
            </a:r>
          </a:p>
        </p:txBody>
      </p:sp>
    </p:spTree>
    <p:extLst>
      <p:ext uri="{BB962C8B-B14F-4D97-AF65-F5344CB8AC3E}">
        <p14:creationId xmlns:p14="http://schemas.microsoft.com/office/powerpoint/2010/main" val="2434371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Question 2</a:t>
            </a:r>
            <a:endParaRPr lang="en-GB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D2C70F98-1BCA-4421-B0D0-F6514ACFE8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25"/>
          <a:stretch/>
        </p:blipFill>
        <p:spPr>
          <a:xfrm>
            <a:off x="1760150" y="1719493"/>
            <a:ext cx="8135649" cy="2793395"/>
          </a:xfrm>
          <a:prstGeom prst="rect">
            <a:avLst/>
          </a:prstGeom>
        </p:spPr>
      </p:pic>
      <p:sp>
        <p:nvSpPr>
          <p:cNvPr id="7" name="Rounded Rectangle 14">
            <a:extLst>
              <a:ext uri="{FF2B5EF4-FFF2-40B4-BE49-F238E27FC236}">
                <a16:creationId xmlns:a16="http://schemas.microsoft.com/office/drawing/2014/main" id="{CBC46840-CB58-4722-8882-759D98B5399F}"/>
              </a:ext>
            </a:extLst>
          </p:cNvPr>
          <p:cNvSpPr/>
          <p:nvPr/>
        </p:nvSpPr>
        <p:spPr>
          <a:xfrm>
            <a:off x="2074872" y="4992030"/>
            <a:ext cx="2099067" cy="106851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17">
            <a:extLst>
              <a:ext uri="{FF2B5EF4-FFF2-40B4-BE49-F238E27FC236}">
                <a16:creationId xmlns:a16="http://schemas.microsoft.com/office/drawing/2014/main" id="{C3FC3B36-A3CA-4118-8B9A-6A564B56509A}"/>
              </a:ext>
            </a:extLst>
          </p:cNvPr>
          <p:cNvSpPr/>
          <p:nvPr/>
        </p:nvSpPr>
        <p:spPr>
          <a:xfrm>
            <a:off x="4798222" y="4972288"/>
            <a:ext cx="2099067" cy="106851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18">
            <a:extLst>
              <a:ext uri="{FF2B5EF4-FFF2-40B4-BE49-F238E27FC236}">
                <a16:creationId xmlns:a16="http://schemas.microsoft.com/office/drawing/2014/main" id="{1A1CE107-5E92-4BB3-B478-8E531EDF73E9}"/>
              </a:ext>
            </a:extLst>
          </p:cNvPr>
          <p:cNvSpPr/>
          <p:nvPr/>
        </p:nvSpPr>
        <p:spPr>
          <a:xfrm>
            <a:off x="7629092" y="4952571"/>
            <a:ext cx="2099067" cy="106851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B17B7C-6168-4F31-8F67-BC0241416425}"/>
              </a:ext>
            </a:extLst>
          </p:cNvPr>
          <p:cNvSpPr txBox="1"/>
          <p:nvPr/>
        </p:nvSpPr>
        <p:spPr>
          <a:xfrm>
            <a:off x="2152966" y="5209828"/>
            <a:ext cx="757519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</a:rPr>
              <a:t>A: GCSE         B: L2             C: AS</a:t>
            </a:r>
          </a:p>
        </p:txBody>
      </p:sp>
    </p:spTree>
    <p:extLst>
      <p:ext uri="{BB962C8B-B14F-4D97-AF65-F5344CB8AC3E}">
        <p14:creationId xmlns:p14="http://schemas.microsoft.com/office/powerpoint/2010/main" val="929311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73C189B-E195-4448-A6F1-BA69FE415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441325"/>
            <a:ext cx="10726738" cy="430213"/>
          </a:xfrm>
        </p:spPr>
        <p:txBody>
          <a:bodyPr/>
          <a:lstStyle/>
          <a:p>
            <a:r>
              <a:rPr lang="en-US" sz="3200" dirty="0"/>
              <a:t>Question 2: Q26a, Paper 1H, Nov 2020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556EABA6-75C2-45CD-96C1-CB20445457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783"/>
          <a:stretch/>
        </p:blipFill>
        <p:spPr>
          <a:xfrm>
            <a:off x="1523559" y="1792840"/>
            <a:ext cx="8311793" cy="2881070"/>
          </a:xfrm>
          <a:prstGeom prst="rect">
            <a:avLst/>
          </a:prstGeom>
        </p:spPr>
      </p:pic>
      <p:sp>
        <p:nvSpPr>
          <p:cNvPr id="8" name="Rounded Rectangle 14">
            <a:extLst>
              <a:ext uri="{FF2B5EF4-FFF2-40B4-BE49-F238E27FC236}">
                <a16:creationId xmlns:a16="http://schemas.microsoft.com/office/drawing/2014/main" id="{278E9158-2E2C-47C0-A5A2-14624D3C25D6}"/>
              </a:ext>
            </a:extLst>
          </p:cNvPr>
          <p:cNvSpPr/>
          <p:nvPr/>
        </p:nvSpPr>
        <p:spPr>
          <a:xfrm>
            <a:off x="1864660" y="5065160"/>
            <a:ext cx="2266408" cy="106851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AFCBD2-37CC-4DB9-81A2-628C8EC60252}"/>
              </a:ext>
            </a:extLst>
          </p:cNvPr>
          <p:cNvSpPr txBox="1"/>
          <p:nvPr/>
        </p:nvSpPr>
        <p:spPr>
          <a:xfrm>
            <a:off x="2032000" y="5322458"/>
            <a:ext cx="757519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</a:rPr>
              <a:t>A: GCSE         </a:t>
            </a:r>
            <a:r>
              <a:rPr lang="en-US" sz="3600" b="1" dirty="0">
                <a:solidFill>
                  <a:schemeClr val="tx2"/>
                </a:solidFill>
              </a:rPr>
              <a:t>B: L2             C: AS</a:t>
            </a:r>
          </a:p>
        </p:txBody>
      </p:sp>
    </p:spTree>
    <p:extLst>
      <p:ext uri="{BB962C8B-B14F-4D97-AF65-F5344CB8AC3E}">
        <p14:creationId xmlns:p14="http://schemas.microsoft.com/office/powerpoint/2010/main" val="4045964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441133"/>
            <a:ext cx="10726933" cy="431181"/>
          </a:xfrm>
        </p:spPr>
        <p:txBody>
          <a:bodyPr/>
          <a:lstStyle/>
          <a:p>
            <a:r>
              <a:rPr lang="en-US" sz="3200" dirty="0"/>
              <a:t>Question 3</a:t>
            </a:r>
            <a:endParaRPr lang="en-GB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7" name="Rounded Rectangle 14">
            <a:extLst>
              <a:ext uri="{FF2B5EF4-FFF2-40B4-BE49-F238E27FC236}">
                <a16:creationId xmlns:a16="http://schemas.microsoft.com/office/drawing/2014/main" id="{217E8764-706D-4265-98E7-D329F5DF7EA0}"/>
              </a:ext>
            </a:extLst>
          </p:cNvPr>
          <p:cNvSpPr/>
          <p:nvPr/>
        </p:nvSpPr>
        <p:spPr>
          <a:xfrm>
            <a:off x="2212198" y="5065160"/>
            <a:ext cx="2099067" cy="106851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17">
            <a:extLst>
              <a:ext uri="{FF2B5EF4-FFF2-40B4-BE49-F238E27FC236}">
                <a16:creationId xmlns:a16="http://schemas.microsoft.com/office/drawing/2014/main" id="{4DF519ED-5410-4F07-8C5A-661F7F15AF89}"/>
              </a:ext>
            </a:extLst>
          </p:cNvPr>
          <p:cNvSpPr/>
          <p:nvPr/>
        </p:nvSpPr>
        <p:spPr>
          <a:xfrm>
            <a:off x="4868362" y="5046823"/>
            <a:ext cx="2099067" cy="106851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18">
            <a:extLst>
              <a:ext uri="{FF2B5EF4-FFF2-40B4-BE49-F238E27FC236}">
                <a16:creationId xmlns:a16="http://schemas.microsoft.com/office/drawing/2014/main" id="{3FE42B28-588B-475F-9E8D-2AFCBAFE55DC}"/>
              </a:ext>
            </a:extLst>
          </p:cNvPr>
          <p:cNvSpPr/>
          <p:nvPr/>
        </p:nvSpPr>
        <p:spPr>
          <a:xfrm>
            <a:off x="7704725" y="5046823"/>
            <a:ext cx="2099067" cy="106851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079803-56AF-431D-B163-16A394603A2B}"/>
              </a:ext>
            </a:extLst>
          </p:cNvPr>
          <p:cNvSpPr txBox="1"/>
          <p:nvPr/>
        </p:nvSpPr>
        <p:spPr>
          <a:xfrm>
            <a:off x="2295869" y="5344371"/>
            <a:ext cx="757519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</a:rPr>
              <a:t>A: GCSE         B: L2             C: AS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4B1E0AF-9650-44C2-9A64-3D14209F5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298" y="1314558"/>
            <a:ext cx="7575193" cy="323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79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Question 3: Q14, Paper 1, Specimen Papers</a:t>
            </a:r>
            <a:endParaRPr lang="en-GB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7" name="Rounded Rectangle 17">
            <a:extLst>
              <a:ext uri="{FF2B5EF4-FFF2-40B4-BE49-F238E27FC236}">
                <a16:creationId xmlns:a16="http://schemas.microsoft.com/office/drawing/2014/main" id="{FA9FA0DD-8231-4E14-A4F2-3B148C8A9AF4}"/>
              </a:ext>
            </a:extLst>
          </p:cNvPr>
          <p:cNvSpPr/>
          <p:nvPr/>
        </p:nvSpPr>
        <p:spPr>
          <a:xfrm>
            <a:off x="4562599" y="5029550"/>
            <a:ext cx="2099067" cy="106851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9C10D1-EE77-409D-858F-A3C35242F219}"/>
              </a:ext>
            </a:extLst>
          </p:cNvPr>
          <p:cNvSpPr txBox="1"/>
          <p:nvPr/>
        </p:nvSpPr>
        <p:spPr>
          <a:xfrm>
            <a:off x="1996395" y="5342401"/>
            <a:ext cx="757519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A: GCSE         </a:t>
            </a:r>
            <a:r>
              <a:rPr lang="en-US" sz="3600" b="1" dirty="0">
                <a:solidFill>
                  <a:schemeClr val="bg2"/>
                </a:solidFill>
              </a:rPr>
              <a:t>B: L2             </a:t>
            </a:r>
            <a:r>
              <a:rPr lang="en-US" sz="3600" b="1" dirty="0">
                <a:solidFill>
                  <a:schemeClr val="tx2"/>
                </a:solidFill>
              </a:rPr>
              <a:t>C: AS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106C57-24A0-4153-B5BF-3BE4FE44C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885" y="1524390"/>
            <a:ext cx="8101054" cy="346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30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Question 4</a:t>
            </a:r>
            <a:endParaRPr lang="en-GB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19</a:t>
            </a:fld>
            <a:endParaRPr lang="en-GB" dirty="0"/>
          </a:p>
        </p:txBody>
      </p:sp>
      <p:pic>
        <p:nvPicPr>
          <p:cNvPr id="6" name="Picture 5" descr="Table&#10;&#10;Description automatically generated with medium confidence">
            <a:extLst>
              <a:ext uri="{FF2B5EF4-FFF2-40B4-BE49-F238E27FC236}">
                <a16:creationId xmlns:a16="http://schemas.microsoft.com/office/drawing/2014/main" id="{545ADB5E-9BB0-4A35-8937-A7AFD340D6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25"/>
          <a:stretch/>
        </p:blipFill>
        <p:spPr>
          <a:xfrm>
            <a:off x="1812988" y="1721551"/>
            <a:ext cx="7645400" cy="3048338"/>
          </a:xfrm>
          <a:prstGeom prst="rect">
            <a:avLst/>
          </a:prstGeom>
        </p:spPr>
      </p:pic>
      <p:sp>
        <p:nvSpPr>
          <p:cNvPr id="7" name="Rounded Rectangle 14">
            <a:extLst>
              <a:ext uri="{FF2B5EF4-FFF2-40B4-BE49-F238E27FC236}">
                <a16:creationId xmlns:a16="http://schemas.microsoft.com/office/drawing/2014/main" id="{BE015913-FAE7-48F8-996B-E8CDF9CD5597}"/>
              </a:ext>
            </a:extLst>
          </p:cNvPr>
          <p:cNvSpPr/>
          <p:nvPr/>
        </p:nvSpPr>
        <p:spPr>
          <a:xfrm>
            <a:off x="2129852" y="4919657"/>
            <a:ext cx="2099067" cy="106851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14">
            <a:extLst>
              <a:ext uri="{FF2B5EF4-FFF2-40B4-BE49-F238E27FC236}">
                <a16:creationId xmlns:a16="http://schemas.microsoft.com/office/drawing/2014/main" id="{0404F9D5-B29D-4C55-A08E-488BA6E96F2C}"/>
              </a:ext>
            </a:extLst>
          </p:cNvPr>
          <p:cNvSpPr/>
          <p:nvPr/>
        </p:nvSpPr>
        <p:spPr>
          <a:xfrm>
            <a:off x="4741375" y="4914217"/>
            <a:ext cx="2099067" cy="106851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14">
            <a:extLst>
              <a:ext uri="{FF2B5EF4-FFF2-40B4-BE49-F238E27FC236}">
                <a16:creationId xmlns:a16="http://schemas.microsoft.com/office/drawing/2014/main" id="{A93D347B-B30F-4B5C-9AFE-6BA93204FB2C}"/>
              </a:ext>
            </a:extLst>
          </p:cNvPr>
          <p:cNvSpPr/>
          <p:nvPr/>
        </p:nvSpPr>
        <p:spPr>
          <a:xfrm>
            <a:off x="7684247" y="4914217"/>
            <a:ext cx="2099067" cy="106851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1E5FE4-08D0-4E26-B9A4-436F603E8CDE}"/>
              </a:ext>
            </a:extLst>
          </p:cNvPr>
          <p:cNvSpPr txBox="1"/>
          <p:nvPr/>
        </p:nvSpPr>
        <p:spPr>
          <a:xfrm>
            <a:off x="2208121" y="5136449"/>
            <a:ext cx="757519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</a:rPr>
              <a:t>A: GCSE         B: L2             C: AS</a:t>
            </a:r>
          </a:p>
        </p:txBody>
      </p:sp>
    </p:spTree>
    <p:extLst>
      <p:ext uri="{BB962C8B-B14F-4D97-AF65-F5344CB8AC3E}">
        <p14:creationId xmlns:p14="http://schemas.microsoft.com/office/powerpoint/2010/main" val="2038125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Welcome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8927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0A58D-13DB-483E-AF1A-8E9F147D1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Question 4: Q4, Paper 1, June 2019</a:t>
            </a:r>
            <a:endParaRPr lang="en-GB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1FECC0-7D4F-42DF-B399-AF57ED58B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2022 AQA and its licensors.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C3C662-5256-43A0-953E-1144795CA8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20</a:t>
            </a:fld>
            <a:endParaRPr lang="en-GB" dirty="0"/>
          </a:p>
        </p:txBody>
      </p:sp>
      <p:pic>
        <p:nvPicPr>
          <p:cNvPr id="7" name="Picture 6" descr="Table&#10;&#10;Description automatically generated with medium confidence">
            <a:extLst>
              <a:ext uri="{FF2B5EF4-FFF2-40B4-BE49-F238E27FC236}">
                <a16:creationId xmlns:a16="http://schemas.microsoft.com/office/drawing/2014/main" id="{6883F84E-644D-4209-8DA6-6F1AD5EB5E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98"/>
          <a:stretch/>
        </p:blipFill>
        <p:spPr>
          <a:xfrm>
            <a:off x="1812988" y="1491915"/>
            <a:ext cx="7645400" cy="2957131"/>
          </a:xfrm>
          <a:prstGeom prst="rect">
            <a:avLst/>
          </a:prstGeom>
        </p:spPr>
      </p:pic>
      <p:sp>
        <p:nvSpPr>
          <p:cNvPr id="8" name="Rounded Rectangle 18">
            <a:extLst>
              <a:ext uri="{FF2B5EF4-FFF2-40B4-BE49-F238E27FC236}">
                <a16:creationId xmlns:a16="http://schemas.microsoft.com/office/drawing/2014/main" id="{1C7B5846-60A5-414B-8905-794CD7FAD48D}"/>
              </a:ext>
            </a:extLst>
          </p:cNvPr>
          <p:cNvSpPr/>
          <p:nvPr/>
        </p:nvSpPr>
        <p:spPr>
          <a:xfrm>
            <a:off x="7528179" y="4712233"/>
            <a:ext cx="2099067" cy="106851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6C399A-231E-4AB9-85C7-D3EB411F06CF}"/>
              </a:ext>
            </a:extLst>
          </p:cNvPr>
          <p:cNvSpPr txBox="1"/>
          <p:nvPr/>
        </p:nvSpPr>
        <p:spPr>
          <a:xfrm>
            <a:off x="2067405" y="4969490"/>
            <a:ext cx="757519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A: GCSE         B: L2             </a:t>
            </a:r>
            <a:r>
              <a:rPr lang="en-US" sz="3600" b="1" dirty="0">
                <a:solidFill>
                  <a:schemeClr val="bg2"/>
                </a:solidFill>
              </a:rPr>
              <a:t>C: AS</a:t>
            </a:r>
          </a:p>
        </p:txBody>
      </p:sp>
    </p:spTree>
    <p:extLst>
      <p:ext uri="{BB962C8B-B14F-4D97-AF65-F5344CB8AC3E}">
        <p14:creationId xmlns:p14="http://schemas.microsoft.com/office/powerpoint/2010/main" val="2333515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Topic 2: Indices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1697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3B8AA-BF87-4166-B8DE-6B128F925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Question 1</a:t>
            </a:r>
            <a:endParaRPr lang="en-GB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C82E34-549A-4AFB-833B-16EAB5938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2022 AQA and its licensors.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8C958B-5D66-46C7-855B-B706A2D8E0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22</a:t>
            </a:fld>
            <a:endParaRPr lang="en-GB" dirty="0"/>
          </a:p>
        </p:txBody>
      </p:sp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64C6800C-94B2-4BF9-A298-AD8EF6F55D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229"/>
          <a:stretch/>
        </p:blipFill>
        <p:spPr>
          <a:xfrm>
            <a:off x="1775243" y="1298842"/>
            <a:ext cx="7466576" cy="3621519"/>
          </a:xfrm>
          <a:prstGeom prst="rect">
            <a:avLst/>
          </a:prstGeom>
        </p:spPr>
      </p:pic>
      <p:sp>
        <p:nvSpPr>
          <p:cNvPr id="8" name="Rounded Rectangle 14">
            <a:extLst>
              <a:ext uri="{FF2B5EF4-FFF2-40B4-BE49-F238E27FC236}">
                <a16:creationId xmlns:a16="http://schemas.microsoft.com/office/drawing/2014/main" id="{7FE53D5E-5867-4228-BB83-A08FBDB34215}"/>
              </a:ext>
            </a:extLst>
          </p:cNvPr>
          <p:cNvSpPr/>
          <p:nvPr/>
        </p:nvSpPr>
        <p:spPr>
          <a:xfrm>
            <a:off x="2032000" y="5024902"/>
            <a:ext cx="2099067" cy="106851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14">
            <a:extLst>
              <a:ext uri="{FF2B5EF4-FFF2-40B4-BE49-F238E27FC236}">
                <a16:creationId xmlns:a16="http://schemas.microsoft.com/office/drawing/2014/main" id="{7E1106CA-62D2-410F-A3BA-84E204D048E9}"/>
              </a:ext>
            </a:extLst>
          </p:cNvPr>
          <p:cNvSpPr/>
          <p:nvPr/>
        </p:nvSpPr>
        <p:spPr>
          <a:xfrm>
            <a:off x="4688973" y="5024902"/>
            <a:ext cx="2099067" cy="106851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14">
            <a:extLst>
              <a:ext uri="{FF2B5EF4-FFF2-40B4-BE49-F238E27FC236}">
                <a16:creationId xmlns:a16="http://schemas.microsoft.com/office/drawing/2014/main" id="{A1313606-C1DF-4BD1-B29E-0FC0B9925132}"/>
              </a:ext>
            </a:extLst>
          </p:cNvPr>
          <p:cNvSpPr/>
          <p:nvPr/>
        </p:nvSpPr>
        <p:spPr>
          <a:xfrm>
            <a:off x="7586579" y="5024902"/>
            <a:ext cx="2099067" cy="106851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0FD8DF-11D2-41F6-A36E-8A0408073DE9}"/>
              </a:ext>
            </a:extLst>
          </p:cNvPr>
          <p:cNvSpPr txBox="1"/>
          <p:nvPr/>
        </p:nvSpPr>
        <p:spPr>
          <a:xfrm>
            <a:off x="2110453" y="5282159"/>
            <a:ext cx="757519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</a:rPr>
              <a:t>A: GCSE         B: L2             C: AS</a:t>
            </a:r>
          </a:p>
        </p:txBody>
      </p:sp>
    </p:spTree>
    <p:extLst>
      <p:ext uri="{BB962C8B-B14F-4D97-AF65-F5344CB8AC3E}">
        <p14:creationId xmlns:p14="http://schemas.microsoft.com/office/powerpoint/2010/main" val="4091532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77174-0617-41F8-92B6-D997FC86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Question 1: Q2, Pure Core 2 (MPC2), Jan 2011</a:t>
            </a:r>
            <a:endParaRPr lang="en-GB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DAC57E-B4CE-4B41-8F7B-FC7B5926E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2022 AQA and its licensors.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A96ADB-0866-450D-B9BC-28CAEF18A7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23</a:t>
            </a:fld>
            <a:endParaRPr lang="en-GB" dirty="0"/>
          </a:p>
        </p:txBody>
      </p: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19DB7241-33E0-4043-83FA-47B176DD70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229"/>
          <a:stretch/>
        </p:blipFill>
        <p:spPr>
          <a:xfrm>
            <a:off x="1775243" y="1298842"/>
            <a:ext cx="7466576" cy="3621519"/>
          </a:xfrm>
          <a:prstGeom prst="rect">
            <a:avLst/>
          </a:prstGeom>
        </p:spPr>
      </p:pic>
      <p:sp>
        <p:nvSpPr>
          <p:cNvPr id="7" name="Rounded Rectangle 18">
            <a:extLst>
              <a:ext uri="{FF2B5EF4-FFF2-40B4-BE49-F238E27FC236}">
                <a16:creationId xmlns:a16="http://schemas.microsoft.com/office/drawing/2014/main" id="{B08670AA-EE63-4DBB-BBB6-7CA7EE1005BC}"/>
              </a:ext>
            </a:extLst>
          </p:cNvPr>
          <p:cNvSpPr/>
          <p:nvPr/>
        </p:nvSpPr>
        <p:spPr>
          <a:xfrm>
            <a:off x="7480052" y="5024902"/>
            <a:ext cx="2099067" cy="106851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229F45-42AF-488C-8823-B0812DD90D71}"/>
              </a:ext>
            </a:extLst>
          </p:cNvPr>
          <p:cNvSpPr txBox="1"/>
          <p:nvPr/>
        </p:nvSpPr>
        <p:spPr>
          <a:xfrm>
            <a:off x="2032000" y="5282159"/>
            <a:ext cx="757519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A: GCSE         B: L2             </a:t>
            </a:r>
            <a:r>
              <a:rPr lang="en-US" sz="3600" b="1" dirty="0">
                <a:solidFill>
                  <a:schemeClr val="bg2"/>
                </a:solidFill>
              </a:rPr>
              <a:t>C: AS</a:t>
            </a:r>
          </a:p>
        </p:txBody>
      </p:sp>
    </p:spTree>
    <p:extLst>
      <p:ext uri="{BB962C8B-B14F-4D97-AF65-F5344CB8AC3E}">
        <p14:creationId xmlns:p14="http://schemas.microsoft.com/office/powerpoint/2010/main" val="1140662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Question 2</a:t>
            </a:r>
            <a:endParaRPr lang="en-GB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24</a:t>
            </a:fld>
            <a:endParaRPr lang="en-GB" dirty="0"/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A7BF9E5-DA3F-4106-92EE-A2DF4AB0DA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23"/>
          <a:stretch/>
        </p:blipFill>
        <p:spPr>
          <a:xfrm>
            <a:off x="1709390" y="1089671"/>
            <a:ext cx="7930773" cy="3396930"/>
          </a:xfrm>
          <a:prstGeom prst="rect">
            <a:avLst/>
          </a:prstGeom>
        </p:spPr>
      </p:pic>
      <p:sp>
        <p:nvSpPr>
          <p:cNvPr id="8" name="Rounded Rectangle 14">
            <a:extLst>
              <a:ext uri="{FF2B5EF4-FFF2-40B4-BE49-F238E27FC236}">
                <a16:creationId xmlns:a16="http://schemas.microsoft.com/office/drawing/2014/main" id="{F26EB054-FC5C-4114-894F-EEFFCC71F7EF}"/>
              </a:ext>
            </a:extLst>
          </p:cNvPr>
          <p:cNvSpPr/>
          <p:nvPr/>
        </p:nvSpPr>
        <p:spPr>
          <a:xfrm>
            <a:off x="4406340" y="5021854"/>
            <a:ext cx="2099067" cy="106851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14">
            <a:extLst>
              <a:ext uri="{FF2B5EF4-FFF2-40B4-BE49-F238E27FC236}">
                <a16:creationId xmlns:a16="http://schemas.microsoft.com/office/drawing/2014/main" id="{86E43FB1-C974-43A6-BE5C-D5FFC074F4C4}"/>
              </a:ext>
            </a:extLst>
          </p:cNvPr>
          <p:cNvSpPr/>
          <p:nvPr/>
        </p:nvSpPr>
        <p:spPr>
          <a:xfrm>
            <a:off x="7169484" y="5043803"/>
            <a:ext cx="2099067" cy="106851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4">
            <a:extLst>
              <a:ext uri="{FF2B5EF4-FFF2-40B4-BE49-F238E27FC236}">
                <a16:creationId xmlns:a16="http://schemas.microsoft.com/office/drawing/2014/main" id="{0EC6F895-2CC0-4E4C-9D45-B0997DA3D76A}"/>
              </a:ext>
            </a:extLst>
          </p:cNvPr>
          <p:cNvSpPr/>
          <p:nvPr/>
        </p:nvSpPr>
        <p:spPr>
          <a:xfrm>
            <a:off x="1523559" y="5043801"/>
            <a:ext cx="2355300" cy="1068513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1DE07C-997E-4B35-BC89-267B2AFAF147}"/>
              </a:ext>
            </a:extLst>
          </p:cNvPr>
          <p:cNvSpPr txBox="1"/>
          <p:nvPr/>
        </p:nvSpPr>
        <p:spPr>
          <a:xfrm>
            <a:off x="1709390" y="5292715"/>
            <a:ext cx="8550883" cy="5706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</a:rPr>
              <a:t>A: GCSE         B: L2             C: AS</a:t>
            </a:r>
          </a:p>
        </p:txBody>
      </p:sp>
    </p:spTree>
    <p:extLst>
      <p:ext uri="{BB962C8B-B14F-4D97-AF65-F5344CB8AC3E}">
        <p14:creationId xmlns:p14="http://schemas.microsoft.com/office/powerpoint/2010/main" val="33906593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B9520FE-D8CF-469D-97EE-0E3D0460F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114" y="248750"/>
            <a:ext cx="10726933" cy="431181"/>
          </a:xfrm>
        </p:spPr>
        <p:txBody>
          <a:bodyPr/>
          <a:lstStyle/>
          <a:p>
            <a:r>
              <a:rPr lang="en-US" sz="3200" dirty="0"/>
              <a:t>Question 2: Q9, Linked pair methods (9356) Paper 1HA, Jan 2013</a:t>
            </a:r>
            <a:endParaRPr lang="en-GB" sz="3200" dirty="0"/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58B0387-5A28-4C94-8C98-6EC40A3D4B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23"/>
          <a:stretch/>
        </p:blipFill>
        <p:spPr>
          <a:xfrm>
            <a:off x="1709390" y="1266134"/>
            <a:ext cx="7930773" cy="3396930"/>
          </a:xfrm>
          <a:prstGeom prst="rect">
            <a:avLst/>
          </a:prstGeom>
        </p:spPr>
      </p:pic>
      <p:sp>
        <p:nvSpPr>
          <p:cNvPr id="8" name="Rounded Rectangle 14">
            <a:extLst>
              <a:ext uri="{FF2B5EF4-FFF2-40B4-BE49-F238E27FC236}">
                <a16:creationId xmlns:a16="http://schemas.microsoft.com/office/drawing/2014/main" id="{501B5B80-6B10-4D24-99DB-4E26438F1B1B}"/>
              </a:ext>
            </a:extLst>
          </p:cNvPr>
          <p:cNvSpPr/>
          <p:nvPr/>
        </p:nvSpPr>
        <p:spPr>
          <a:xfrm>
            <a:off x="1709390" y="4968126"/>
            <a:ext cx="2099067" cy="106851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286029-29F2-418F-9D7E-013D9885305A}"/>
              </a:ext>
            </a:extLst>
          </p:cNvPr>
          <p:cNvSpPr txBox="1"/>
          <p:nvPr/>
        </p:nvSpPr>
        <p:spPr>
          <a:xfrm>
            <a:off x="1867558" y="5237431"/>
            <a:ext cx="861505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</a:rPr>
              <a:t>A: GCSE        </a:t>
            </a:r>
            <a:r>
              <a:rPr lang="en-US" sz="3600" b="1" dirty="0">
                <a:solidFill>
                  <a:schemeClr val="tx2"/>
                </a:solidFill>
              </a:rPr>
              <a:t> B: L2             C: AS</a:t>
            </a:r>
          </a:p>
        </p:txBody>
      </p:sp>
    </p:spTree>
    <p:extLst>
      <p:ext uri="{BB962C8B-B14F-4D97-AF65-F5344CB8AC3E}">
        <p14:creationId xmlns:p14="http://schemas.microsoft.com/office/powerpoint/2010/main" val="42831169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533" y="441133"/>
            <a:ext cx="10726933" cy="431181"/>
          </a:xfrm>
        </p:spPr>
        <p:txBody>
          <a:bodyPr/>
          <a:lstStyle/>
          <a:p>
            <a:r>
              <a:rPr lang="en-US" sz="3200" dirty="0"/>
              <a:t>Question 3</a:t>
            </a:r>
            <a:endParaRPr lang="en-GB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26</a:t>
            </a:fld>
            <a:endParaRPr lang="en-GB" dirty="0"/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CDD5F8BD-2B7A-416F-8CC5-0D4A6BBF46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70"/>
          <a:stretch/>
        </p:blipFill>
        <p:spPr>
          <a:xfrm>
            <a:off x="1523559" y="1860903"/>
            <a:ext cx="8045200" cy="1813430"/>
          </a:xfrm>
          <a:prstGeom prst="rect">
            <a:avLst/>
          </a:prstGeom>
        </p:spPr>
      </p:pic>
      <p:sp>
        <p:nvSpPr>
          <p:cNvPr id="7" name="Rounded Rectangle 14">
            <a:extLst>
              <a:ext uri="{FF2B5EF4-FFF2-40B4-BE49-F238E27FC236}">
                <a16:creationId xmlns:a16="http://schemas.microsoft.com/office/drawing/2014/main" id="{1CB8191C-404F-4815-AB10-BA4C0BBD5664}"/>
              </a:ext>
            </a:extLst>
          </p:cNvPr>
          <p:cNvSpPr/>
          <p:nvPr/>
        </p:nvSpPr>
        <p:spPr>
          <a:xfrm>
            <a:off x="1730991" y="5001713"/>
            <a:ext cx="2099067" cy="106851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17">
            <a:extLst>
              <a:ext uri="{FF2B5EF4-FFF2-40B4-BE49-F238E27FC236}">
                <a16:creationId xmlns:a16="http://schemas.microsoft.com/office/drawing/2014/main" id="{81CAC4A1-12AC-4991-9B8A-3ED213C7D731}"/>
              </a:ext>
            </a:extLst>
          </p:cNvPr>
          <p:cNvSpPr/>
          <p:nvPr/>
        </p:nvSpPr>
        <p:spPr>
          <a:xfrm>
            <a:off x="4496625" y="4985671"/>
            <a:ext cx="2099067" cy="106851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18">
            <a:extLst>
              <a:ext uri="{FF2B5EF4-FFF2-40B4-BE49-F238E27FC236}">
                <a16:creationId xmlns:a16="http://schemas.microsoft.com/office/drawing/2014/main" id="{89DCEA06-415E-4FFA-B880-8FAEAE3567A3}"/>
              </a:ext>
            </a:extLst>
          </p:cNvPr>
          <p:cNvSpPr/>
          <p:nvPr/>
        </p:nvSpPr>
        <p:spPr>
          <a:xfrm>
            <a:off x="7262259" y="4985671"/>
            <a:ext cx="2099067" cy="106851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0BAADA-97CA-495E-AAFD-455DA479C90A}"/>
              </a:ext>
            </a:extLst>
          </p:cNvPr>
          <p:cNvSpPr txBox="1"/>
          <p:nvPr/>
        </p:nvSpPr>
        <p:spPr>
          <a:xfrm>
            <a:off x="1860884" y="5213684"/>
            <a:ext cx="750044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</a:rPr>
              <a:t>A: GCSE         B: L2             C: AS</a:t>
            </a:r>
          </a:p>
        </p:txBody>
      </p:sp>
    </p:spTree>
    <p:extLst>
      <p:ext uri="{BB962C8B-B14F-4D97-AF65-F5344CB8AC3E}">
        <p14:creationId xmlns:p14="http://schemas.microsoft.com/office/powerpoint/2010/main" val="1222990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Question 3: Q5, Paper 1, June 2012 </a:t>
            </a:r>
            <a:endParaRPr lang="en-GB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27</a:t>
            </a:fld>
            <a:endParaRPr lang="en-GB" dirty="0"/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DDCA58C6-0135-4753-80D3-EBAAB5CEE2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070"/>
          <a:stretch/>
        </p:blipFill>
        <p:spPr>
          <a:xfrm>
            <a:off x="1523559" y="1860903"/>
            <a:ext cx="8045200" cy="1813430"/>
          </a:xfrm>
          <a:prstGeom prst="rect">
            <a:avLst/>
          </a:prstGeom>
        </p:spPr>
      </p:pic>
      <p:sp>
        <p:nvSpPr>
          <p:cNvPr id="7" name="Rounded Rectangle 17">
            <a:extLst>
              <a:ext uri="{FF2B5EF4-FFF2-40B4-BE49-F238E27FC236}">
                <a16:creationId xmlns:a16="http://schemas.microsoft.com/office/drawing/2014/main" id="{1C2FBBA2-7913-43E7-9372-A9A39F214B6B}"/>
              </a:ext>
            </a:extLst>
          </p:cNvPr>
          <p:cNvSpPr/>
          <p:nvPr/>
        </p:nvSpPr>
        <p:spPr>
          <a:xfrm>
            <a:off x="4347255" y="4530904"/>
            <a:ext cx="2099067" cy="106851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965551-AD3A-4D29-9D45-84D7F01C8119}"/>
              </a:ext>
            </a:extLst>
          </p:cNvPr>
          <p:cNvSpPr txBox="1"/>
          <p:nvPr/>
        </p:nvSpPr>
        <p:spPr>
          <a:xfrm>
            <a:off x="1874944" y="4798343"/>
            <a:ext cx="757519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A: GCSE         </a:t>
            </a:r>
            <a:r>
              <a:rPr lang="en-US" sz="3600" b="1" dirty="0">
                <a:solidFill>
                  <a:schemeClr val="bg2"/>
                </a:solidFill>
              </a:rPr>
              <a:t>B: L2             </a:t>
            </a:r>
            <a:r>
              <a:rPr lang="en-US" sz="3600" b="1" dirty="0">
                <a:solidFill>
                  <a:schemeClr val="tx2"/>
                </a:solidFill>
              </a:rPr>
              <a:t>C: AS</a:t>
            </a:r>
          </a:p>
        </p:txBody>
      </p:sp>
    </p:spTree>
    <p:extLst>
      <p:ext uri="{BB962C8B-B14F-4D97-AF65-F5344CB8AC3E}">
        <p14:creationId xmlns:p14="http://schemas.microsoft.com/office/powerpoint/2010/main" val="27862344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Question 4</a:t>
            </a:r>
            <a:endParaRPr lang="en-GB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28</a:t>
            </a:fld>
            <a:endParaRPr lang="en-GB" dirty="0"/>
          </a:p>
        </p:txBody>
      </p:sp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772D2844-C94B-4391-91C8-06BD942D6F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85"/>
          <a:stretch/>
        </p:blipFill>
        <p:spPr>
          <a:xfrm>
            <a:off x="1523559" y="1972611"/>
            <a:ext cx="8045200" cy="1753283"/>
          </a:xfrm>
          <a:prstGeom prst="rect">
            <a:avLst/>
          </a:prstGeom>
        </p:spPr>
      </p:pic>
      <p:sp>
        <p:nvSpPr>
          <p:cNvPr id="7" name="Rounded Rectangle 14">
            <a:extLst>
              <a:ext uri="{FF2B5EF4-FFF2-40B4-BE49-F238E27FC236}">
                <a16:creationId xmlns:a16="http://schemas.microsoft.com/office/drawing/2014/main" id="{6F5A6715-C97E-47D1-8FD1-30AF48240020}"/>
              </a:ext>
            </a:extLst>
          </p:cNvPr>
          <p:cNvSpPr/>
          <p:nvPr/>
        </p:nvSpPr>
        <p:spPr>
          <a:xfrm>
            <a:off x="1454043" y="4826191"/>
            <a:ext cx="2099067" cy="106851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17">
            <a:extLst>
              <a:ext uri="{FF2B5EF4-FFF2-40B4-BE49-F238E27FC236}">
                <a16:creationId xmlns:a16="http://schemas.microsoft.com/office/drawing/2014/main" id="{D44072AA-8661-4C38-BBD4-95618C153EDD}"/>
              </a:ext>
            </a:extLst>
          </p:cNvPr>
          <p:cNvSpPr/>
          <p:nvPr/>
        </p:nvSpPr>
        <p:spPr>
          <a:xfrm>
            <a:off x="4119225" y="4826191"/>
            <a:ext cx="2099067" cy="106851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18">
            <a:extLst>
              <a:ext uri="{FF2B5EF4-FFF2-40B4-BE49-F238E27FC236}">
                <a16:creationId xmlns:a16="http://schemas.microsoft.com/office/drawing/2014/main" id="{FC0BA1B5-44B9-4394-B74F-ED0D481E7EE9}"/>
              </a:ext>
            </a:extLst>
          </p:cNvPr>
          <p:cNvSpPr/>
          <p:nvPr/>
        </p:nvSpPr>
        <p:spPr>
          <a:xfrm>
            <a:off x="6999685" y="4826191"/>
            <a:ext cx="2099067" cy="106851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7E5C49-211E-4C43-9A83-FBE403091686}"/>
              </a:ext>
            </a:extLst>
          </p:cNvPr>
          <p:cNvSpPr txBox="1"/>
          <p:nvPr/>
        </p:nvSpPr>
        <p:spPr>
          <a:xfrm>
            <a:off x="1523559" y="5065402"/>
            <a:ext cx="757519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</a:rPr>
              <a:t>A: GCSE         B: L2             C: AS</a:t>
            </a:r>
          </a:p>
        </p:txBody>
      </p:sp>
    </p:spTree>
    <p:extLst>
      <p:ext uri="{BB962C8B-B14F-4D97-AF65-F5344CB8AC3E}">
        <p14:creationId xmlns:p14="http://schemas.microsoft.com/office/powerpoint/2010/main" val="34033026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Question 4: Q1a , Specimen Paper 1</a:t>
            </a:r>
            <a:endParaRPr lang="en-GB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29</a:t>
            </a:fld>
            <a:endParaRPr lang="en-GB" dirty="0"/>
          </a:p>
        </p:txBody>
      </p:sp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6809438D-5F79-4718-83C8-717CC6BE79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085"/>
          <a:stretch/>
        </p:blipFill>
        <p:spPr>
          <a:xfrm>
            <a:off x="1523559" y="1972611"/>
            <a:ext cx="8045200" cy="1753283"/>
          </a:xfrm>
          <a:prstGeom prst="rect">
            <a:avLst/>
          </a:prstGeom>
        </p:spPr>
      </p:pic>
      <p:sp>
        <p:nvSpPr>
          <p:cNvPr id="7" name="Rounded Rectangle 17">
            <a:extLst>
              <a:ext uri="{FF2B5EF4-FFF2-40B4-BE49-F238E27FC236}">
                <a16:creationId xmlns:a16="http://schemas.microsoft.com/office/drawing/2014/main" id="{F3CD4B1B-1D79-456E-ABEC-E8E18C7BD19B}"/>
              </a:ext>
            </a:extLst>
          </p:cNvPr>
          <p:cNvSpPr/>
          <p:nvPr/>
        </p:nvSpPr>
        <p:spPr>
          <a:xfrm>
            <a:off x="4700182" y="4634193"/>
            <a:ext cx="2099067" cy="106851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90938-C70C-4265-8A1C-AA5155A7CE12}"/>
              </a:ext>
            </a:extLst>
          </p:cNvPr>
          <p:cNvSpPr txBox="1"/>
          <p:nvPr/>
        </p:nvSpPr>
        <p:spPr>
          <a:xfrm>
            <a:off x="2095478" y="4891830"/>
            <a:ext cx="757519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A: GCSE         </a:t>
            </a:r>
            <a:r>
              <a:rPr lang="en-US" sz="3600" b="1" dirty="0">
                <a:solidFill>
                  <a:schemeClr val="bg2"/>
                </a:solidFill>
              </a:rPr>
              <a:t>B: L2             </a:t>
            </a:r>
            <a:r>
              <a:rPr lang="en-US" sz="3600" b="1" dirty="0">
                <a:solidFill>
                  <a:schemeClr val="tx2"/>
                </a:solidFill>
              </a:rPr>
              <a:t>C: AS</a:t>
            </a:r>
          </a:p>
        </p:txBody>
      </p:sp>
    </p:spTree>
    <p:extLst>
      <p:ext uri="{BB962C8B-B14F-4D97-AF65-F5344CB8AC3E}">
        <p14:creationId xmlns:p14="http://schemas.microsoft.com/office/powerpoint/2010/main" val="2917350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Agenda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20000" y="1731713"/>
            <a:ext cx="10726933" cy="4406804"/>
          </a:xfrm>
        </p:spPr>
        <p:txBody>
          <a:bodyPr/>
          <a:lstStyle/>
          <a:p>
            <a:pPr>
              <a:lnSpc>
                <a:spcPts val="2300"/>
              </a:lnSpc>
              <a:spcBef>
                <a:spcPts val="0"/>
              </a:spcBef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>
              <a:lnSpc>
                <a:spcPts val="2300"/>
              </a:lnSpc>
              <a:spcBef>
                <a:spcPts val="0"/>
              </a:spcBef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300"/>
              </a:lnSpc>
              <a:spcBef>
                <a:spcPts val="0"/>
              </a:spcBef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Overview of Level 2 Further Mathematics</a:t>
            </a:r>
          </a:p>
          <a:p>
            <a:pPr>
              <a:lnSpc>
                <a:spcPts val="2300"/>
              </a:lnSpc>
              <a:spcBef>
                <a:spcPts val="0"/>
              </a:spcBef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300"/>
              </a:lnSpc>
              <a:spcBef>
                <a:spcPts val="0"/>
              </a:spcBef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Spot the specification</a:t>
            </a:r>
          </a:p>
          <a:p>
            <a:pPr>
              <a:lnSpc>
                <a:spcPts val="2300"/>
              </a:lnSpc>
              <a:spcBef>
                <a:spcPts val="0"/>
              </a:spcBef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300"/>
              </a:lnSpc>
              <a:spcBef>
                <a:spcPts val="0"/>
              </a:spcBef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How I have taught Level 2 Further Maths alongside the Mathematics GCSE</a:t>
            </a:r>
          </a:p>
          <a:p>
            <a:pPr>
              <a:lnSpc>
                <a:spcPts val="2300"/>
              </a:lnSpc>
              <a:spcBef>
                <a:spcPts val="0"/>
              </a:spcBef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300"/>
              </a:lnSpc>
              <a:spcBef>
                <a:spcPts val="0"/>
              </a:spcBef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Overview of content alongside the GCSE</a:t>
            </a:r>
          </a:p>
          <a:p>
            <a:pPr>
              <a:lnSpc>
                <a:spcPts val="2300"/>
              </a:lnSpc>
              <a:spcBef>
                <a:spcPts val="0"/>
              </a:spcBef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300"/>
              </a:lnSpc>
              <a:spcBef>
                <a:spcPts val="0"/>
              </a:spcBef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Resources to use</a:t>
            </a:r>
          </a:p>
          <a:p>
            <a:pPr>
              <a:lnSpc>
                <a:spcPts val="2300"/>
              </a:lnSpc>
              <a:spcBef>
                <a:spcPts val="0"/>
              </a:spcBef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300"/>
              </a:lnSpc>
              <a:spcBef>
                <a:spcPts val="0"/>
              </a:spcBef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Taking a look through the papers</a:t>
            </a:r>
          </a:p>
          <a:p>
            <a:pPr>
              <a:lnSpc>
                <a:spcPts val="2300"/>
              </a:lnSpc>
              <a:spcBef>
                <a:spcPts val="0"/>
              </a:spcBef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300"/>
              </a:lnSpc>
              <a:spcBef>
                <a:spcPts val="0"/>
              </a:spcBef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Summary and Q&amp;A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2744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Topic 3: Circle geometry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7455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Question 1</a:t>
            </a:r>
            <a:endParaRPr lang="en-GB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31</a:t>
            </a:fld>
            <a:endParaRPr lang="en-GB" dirty="0"/>
          </a:p>
        </p:txBody>
      </p:sp>
      <p:pic>
        <p:nvPicPr>
          <p:cNvPr id="7" name="Picture 6" descr="Diagram, engineering drawing&#10;&#10;Description automatically generated">
            <a:extLst>
              <a:ext uri="{FF2B5EF4-FFF2-40B4-BE49-F238E27FC236}">
                <a16:creationId xmlns:a16="http://schemas.microsoft.com/office/drawing/2014/main" id="{C18A8B7E-045B-4B25-A8D1-59F2880B23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37"/>
          <a:stretch/>
        </p:blipFill>
        <p:spPr>
          <a:xfrm>
            <a:off x="2680345" y="1159732"/>
            <a:ext cx="5897367" cy="3788139"/>
          </a:xfrm>
          <a:prstGeom prst="rect">
            <a:avLst/>
          </a:prstGeom>
        </p:spPr>
      </p:pic>
      <p:sp>
        <p:nvSpPr>
          <p:cNvPr id="8" name="Rounded Rectangle 14">
            <a:extLst>
              <a:ext uri="{FF2B5EF4-FFF2-40B4-BE49-F238E27FC236}">
                <a16:creationId xmlns:a16="http://schemas.microsoft.com/office/drawing/2014/main" id="{FA8BC39F-15AC-4993-B187-EC029063D5AC}"/>
              </a:ext>
            </a:extLst>
          </p:cNvPr>
          <p:cNvSpPr/>
          <p:nvPr/>
        </p:nvSpPr>
        <p:spPr>
          <a:xfrm>
            <a:off x="2020158" y="5164012"/>
            <a:ext cx="2099067" cy="106851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17">
            <a:extLst>
              <a:ext uri="{FF2B5EF4-FFF2-40B4-BE49-F238E27FC236}">
                <a16:creationId xmlns:a16="http://schemas.microsoft.com/office/drawing/2014/main" id="{C8632160-52BC-4EAB-A055-B9CD94039858}"/>
              </a:ext>
            </a:extLst>
          </p:cNvPr>
          <p:cNvSpPr/>
          <p:nvPr/>
        </p:nvSpPr>
        <p:spPr>
          <a:xfrm>
            <a:off x="4802333" y="5149227"/>
            <a:ext cx="2099067" cy="106851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18">
            <a:extLst>
              <a:ext uri="{FF2B5EF4-FFF2-40B4-BE49-F238E27FC236}">
                <a16:creationId xmlns:a16="http://schemas.microsoft.com/office/drawing/2014/main" id="{CDB374F2-32B2-40A9-9FA8-49978533772F}"/>
              </a:ext>
            </a:extLst>
          </p:cNvPr>
          <p:cNvSpPr/>
          <p:nvPr/>
        </p:nvSpPr>
        <p:spPr>
          <a:xfrm>
            <a:off x="7627820" y="5149227"/>
            <a:ext cx="2099067" cy="106851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C1C7CE-9B89-4EF6-8B12-82B0C556E850}"/>
              </a:ext>
            </a:extLst>
          </p:cNvPr>
          <p:cNvSpPr txBox="1"/>
          <p:nvPr/>
        </p:nvSpPr>
        <p:spPr>
          <a:xfrm>
            <a:off x="2165684" y="5421269"/>
            <a:ext cx="756120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</a:rPr>
              <a:t>A: GCSE         B: L2             C: AS</a:t>
            </a:r>
          </a:p>
        </p:txBody>
      </p:sp>
    </p:spTree>
    <p:extLst>
      <p:ext uri="{BB962C8B-B14F-4D97-AF65-F5344CB8AC3E}">
        <p14:creationId xmlns:p14="http://schemas.microsoft.com/office/powerpoint/2010/main" val="33585429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Question 1: Q6, Paper 2, June 2014</a:t>
            </a:r>
            <a:endParaRPr lang="en-GB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32</a:t>
            </a:fld>
            <a:endParaRPr lang="en-GB" dirty="0"/>
          </a:p>
        </p:txBody>
      </p:sp>
      <p:pic>
        <p:nvPicPr>
          <p:cNvPr id="6" name="Picture 5" descr="Diagram, engineering drawing&#10;&#10;Description automatically generated">
            <a:extLst>
              <a:ext uri="{FF2B5EF4-FFF2-40B4-BE49-F238E27FC236}">
                <a16:creationId xmlns:a16="http://schemas.microsoft.com/office/drawing/2014/main" id="{F1AC5D02-E9A7-4FED-B9D4-C68031587F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37"/>
          <a:stretch/>
        </p:blipFill>
        <p:spPr>
          <a:xfrm>
            <a:off x="2166998" y="1159732"/>
            <a:ext cx="5897367" cy="3788139"/>
          </a:xfrm>
          <a:prstGeom prst="rect">
            <a:avLst/>
          </a:prstGeom>
        </p:spPr>
      </p:pic>
      <p:sp>
        <p:nvSpPr>
          <p:cNvPr id="7" name="Rounded Rectangle 17">
            <a:extLst>
              <a:ext uri="{FF2B5EF4-FFF2-40B4-BE49-F238E27FC236}">
                <a16:creationId xmlns:a16="http://schemas.microsoft.com/office/drawing/2014/main" id="{DA75BA3A-3A83-46BF-8796-8D8984ED44F4}"/>
              </a:ext>
            </a:extLst>
          </p:cNvPr>
          <p:cNvSpPr/>
          <p:nvPr/>
        </p:nvSpPr>
        <p:spPr>
          <a:xfrm>
            <a:off x="4562599" y="5065160"/>
            <a:ext cx="2099067" cy="106851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D3B6EB-8236-4244-A687-000B19345B8B}"/>
              </a:ext>
            </a:extLst>
          </p:cNvPr>
          <p:cNvSpPr txBox="1"/>
          <p:nvPr/>
        </p:nvSpPr>
        <p:spPr>
          <a:xfrm>
            <a:off x="2058737" y="5322417"/>
            <a:ext cx="757519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A: GCSE         </a:t>
            </a:r>
            <a:r>
              <a:rPr lang="en-US" sz="3600" b="1" dirty="0">
                <a:solidFill>
                  <a:schemeClr val="bg2"/>
                </a:solidFill>
              </a:rPr>
              <a:t>B: L2             </a:t>
            </a:r>
            <a:r>
              <a:rPr lang="en-US" sz="3600" b="1" dirty="0">
                <a:solidFill>
                  <a:schemeClr val="tx2"/>
                </a:solidFill>
              </a:rPr>
              <a:t>C: AS</a:t>
            </a:r>
          </a:p>
        </p:txBody>
      </p:sp>
    </p:spTree>
    <p:extLst>
      <p:ext uri="{BB962C8B-B14F-4D97-AF65-F5344CB8AC3E}">
        <p14:creationId xmlns:p14="http://schemas.microsoft.com/office/powerpoint/2010/main" val="13074047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Question 2</a:t>
            </a:r>
            <a:endParaRPr lang="en-GB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33</a:t>
            </a:fld>
            <a:endParaRPr lang="en-GB" dirty="0"/>
          </a:p>
        </p:txBody>
      </p:sp>
      <p:pic>
        <p:nvPicPr>
          <p:cNvPr id="6" name="Picture 5" descr="Diagram, engineering drawing&#10;&#10;Description automatically generated">
            <a:extLst>
              <a:ext uri="{FF2B5EF4-FFF2-40B4-BE49-F238E27FC236}">
                <a16:creationId xmlns:a16="http://schemas.microsoft.com/office/drawing/2014/main" id="{5AFC70BE-D3D8-4E60-A8B3-BB1D87D6BE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56"/>
          <a:stretch/>
        </p:blipFill>
        <p:spPr>
          <a:xfrm>
            <a:off x="2032000" y="1122378"/>
            <a:ext cx="5444554" cy="3794447"/>
          </a:xfrm>
          <a:prstGeom prst="rect">
            <a:avLst/>
          </a:prstGeom>
        </p:spPr>
      </p:pic>
      <p:sp>
        <p:nvSpPr>
          <p:cNvPr id="7" name="Rounded Rectangle 14">
            <a:extLst>
              <a:ext uri="{FF2B5EF4-FFF2-40B4-BE49-F238E27FC236}">
                <a16:creationId xmlns:a16="http://schemas.microsoft.com/office/drawing/2014/main" id="{32486118-5409-44D8-BD7B-CDF33F11D31C}"/>
              </a:ext>
            </a:extLst>
          </p:cNvPr>
          <p:cNvSpPr/>
          <p:nvPr/>
        </p:nvSpPr>
        <p:spPr>
          <a:xfrm>
            <a:off x="1723863" y="5065160"/>
            <a:ext cx="2099067" cy="106851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17">
            <a:extLst>
              <a:ext uri="{FF2B5EF4-FFF2-40B4-BE49-F238E27FC236}">
                <a16:creationId xmlns:a16="http://schemas.microsoft.com/office/drawing/2014/main" id="{26BD04AB-2F78-4858-BD27-32F7122CC97F}"/>
              </a:ext>
            </a:extLst>
          </p:cNvPr>
          <p:cNvSpPr/>
          <p:nvPr/>
        </p:nvSpPr>
        <p:spPr>
          <a:xfrm>
            <a:off x="4409918" y="5065160"/>
            <a:ext cx="2099067" cy="106851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18">
            <a:extLst>
              <a:ext uri="{FF2B5EF4-FFF2-40B4-BE49-F238E27FC236}">
                <a16:creationId xmlns:a16="http://schemas.microsoft.com/office/drawing/2014/main" id="{0103E51F-2CF4-408A-8AAA-07E9A5D27BCB}"/>
              </a:ext>
            </a:extLst>
          </p:cNvPr>
          <p:cNvSpPr/>
          <p:nvPr/>
        </p:nvSpPr>
        <p:spPr>
          <a:xfrm>
            <a:off x="7290379" y="5065160"/>
            <a:ext cx="2099067" cy="106851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55E259-6CD7-4BAB-86B1-4A13F711CA1C}"/>
              </a:ext>
            </a:extLst>
          </p:cNvPr>
          <p:cNvSpPr txBox="1"/>
          <p:nvPr/>
        </p:nvSpPr>
        <p:spPr>
          <a:xfrm>
            <a:off x="1800193" y="5322417"/>
            <a:ext cx="757519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</a:rPr>
              <a:t>A: GCSE         B: L2             C: AS</a:t>
            </a:r>
          </a:p>
        </p:txBody>
      </p:sp>
    </p:spTree>
    <p:extLst>
      <p:ext uri="{BB962C8B-B14F-4D97-AF65-F5344CB8AC3E}">
        <p14:creationId xmlns:p14="http://schemas.microsoft.com/office/powerpoint/2010/main" val="24508700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Question 2: Q22, Paper 2H, June 2018</a:t>
            </a:r>
            <a:endParaRPr lang="en-GB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34</a:t>
            </a:fld>
            <a:endParaRPr lang="en-GB" dirty="0"/>
          </a:p>
        </p:txBody>
      </p:sp>
      <p:pic>
        <p:nvPicPr>
          <p:cNvPr id="6" name="Picture 5" descr="Diagram, engineering drawing&#10;&#10;Description automatically generated">
            <a:extLst>
              <a:ext uri="{FF2B5EF4-FFF2-40B4-BE49-F238E27FC236}">
                <a16:creationId xmlns:a16="http://schemas.microsoft.com/office/drawing/2014/main" id="{4F91FDE5-EF6D-40EA-9B29-3C4CCB5FE0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60"/>
          <a:stretch/>
        </p:blipFill>
        <p:spPr>
          <a:xfrm>
            <a:off x="1736272" y="1224643"/>
            <a:ext cx="5596319" cy="3850791"/>
          </a:xfrm>
          <a:prstGeom prst="rect">
            <a:avLst/>
          </a:prstGeom>
        </p:spPr>
      </p:pic>
      <p:sp>
        <p:nvSpPr>
          <p:cNvPr id="7" name="Rounded Rectangle 14">
            <a:extLst>
              <a:ext uri="{FF2B5EF4-FFF2-40B4-BE49-F238E27FC236}">
                <a16:creationId xmlns:a16="http://schemas.microsoft.com/office/drawing/2014/main" id="{9E89DA7A-818E-4CBA-897C-48FC6B56AF11}"/>
              </a:ext>
            </a:extLst>
          </p:cNvPr>
          <p:cNvSpPr/>
          <p:nvPr/>
        </p:nvSpPr>
        <p:spPr>
          <a:xfrm>
            <a:off x="1523559" y="5099101"/>
            <a:ext cx="2099067" cy="106851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16EAFD-9072-43B8-AF71-CD0E2C839001}"/>
              </a:ext>
            </a:extLst>
          </p:cNvPr>
          <p:cNvSpPr txBox="1"/>
          <p:nvPr/>
        </p:nvSpPr>
        <p:spPr>
          <a:xfrm>
            <a:off x="1632947" y="5342401"/>
            <a:ext cx="757519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</a:rPr>
              <a:t>A: GCSE         </a:t>
            </a:r>
            <a:r>
              <a:rPr lang="en-US" sz="3600" b="1" dirty="0">
                <a:solidFill>
                  <a:schemeClr val="tx2"/>
                </a:solidFill>
              </a:rPr>
              <a:t>B: L2             C: AS</a:t>
            </a:r>
          </a:p>
        </p:txBody>
      </p:sp>
    </p:spTree>
    <p:extLst>
      <p:ext uri="{BB962C8B-B14F-4D97-AF65-F5344CB8AC3E}">
        <p14:creationId xmlns:p14="http://schemas.microsoft.com/office/powerpoint/2010/main" val="17467637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Question 3</a:t>
            </a:r>
            <a:endParaRPr lang="en-GB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35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E2BC7C-C3F7-4311-8AAE-D59AF96CE3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69"/>
          <a:stretch/>
        </p:blipFill>
        <p:spPr>
          <a:xfrm>
            <a:off x="1921548" y="1371599"/>
            <a:ext cx="8041321" cy="3111285"/>
          </a:xfrm>
          <a:prstGeom prst="rect">
            <a:avLst/>
          </a:prstGeom>
        </p:spPr>
      </p:pic>
      <p:sp>
        <p:nvSpPr>
          <p:cNvPr id="7" name="Rounded Rectangle 14">
            <a:extLst>
              <a:ext uri="{FF2B5EF4-FFF2-40B4-BE49-F238E27FC236}">
                <a16:creationId xmlns:a16="http://schemas.microsoft.com/office/drawing/2014/main" id="{8661944D-C6DE-4400-83A0-E0061A88CB6B}"/>
              </a:ext>
            </a:extLst>
          </p:cNvPr>
          <p:cNvSpPr/>
          <p:nvPr/>
        </p:nvSpPr>
        <p:spPr>
          <a:xfrm>
            <a:off x="2020158" y="4802620"/>
            <a:ext cx="2099067" cy="106851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17">
            <a:extLst>
              <a:ext uri="{FF2B5EF4-FFF2-40B4-BE49-F238E27FC236}">
                <a16:creationId xmlns:a16="http://schemas.microsoft.com/office/drawing/2014/main" id="{36198607-3014-4CF0-9720-2451BD4DAD7E}"/>
              </a:ext>
            </a:extLst>
          </p:cNvPr>
          <p:cNvSpPr/>
          <p:nvPr/>
        </p:nvSpPr>
        <p:spPr>
          <a:xfrm>
            <a:off x="4821611" y="4787575"/>
            <a:ext cx="2099067" cy="106851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18">
            <a:extLst>
              <a:ext uri="{FF2B5EF4-FFF2-40B4-BE49-F238E27FC236}">
                <a16:creationId xmlns:a16="http://schemas.microsoft.com/office/drawing/2014/main" id="{836C1B9C-3C16-4784-89A0-A27A61190CA5}"/>
              </a:ext>
            </a:extLst>
          </p:cNvPr>
          <p:cNvSpPr/>
          <p:nvPr/>
        </p:nvSpPr>
        <p:spPr>
          <a:xfrm>
            <a:off x="7623064" y="4802620"/>
            <a:ext cx="2099067" cy="106851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13C1EB-F269-420C-83F2-51E57931C4BD}"/>
              </a:ext>
            </a:extLst>
          </p:cNvPr>
          <p:cNvSpPr txBox="1"/>
          <p:nvPr/>
        </p:nvSpPr>
        <p:spPr>
          <a:xfrm>
            <a:off x="2146938" y="5044832"/>
            <a:ext cx="757519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</a:rPr>
              <a:t>A: GCSE         B: L2             C: AS</a:t>
            </a:r>
          </a:p>
        </p:txBody>
      </p:sp>
    </p:spTree>
    <p:extLst>
      <p:ext uri="{BB962C8B-B14F-4D97-AF65-F5344CB8AC3E}">
        <p14:creationId xmlns:p14="http://schemas.microsoft.com/office/powerpoint/2010/main" val="30068649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Question 3: Q11, Paper 2, Specimen</a:t>
            </a:r>
            <a:endParaRPr lang="en-GB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36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C86241-37F5-47A3-97CF-0D175E6428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69"/>
          <a:stretch/>
        </p:blipFill>
        <p:spPr>
          <a:xfrm>
            <a:off x="1921548" y="1371599"/>
            <a:ext cx="8041321" cy="3111285"/>
          </a:xfrm>
          <a:prstGeom prst="rect">
            <a:avLst/>
          </a:prstGeom>
        </p:spPr>
      </p:pic>
      <p:sp>
        <p:nvSpPr>
          <p:cNvPr id="8" name="Rounded Rectangle 18">
            <a:extLst>
              <a:ext uri="{FF2B5EF4-FFF2-40B4-BE49-F238E27FC236}">
                <a16:creationId xmlns:a16="http://schemas.microsoft.com/office/drawing/2014/main" id="{019C4E87-0B23-4E1F-A149-DBE0D709602D}"/>
              </a:ext>
            </a:extLst>
          </p:cNvPr>
          <p:cNvSpPr/>
          <p:nvPr/>
        </p:nvSpPr>
        <p:spPr>
          <a:xfrm>
            <a:off x="7863802" y="4952145"/>
            <a:ext cx="2099067" cy="106851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4FF7B6-917A-41EE-8968-94744BF62DD5}"/>
              </a:ext>
            </a:extLst>
          </p:cNvPr>
          <p:cNvSpPr txBox="1"/>
          <p:nvPr/>
        </p:nvSpPr>
        <p:spPr>
          <a:xfrm>
            <a:off x="2418854" y="5209402"/>
            <a:ext cx="757519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A: GCSE         B: L2             </a:t>
            </a:r>
            <a:r>
              <a:rPr lang="en-US" sz="3600" b="1" dirty="0">
                <a:solidFill>
                  <a:schemeClr val="bg2"/>
                </a:solidFill>
              </a:rPr>
              <a:t>C: AS</a:t>
            </a:r>
          </a:p>
        </p:txBody>
      </p:sp>
    </p:spTree>
    <p:extLst>
      <p:ext uri="{BB962C8B-B14F-4D97-AF65-F5344CB8AC3E}">
        <p14:creationId xmlns:p14="http://schemas.microsoft.com/office/powerpoint/2010/main" val="42688841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Question 4</a:t>
            </a:r>
            <a:endParaRPr lang="en-GB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37</a:t>
            </a:fld>
            <a:endParaRPr lang="en-GB" dirty="0"/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3E8C476C-51A3-4A77-97A4-F42A697F65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42"/>
          <a:stretch/>
        </p:blipFill>
        <p:spPr>
          <a:xfrm>
            <a:off x="1188106" y="1597390"/>
            <a:ext cx="8045200" cy="2900129"/>
          </a:xfrm>
          <a:prstGeom prst="rect">
            <a:avLst/>
          </a:prstGeom>
        </p:spPr>
      </p:pic>
      <p:sp>
        <p:nvSpPr>
          <p:cNvPr id="7" name="Rounded Rectangle 14">
            <a:extLst>
              <a:ext uri="{FF2B5EF4-FFF2-40B4-BE49-F238E27FC236}">
                <a16:creationId xmlns:a16="http://schemas.microsoft.com/office/drawing/2014/main" id="{F28879EA-FD10-4A7E-99B4-C4D6AF3D90BB}"/>
              </a:ext>
            </a:extLst>
          </p:cNvPr>
          <p:cNvSpPr/>
          <p:nvPr/>
        </p:nvSpPr>
        <p:spPr>
          <a:xfrm>
            <a:off x="1308100" y="4862265"/>
            <a:ext cx="2099067" cy="106851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17">
            <a:extLst>
              <a:ext uri="{FF2B5EF4-FFF2-40B4-BE49-F238E27FC236}">
                <a16:creationId xmlns:a16="http://schemas.microsoft.com/office/drawing/2014/main" id="{A410BE4E-E0D7-4EE4-BC8B-6CBA214BFD91}"/>
              </a:ext>
            </a:extLst>
          </p:cNvPr>
          <p:cNvSpPr/>
          <p:nvPr/>
        </p:nvSpPr>
        <p:spPr>
          <a:xfrm>
            <a:off x="3984399" y="4862265"/>
            <a:ext cx="2099067" cy="106851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18">
            <a:extLst>
              <a:ext uri="{FF2B5EF4-FFF2-40B4-BE49-F238E27FC236}">
                <a16:creationId xmlns:a16="http://schemas.microsoft.com/office/drawing/2014/main" id="{BD57F6CC-0CD9-4576-87E0-23796E0D2432}"/>
              </a:ext>
            </a:extLst>
          </p:cNvPr>
          <p:cNvSpPr/>
          <p:nvPr/>
        </p:nvSpPr>
        <p:spPr>
          <a:xfrm>
            <a:off x="6899236" y="4837633"/>
            <a:ext cx="2099067" cy="106851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952653-7677-4AA6-9DF7-630652AFD42E}"/>
              </a:ext>
            </a:extLst>
          </p:cNvPr>
          <p:cNvSpPr txBox="1"/>
          <p:nvPr/>
        </p:nvSpPr>
        <p:spPr>
          <a:xfrm>
            <a:off x="1423110" y="5094890"/>
            <a:ext cx="757519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</a:rPr>
              <a:t>A: GCSE         B: L2             C: AS</a:t>
            </a:r>
          </a:p>
        </p:txBody>
      </p:sp>
    </p:spTree>
    <p:extLst>
      <p:ext uri="{BB962C8B-B14F-4D97-AF65-F5344CB8AC3E}">
        <p14:creationId xmlns:p14="http://schemas.microsoft.com/office/powerpoint/2010/main" val="968332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441133"/>
            <a:ext cx="10726933" cy="431181"/>
          </a:xfrm>
        </p:spPr>
        <p:txBody>
          <a:bodyPr/>
          <a:lstStyle/>
          <a:p>
            <a:r>
              <a:rPr lang="en-US" sz="3200" dirty="0"/>
              <a:t>Question 4: Q4, Paper 1, June 2016</a:t>
            </a:r>
            <a:endParaRPr lang="en-GB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38</a:t>
            </a:fld>
            <a:endParaRPr lang="en-GB" dirty="0"/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038DFF73-9BF1-4E85-9726-21F0617C0B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242"/>
          <a:stretch/>
        </p:blipFill>
        <p:spPr>
          <a:xfrm>
            <a:off x="1058089" y="1477898"/>
            <a:ext cx="8045200" cy="2900129"/>
          </a:xfrm>
          <a:prstGeom prst="rect">
            <a:avLst/>
          </a:prstGeom>
        </p:spPr>
      </p:pic>
      <p:sp>
        <p:nvSpPr>
          <p:cNvPr id="7" name="Rounded Rectangle 17">
            <a:extLst>
              <a:ext uri="{FF2B5EF4-FFF2-40B4-BE49-F238E27FC236}">
                <a16:creationId xmlns:a16="http://schemas.microsoft.com/office/drawing/2014/main" id="{E5BD1E95-4E24-428F-BF68-6298A532217A}"/>
              </a:ext>
            </a:extLst>
          </p:cNvPr>
          <p:cNvSpPr/>
          <p:nvPr/>
        </p:nvSpPr>
        <p:spPr>
          <a:xfrm>
            <a:off x="4161172" y="4726354"/>
            <a:ext cx="2099067" cy="106851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B6CF0B-38EB-4DC0-9B4E-BBAC4E048FB0}"/>
              </a:ext>
            </a:extLst>
          </p:cNvPr>
          <p:cNvSpPr txBox="1"/>
          <p:nvPr/>
        </p:nvSpPr>
        <p:spPr>
          <a:xfrm>
            <a:off x="1552948" y="4983611"/>
            <a:ext cx="757519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A: GCSE         </a:t>
            </a:r>
            <a:r>
              <a:rPr lang="en-US" sz="3600" b="1" dirty="0">
                <a:solidFill>
                  <a:schemeClr val="bg2"/>
                </a:solidFill>
              </a:rPr>
              <a:t>B: L2             </a:t>
            </a:r>
            <a:r>
              <a:rPr lang="en-US" sz="3600" b="1" dirty="0">
                <a:solidFill>
                  <a:schemeClr val="tx2"/>
                </a:solidFill>
              </a:rPr>
              <a:t>C: AS</a:t>
            </a:r>
          </a:p>
        </p:txBody>
      </p:sp>
    </p:spTree>
    <p:extLst>
      <p:ext uri="{BB962C8B-B14F-4D97-AF65-F5344CB8AC3E}">
        <p14:creationId xmlns:p14="http://schemas.microsoft.com/office/powerpoint/2010/main" val="5925442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How did you do?</a:t>
            </a:r>
            <a:endParaRPr lang="en-GB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Questions can overlap GCSE and AS level type questions.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Similar styles across all specifications helps students.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They are Level 2 standard, so they’re very accessible.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Minimum grade 5 (with 4 as a safety net) – students gaining grade 7 or above on the GCSE Maths should grade comfortably on the Level 2 Further Maths.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0227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Introduction: Ian Andrews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732000" y="1471133"/>
            <a:ext cx="10728000" cy="4406400"/>
          </a:xfrm>
        </p:spPr>
        <p:txBody>
          <a:bodyPr/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Maths and Statistics graduate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Maths teacher since 2007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Full time Head of department since 2015 in an 11–18 comprehensive in West Sussex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AQA Chair of examiners for GCSE Maths, GCSE Statistics and Level 2 Further maths since 2019 (part-time role)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Offered and taught Level 2 Further Maths for around 10 years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03144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How I have taught Level 2 Further Maths?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9462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Taught alongside the GCSE with exams optional</a:t>
            </a:r>
            <a:endParaRPr lang="en-GB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592619" y="1143771"/>
            <a:ext cx="10728000" cy="582852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Level 2 Further Maths can be used primarily as extension material for the top sets.</a:t>
            </a:r>
          </a:p>
          <a:p>
            <a:pPr marL="0" indent="0">
              <a:spcBef>
                <a:spcPts val="0"/>
              </a:spcBef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It’s always taught alongside the main GCSE. It’s good to have a separate exercise book for the specific L2 Further Maths content.</a:t>
            </a:r>
          </a:p>
          <a:p>
            <a:pPr>
              <a:spcBef>
                <a:spcPts val="0"/>
              </a:spcBef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 top set students cover the majority of the course. The final exams are optional.</a:t>
            </a:r>
          </a:p>
          <a:p>
            <a:pPr>
              <a:spcBef>
                <a:spcPts val="0"/>
              </a:spcBef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Students sit a mock in December in Year 11 – most are surprised at how well they do.</a:t>
            </a:r>
          </a:p>
          <a:p>
            <a:pPr>
              <a:spcBef>
                <a:spcPts val="0"/>
              </a:spcBef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have around three quarters of the top sets opting to take the exam.</a:t>
            </a:r>
          </a:p>
          <a:p>
            <a:pPr>
              <a:spcBef>
                <a:spcPts val="0"/>
              </a:spcBef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Revising for GCSE Maths alone prepares them for over half the Further Maths exam.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60409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Overview of content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76753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GCSE Maths and Level 2 Further Maths content</a:t>
            </a:r>
            <a:endParaRPr lang="en-GB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592619" y="1504562"/>
            <a:ext cx="10728000" cy="4406400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following slides show a top level overview of topics and where I have them in the scheme of work.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highlighted sections are where the content goes slightly beyond the GCSE content.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final topics of calculus and matrices are taught late in Year 11, potentially in after school sessions depending on time.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74061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GCSE Maths and Level 2 Further Maths content</a:t>
            </a:r>
            <a:endParaRPr lang="en-GB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44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901DF0FF-2316-4E5F-93FE-F71D99EA136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2763895"/>
                  </p:ext>
                </p:extLst>
              </p:nvPr>
            </p:nvGraphicFramePr>
            <p:xfrm>
              <a:off x="1523559" y="1054629"/>
              <a:ext cx="8124499" cy="522315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33658">
                      <a:extLst>
                        <a:ext uri="{9D8B030D-6E8A-4147-A177-3AD203B41FA5}">
                          <a16:colId xmlns:a16="http://schemas.microsoft.com/office/drawing/2014/main" val="43650333"/>
                        </a:ext>
                      </a:extLst>
                    </a:gridCol>
                    <a:gridCol w="4490841">
                      <a:extLst>
                        <a:ext uri="{9D8B030D-6E8A-4147-A177-3AD203B41FA5}">
                          <a16:colId xmlns:a16="http://schemas.microsoft.com/office/drawing/2014/main" val="3518723822"/>
                        </a:ext>
                      </a:extLst>
                    </a:gridCol>
                  </a:tblGrid>
                  <a:tr h="309362">
                    <a:tc>
                      <a:txBody>
                        <a:bodyPr/>
                        <a:lstStyle/>
                        <a:p>
                          <a:r>
                            <a:rPr lang="en-GB" sz="1500" b="1" dirty="0">
                              <a:solidFill>
                                <a:schemeClr val="bg2"/>
                              </a:solidFill>
                            </a:rPr>
                            <a:t>GCSE Topic</a:t>
                          </a:r>
                        </a:p>
                      </a:txBody>
                      <a:tcPr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500" b="1" dirty="0">
                              <a:solidFill>
                                <a:schemeClr val="bg2"/>
                              </a:solidFill>
                            </a:rPr>
                            <a:t>Additional FM</a:t>
                          </a:r>
                        </a:p>
                      </a:txBody>
                      <a:tcPr>
                        <a:solidFill>
                          <a:schemeClr val="tx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4882614"/>
                      </a:ext>
                    </a:extLst>
                  </a:tr>
                  <a:tr h="309362">
                    <a:tc>
                      <a:txBody>
                        <a:bodyPr/>
                        <a:lstStyle/>
                        <a:p>
                          <a:r>
                            <a:rPr lang="en-GB" sz="1500" dirty="0"/>
                            <a:t>Expanding </a:t>
                          </a:r>
                          <a:r>
                            <a:rPr lang="en-GB" sz="1500"/>
                            <a:t>double/triple </a:t>
                          </a:r>
                          <a:r>
                            <a:rPr lang="en-GB" sz="1500" dirty="0"/>
                            <a:t>brackets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500" dirty="0"/>
                            <a:t>Expand </a:t>
                          </a:r>
                          <a:r>
                            <a:rPr lang="en-GB" sz="1500"/>
                            <a:t>using Pascal’s </a:t>
                          </a:r>
                          <a:r>
                            <a:rPr lang="en-GB" sz="1500" dirty="0"/>
                            <a:t>triangle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1845370"/>
                      </a:ext>
                    </a:extLst>
                  </a:tr>
                  <a:tr h="309362">
                    <a:tc>
                      <a:txBody>
                        <a:bodyPr/>
                        <a:lstStyle/>
                        <a:p>
                          <a:r>
                            <a:rPr lang="en-GB" sz="1500"/>
                            <a:t>Solving/factorising </a:t>
                          </a:r>
                          <a:r>
                            <a:rPr lang="en-GB" sz="1500" dirty="0"/>
                            <a:t>quadratics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500" dirty="0"/>
                            <a:t>Factor theorem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4701738"/>
                      </a:ext>
                    </a:extLst>
                  </a:tr>
                  <a:tr h="309362">
                    <a:tc>
                      <a:txBody>
                        <a:bodyPr/>
                        <a:lstStyle/>
                        <a:p>
                          <a:r>
                            <a:rPr lang="en-GB" sz="1500" dirty="0"/>
                            <a:t>Indices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500" dirty="0"/>
                            <a:t>More complicated indices and solving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36783059"/>
                      </a:ext>
                    </a:extLst>
                  </a:tr>
                  <a:tr h="534353">
                    <a:tc>
                      <a:txBody>
                        <a:bodyPr/>
                        <a:lstStyle/>
                        <a:p>
                          <a:r>
                            <a:rPr lang="en-GB" sz="1500" dirty="0"/>
                            <a:t>Surds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500" dirty="0"/>
                            <a:t>More challenging rationalising the denominator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8654417"/>
                      </a:ext>
                    </a:extLst>
                  </a:tr>
                  <a:tr h="534353">
                    <a:tc>
                      <a:txBody>
                        <a:bodyPr/>
                        <a:lstStyle/>
                        <a:p>
                          <a:r>
                            <a:rPr lang="en-GB" sz="1500" dirty="0"/>
                            <a:t>3D Pythagoras </a:t>
                          </a:r>
                          <a:r>
                            <a:rPr lang="en-GB" sz="1500"/>
                            <a:t>and trig</a:t>
                          </a:r>
                          <a:endParaRPr lang="en-GB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500" dirty="0"/>
                            <a:t>Find the angle between line and a plane </a:t>
                          </a:r>
                          <a:r>
                            <a:rPr lang="en-GB" sz="1500"/>
                            <a:t>or two </a:t>
                          </a:r>
                          <a:r>
                            <a:rPr lang="en-GB" sz="1500" dirty="0"/>
                            <a:t>planes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3273731"/>
                      </a:ext>
                    </a:extLst>
                  </a:tr>
                  <a:tr h="309362">
                    <a:tc>
                      <a:txBody>
                        <a:bodyPr/>
                        <a:lstStyle/>
                        <a:p>
                          <a:r>
                            <a:rPr lang="en-GB" sz="1500" dirty="0"/>
                            <a:t>Ratio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500" dirty="0"/>
                            <a:t>Harder problems involving ratio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7028489"/>
                      </a:ext>
                    </a:extLst>
                  </a:tr>
                  <a:tr h="534353">
                    <a:tc>
                      <a:txBody>
                        <a:bodyPr/>
                        <a:lstStyle/>
                        <a:p>
                          <a:r>
                            <a:rPr lang="en-GB" sz="1500" dirty="0"/>
                            <a:t>Coordinate Geometry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500" dirty="0"/>
                            <a:t>Harder questions. Good to use </a:t>
                          </a:r>
                          <a:endParaRPr lang="en-GB" sz="1500" kern="1200" dirty="0">
                            <a:effectLst/>
                          </a:endParaRP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x-IV_mathan" sz="1500" kern="1200" smtClean="0">
                                  <a:effectLst/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x-IV_mathan" sz="1500" kern="1200" smtClean="0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x-IV_mathan" sz="1500" i="1" kern="12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x-IV_mathan" sz="15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x-IV_mathan" sz="15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x-IV_mathan" sz="1500" kern="12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x-IV_mathan" sz="1500" kern="1200">
                                  <a:effectLst/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x-IV_mathan" sz="1500" kern="120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x-IV_mathan" sz="1500" kern="120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x-IV_mathan" sz="1500" kern="1200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x-IV_mathan" sz="1500" i="1" kern="12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x-IV_mathan" sz="15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x-IV_mathan" sz="15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x-IV_mathan" sz="1500" kern="1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GB" sz="1500" dirty="0"/>
                            <a:t> </a:t>
                          </a:r>
                          <a:r>
                            <a:rPr lang="en-GB" sz="1500"/>
                            <a:t>from A-level</a:t>
                          </a:r>
                          <a:endParaRPr lang="en-GB" sz="15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1281716"/>
                      </a:ext>
                    </a:extLst>
                  </a:tr>
                  <a:tr h="309362">
                    <a:tc>
                      <a:txBody>
                        <a:bodyPr/>
                        <a:lstStyle/>
                        <a:p>
                          <a:r>
                            <a:rPr lang="en-GB" sz="1500" dirty="0"/>
                            <a:t>Circle Theorems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500" dirty="0"/>
                            <a:t>Harder proof questions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9720315"/>
                      </a:ext>
                    </a:extLst>
                  </a:tr>
                  <a:tr h="309362">
                    <a:tc>
                      <a:txBody>
                        <a:bodyPr/>
                        <a:lstStyle/>
                        <a:p>
                          <a:r>
                            <a:rPr lang="en-GB" sz="1500" dirty="0"/>
                            <a:t>Completing the square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500" dirty="0"/>
                            <a:t>Include coefficients of </a:t>
                          </a:r>
                          <a:r>
                            <a:rPr lang="en-GB" sz="1500" kern="1200" dirty="0">
                              <a:effectLst/>
                            </a:rPr>
                            <a:t>x</a:t>
                          </a:r>
                          <a:r>
                            <a:rPr lang="en-GB" sz="1500" kern="1200" baseline="30000" dirty="0">
                              <a:effectLst/>
                            </a:rPr>
                            <a:t>2</a:t>
                          </a:r>
                          <a:r>
                            <a:rPr lang="en-GB" sz="1500" kern="1200" dirty="0">
                              <a:effectLst/>
                            </a:rPr>
                            <a:t> greater than 1</a:t>
                          </a:r>
                          <a:endParaRPr lang="en-GB" sz="15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28655799"/>
                      </a:ext>
                    </a:extLst>
                  </a:tr>
                  <a:tr h="391123">
                    <a:tc>
                      <a:txBody>
                        <a:bodyPr/>
                        <a:lstStyle/>
                        <a:p>
                          <a:r>
                            <a:rPr lang="en-GB" sz="1500"/>
                            <a:t>Simultaneous equations</a:t>
                          </a:r>
                          <a:endParaRPr lang="en-GB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500" dirty="0"/>
                            <a:t>Solve equations </a:t>
                          </a:r>
                          <a:r>
                            <a:rPr lang="en-GB" sz="1500"/>
                            <a:t>with three </a:t>
                          </a:r>
                          <a:r>
                            <a:rPr lang="en-GB" sz="1500" dirty="0"/>
                            <a:t>unknowns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1481796"/>
                      </a:ext>
                    </a:extLst>
                  </a:tr>
                  <a:tr h="309362">
                    <a:tc>
                      <a:txBody>
                        <a:bodyPr/>
                        <a:lstStyle/>
                        <a:p>
                          <a:r>
                            <a:rPr lang="en-GB" sz="1500" dirty="0"/>
                            <a:t>Inequalities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500" dirty="0"/>
                            <a:t>Harder inequality questions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1419027"/>
                      </a:ext>
                    </a:extLst>
                  </a:tr>
                  <a:tr h="309362">
                    <a:tc>
                      <a:txBody>
                        <a:bodyPr/>
                        <a:lstStyle/>
                        <a:p>
                          <a:r>
                            <a:rPr lang="en-GB" sz="1500" dirty="0"/>
                            <a:t>Growth </a:t>
                          </a:r>
                          <a:r>
                            <a:rPr lang="en-GB" sz="1500"/>
                            <a:t>and decay</a:t>
                          </a:r>
                          <a:endParaRPr lang="en-GB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500" dirty="0"/>
                            <a:t>Include </a:t>
                          </a:r>
                          <a14:m>
                            <m:oMath xmlns:m="http://schemas.openxmlformats.org/officeDocument/2006/math">
                              <m:r>
                                <a:rPr lang="en-GB" sz="1500" kern="1200" smtClean="0">
                                  <a:effectLst/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500" kern="1200" smtClean="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500" kern="1200" smtClean="0">
                                  <a:effectLst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GB" sz="1500" i="1" kern="12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5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GB" sz="15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500" kern="1200" dirty="0">
                              <a:effectLst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GB" sz="1500" kern="1200">
                                  <a:effectLst/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500" kern="12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500" kern="1200">
                                  <a:effectLst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GB" sz="1500" i="1" kern="12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5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GB" sz="15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15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endParaRPr lang="en-GB" sz="15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0919920"/>
                      </a:ext>
                    </a:extLst>
                  </a:tr>
                  <a:tr h="309362">
                    <a:tc>
                      <a:txBody>
                        <a:bodyPr/>
                        <a:lstStyle/>
                        <a:p>
                          <a:r>
                            <a:rPr lang="en-GB" sz="1500" dirty="0"/>
                            <a:t>Sequences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500" dirty="0"/>
                            <a:t>Harder sequence questions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1301958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901DF0FF-2316-4E5F-93FE-F71D99EA136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2763895"/>
                  </p:ext>
                </p:extLst>
              </p:nvPr>
            </p:nvGraphicFramePr>
            <p:xfrm>
              <a:off x="1523559" y="1054629"/>
              <a:ext cx="8124499" cy="522315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33658">
                      <a:extLst>
                        <a:ext uri="{9D8B030D-6E8A-4147-A177-3AD203B41FA5}">
                          <a16:colId xmlns:a16="http://schemas.microsoft.com/office/drawing/2014/main" val="43650333"/>
                        </a:ext>
                      </a:extLst>
                    </a:gridCol>
                    <a:gridCol w="4490841">
                      <a:extLst>
                        <a:ext uri="{9D8B030D-6E8A-4147-A177-3AD203B41FA5}">
                          <a16:colId xmlns:a16="http://schemas.microsoft.com/office/drawing/2014/main" val="3518723822"/>
                        </a:ext>
                      </a:extLst>
                    </a:gridCol>
                  </a:tblGrid>
                  <a:tr h="320040">
                    <a:tc>
                      <a:txBody>
                        <a:bodyPr/>
                        <a:lstStyle/>
                        <a:p>
                          <a:r>
                            <a:rPr lang="en-GB" sz="1500" b="1" dirty="0">
                              <a:solidFill>
                                <a:schemeClr val="bg2"/>
                              </a:solidFill>
                            </a:rPr>
                            <a:t>GCSE Topic</a:t>
                          </a:r>
                        </a:p>
                      </a:txBody>
                      <a:tcPr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500" b="1" dirty="0">
                              <a:solidFill>
                                <a:schemeClr val="bg2"/>
                              </a:solidFill>
                            </a:rPr>
                            <a:t>Additional FM</a:t>
                          </a:r>
                        </a:p>
                      </a:txBody>
                      <a:tcPr>
                        <a:solidFill>
                          <a:schemeClr val="tx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4882614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GB" sz="1500" dirty="0"/>
                            <a:t>Expanding </a:t>
                          </a:r>
                          <a:r>
                            <a:rPr lang="en-GB" sz="1500"/>
                            <a:t>double/triple </a:t>
                          </a:r>
                          <a:r>
                            <a:rPr lang="en-GB" sz="1500" dirty="0"/>
                            <a:t>brackets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500" dirty="0"/>
                            <a:t>Expand </a:t>
                          </a:r>
                          <a:r>
                            <a:rPr lang="en-GB" sz="1500"/>
                            <a:t>using Pascal’s </a:t>
                          </a:r>
                          <a:r>
                            <a:rPr lang="en-GB" sz="1500" dirty="0"/>
                            <a:t>triangle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1845370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GB" sz="1500"/>
                            <a:t>Solving/factorising </a:t>
                          </a:r>
                          <a:r>
                            <a:rPr lang="en-GB" sz="1500" dirty="0"/>
                            <a:t>quadratics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500" dirty="0"/>
                            <a:t>Factor theorem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470173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GB" sz="1500" dirty="0"/>
                            <a:t>Indices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500" dirty="0"/>
                            <a:t>More complicated indices and solving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36783059"/>
                      </a:ext>
                    </a:extLst>
                  </a:tr>
                  <a:tr h="534353">
                    <a:tc>
                      <a:txBody>
                        <a:bodyPr/>
                        <a:lstStyle/>
                        <a:p>
                          <a:r>
                            <a:rPr lang="en-GB" sz="1500" dirty="0"/>
                            <a:t>Surds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500" dirty="0"/>
                            <a:t>More challenging rationalising the denominator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8654417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r>
                            <a:rPr lang="en-GB" sz="1500" dirty="0"/>
                            <a:t>3D Pythagoras </a:t>
                          </a:r>
                          <a:r>
                            <a:rPr lang="en-GB" sz="1500"/>
                            <a:t>and trig</a:t>
                          </a:r>
                          <a:endParaRPr lang="en-GB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500" dirty="0"/>
                            <a:t>Find the angle between line and a plane </a:t>
                          </a:r>
                          <a:r>
                            <a:rPr lang="en-GB" sz="1500"/>
                            <a:t>or two </a:t>
                          </a:r>
                          <a:r>
                            <a:rPr lang="en-GB" sz="1500" dirty="0"/>
                            <a:t>planes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327373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GB" sz="1500" dirty="0"/>
                            <a:t>Ratio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500" dirty="0"/>
                            <a:t>Harder problems involving ratio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7028489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r>
                            <a:rPr lang="en-GB" sz="1500" dirty="0"/>
                            <a:t>Coordinate Geometry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1140" t="-491111" r="-271" b="-375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1281716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GB" sz="1500" dirty="0"/>
                            <a:t>Circle Theorems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500" dirty="0"/>
                            <a:t>Harder proof questions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9720315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GB" sz="1500" dirty="0"/>
                            <a:t>Completing the square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500" dirty="0"/>
                            <a:t>Include coefficients of </a:t>
                          </a:r>
                          <a:r>
                            <a:rPr lang="en-GB" sz="1500" kern="1200" dirty="0">
                              <a:effectLst/>
                            </a:rPr>
                            <a:t>x</a:t>
                          </a:r>
                          <a:r>
                            <a:rPr lang="en-GB" sz="1500" kern="1200" baseline="30000" dirty="0">
                              <a:effectLst/>
                            </a:rPr>
                            <a:t>2</a:t>
                          </a:r>
                          <a:r>
                            <a:rPr lang="en-GB" sz="1500" kern="1200" dirty="0">
                              <a:effectLst/>
                            </a:rPr>
                            <a:t> greater than 1</a:t>
                          </a:r>
                          <a:endParaRPr lang="en-GB" sz="15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28655799"/>
                      </a:ext>
                    </a:extLst>
                  </a:tr>
                  <a:tr h="391123">
                    <a:tc>
                      <a:txBody>
                        <a:bodyPr/>
                        <a:lstStyle/>
                        <a:p>
                          <a:r>
                            <a:rPr lang="en-GB" sz="1500"/>
                            <a:t>Simultaneous equations</a:t>
                          </a:r>
                          <a:endParaRPr lang="en-GB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500" dirty="0"/>
                            <a:t>Solve equations </a:t>
                          </a:r>
                          <a:r>
                            <a:rPr lang="en-GB" sz="1500"/>
                            <a:t>with three </a:t>
                          </a:r>
                          <a:r>
                            <a:rPr lang="en-GB" sz="1500" dirty="0"/>
                            <a:t>unknowns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1481796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GB" sz="1500" dirty="0"/>
                            <a:t>Inequalities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500" dirty="0"/>
                            <a:t>Harder inequality questions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1419027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GB" sz="1500" dirty="0"/>
                            <a:t>Growth </a:t>
                          </a:r>
                          <a:r>
                            <a:rPr lang="en-GB" sz="1500"/>
                            <a:t>and decay</a:t>
                          </a:r>
                          <a:endParaRPr lang="en-GB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1140" t="-1450000" r="-271" b="-12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0919920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GB" sz="1500" dirty="0"/>
                            <a:t>Sequences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500" dirty="0"/>
                            <a:t>Harder sequence questions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1301958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889066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GCSE Maths and Level 2 Further Maths content</a:t>
            </a:r>
            <a:endParaRPr lang="en-GB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45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DB87F4D-F024-4A8F-B854-74195BC435E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1477501"/>
                  </p:ext>
                </p:extLst>
              </p:nvPr>
            </p:nvGraphicFramePr>
            <p:xfrm>
              <a:off x="1788122" y="1000082"/>
              <a:ext cx="7936538" cy="53567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78149">
                      <a:extLst>
                        <a:ext uri="{9D8B030D-6E8A-4147-A177-3AD203B41FA5}">
                          <a16:colId xmlns:a16="http://schemas.microsoft.com/office/drawing/2014/main" val="43650333"/>
                        </a:ext>
                      </a:extLst>
                    </a:gridCol>
                    <a:gridCol w="4258389">
                      <a:extLst>
                        <a:ext uri="{9D8B030D-6E8A-4147-A177-3AD203B41FA5}">
                          <a16:colId xmlns:a16="http://schemas.microsoft.com/office/drawing/2014/main" val="3518723822"/>
                        </a:ext>
                      </a:extLst>
                    </a:gridCol>
                  </a:tblGrid>
                  <a:tr h="345871">
                    <a:tc>
                      <a:txBody>
                        <a:bodyPr/>
                        <a:lstStyle/>
                        <a:p>
                          <a:r>
                            <a:rPr lang="en-GB" sz="1500" b="1" dirty="0">
                              <a:solidFill>
                                <a:schemeClr val="bg2"/>
                              </a:solidFill>
                            </a:rPr>
                            <a:t>GCSE Topic</a:t>
                          </a:r>
                        </a:p>
                      </a:txBody>
                      <a:tcPr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500" b="1" dirty="0">
                              <a:solidFill>
                                <a:schemeClr val="bg2"/>
                              </a:solidFill>
                            </a:rPr>
                            <a:t>Additional FM</a:t>
                          </a:r>
                        </a:p>
                      </a:txBody>
                      <a:tcPr>
                        <a:solidFill>
                          <a:schemeClr val="tx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4882614"/>
                      </a:ext>
                    </a:extLst>
                  </a:tr>
                  <a:tr h="345871">
                    <a:tc>
                      <a:txBody>
                        <a:bodyPr/>
                        <a:lstStyle/>
                        <a:p>
                          <a:r>
                            <a:rPr lang="en-GB" sz="1500" dirty="0"/>
                            <a:t>Expanding </a:t>
                          </a:r>
                          <a:r>
                            <a:rPr lang="en-GB" sz="1500"/>
                            <a:t>double/triple </a:t>
                          </a:r>
                          <a:r>
                            <a:rPr lang="en-GB" sz="1500" dirty="0"/>
                            <a:t>brackets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500" b="1" dirty="0">
                              <a:solidFill>
                                <a:schemeClr val="accent1"/>
                              </a:solidFill>
                            </a:rPr>
                            <a:t>Expand </a:t>
                          </a:r>
                          <a:r>
                            <a:rPr lang="en-GB" sz="1500" b="1">
                              <a:solidFill>
                                <a:schemeClr val="accent1"/>
                              </a:solidFill>
                            </a:rPr>
                            <a:t>using Pascal’s </a:t>
                          </a:r>
                          <a:r>
                            <a:rPr lang="en-GB" sz="1500" b="1" dirty="0">
                              <a:solidFill>
                                <a:schemeClr val="accent1"/>
                              </a:solidFill>
                            </a:rPr>
                            <a:t>triangle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1845370"/>
                      </a:ext>
                    </a:extLst>
                  </a:tr>
                  <a:tr h="345871">
                    <a:tc>
                      <a:txBody>
                        <a:bodyPr/>
                        <a:lstStyle/>
                        <a:p>
                          <a:r>
                            <a:rPr lang="en-GB" sz="1500" dirty="0"/>
                            <a:t>Solving/ factorising quadratics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500" b="1" dirty="0">
                              <a:solidFill>
                                <a:schemeClr val="accent1"/>
                              </a:solidFill>
                            </a:rPr>
                            <a:t>Factor theorem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4701738"/>
                      </a:ext>
                    </a:extLst>
                  </a:tr>
                  <a:tr h="345871">
                    <a:tc>
                      <a:txBody>
                        <a:bodyPr/>
                        <a:lstStyle/>
                        <a:p>
                          <a:r>
                            <a:rPr lang="en-GB" sz="1500" dirty="0"/>
                            <a:t>Indices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500" dirty="0"/>
                            <a:t>More complicated indices and solving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36783059"/>
                      </a:ext>
                    </a:extLst>
                  </a:tr>
                  <a:tr h="345871">
                    <a:tc>
                      <a:txBody>
                        <a:bodyPr/>
                        <a:lstStyle/>
                        <a:p>
                          <a:r>
                            <a:rPr lang="en-GB" sz="1500" dirty="0"/>
                            <a:t>Surds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500" dirty="0"/>
                            <a:t>More challenging rationalising the denominator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8654417"/>
                      </a:ext>
                    </a:extLst>
                  </a:tr>
                  <a:tr h="511700">
                    <a:tc>
                      <a:txBody>
                        <a:bodyPr/>
                        <a:lstStyle/>
                        <a:p>
                          <a:r>
                            <a:rPr lang="en-GB" sz="1500" dirty="0"/>
                            <a:t>3D Pythagoras </a:t>
                          </a:r>
                          <a:r>
                            <a:rPr lang="en-GB" sz="1500"/>
                            <a:t>and trig</a:t>
                          </a:r>
                          <a:endParaRPr lang="en-GB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500" b="1" dirty="0">
                              <a:solidFill>
                                <a:schemeClr val="accent1"/>
                              </a:solidFill>
                            </a:rPr>
                            <a:t>Find the angle between line and a plane or 2 planes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3273731"/>
                      </a:ext>
                    </a:extLst>
                  </a:tr>
                  <a:tr h="345871">
                    <a:tc>
                      <a:txBody>
                        <a:bodyPr/>
                        <a:lstStyle/>
                        <a:p>
                          <a:r>
                            <a:rPr lang="en-GB" sz="1500" dirty="0"/>
                            <a:t>Ratio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500" dirty="0"/>
                            <a:t>Harder problems involving ratio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7028489"/>
                      </a:ext>
                    </a:extLst>
                  </a:tr>
                  <a:tr h="511700">
                    <a:tc>
                      <a:txBody>
                        <a:bodyPr/>
                        <a:lstStyle/>
                        <a:p>
                          <a:r>
                            <a:rPr lang="en-GB" sz="1500" dirty="0"/>
                            <a:t>Coordinate Geometry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500" dirty="0"/>
                            <a:t>Harder questions. Good to use </a:t>
                          </a:r>
                          <a14:m>
                            <m:oMath xmlns:m="http://schemas.openxmlformats.org/officeDocument/2006/math">
                              <m:r>
                                <a:rPr lang="x-IV_mathan" sz="1500" kern="1200" smtClean="0">
                                  <a:effectLst/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x-IV_mathan" sz="1500" kern="1200" smtClean="0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x-IV_mathan" sz="1500" i="1" kern="12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x-IV_mathan" sz="15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x-IV_mathan" sz="15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x-IV_mathan" sz="1500" kern="12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x-IV_mathan" sz="1500" kern="1200">
                                  <a:effectLst/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x-IV_mathan" sz="1500" kern="120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x-IV_mathan" sz="1500" kern="120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x-IV_mathan" sz="1500" kern="1200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x-IV_mathan" sz="1500" i="1" kern="12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x-IV_mathan" sz="15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x-IV_mathan" sz="15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x-IV_mathan" sz="1500" kern="1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GB" sz="1500" dirty="0"/>
                            <a:t> from A level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1281716"/>
                      </a:ext>
                    </a:extLst>
                  </a:tr>
                  <a:tr h="345871">
                    <a:tc>
                      <a:txBody>
                        <a:bodyPr/>
                        <a:lstStyle/>
                        <a:p>
                          <a:r>
                            <a:rPr lang="en-GB" sz="1500"/>
                            <a:t>Circle theorems</a:t>
                          </a:r>
                          <a:endParaRPr lang="en-GB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500" dirty="0"/>
                            <a:t>Harder proof questions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9720315"/>
                      </a:ext>
                    </a:extLst>
                  </a:tr>
                  <a:tr h="345871">
                    <a:tc>
                      <a:txBody>
                        <a:bodyPr/>
                        <a:lstStyle/>
                        <a:p>
                          <a:r>
                            <a:rPr lang="en-GB" sz="1500" dirty="0"/>
                            <a:t>Completing the square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500" b="1" dirty="0">
                              <a:solidFill>
                                <a:schemeClr val="accent1"/>
                              </a:solidFill>
                            </a:rPr>
                            <a:t>Include coefficients of </a:t>
                          </a:r>
                          <a:r>
                            <a:rPr lang="en-GB" sz="1500" b="1" kern="1200" dirty="0">
                              <a:solidFill>
                                <a:schemeClr val="accent1"/>
                              </a:solidFill>
                              <a:effectLst/>
                            </a:rPr>
                            <a:t>x</a:t>
                          </a:r>
                          <a:r>
                            <a:rPr lang="en-GB" sz="1500" b="1" kern="1200" baseline="30000" dirty="0">
                              <a:solidFill>
                                <a:schemeClr val="accent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GB" sz="1500" b="1" kern="1200" dirty="0">
                              <a:solidFill>
                                <a:schemeClr val="accent1"/>
                              </a:solidFill>
                              <a:effectLst/>
                            </a:rPr>
                            <a:t> greater than 1</a:t>
                          </a:r>
                          <a:endParaRPr lang="en-GB" sz="1500" b="1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28655799"/>
                      </a:ext>
                    </a:extLst>
                  </a:tr>
                  <a:tr h="454844">
                    <a:tc>
                      <a:txBody>
                        <a:bodyPr/>
                        <a:lstStyle/>
                        <a:p>
                          <a:r>
                            <a:rPr lang="en-GB" sz="1500"/>
                            <a:t>Simultaneous equations</a:t>
                          </a:r>
                          <a:endParaRPr lang="en-GB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500" b="1" dirty="0">
                              <a:solidFill>
                                <a:schemeClr val="accent1"/>
                              </a:solidFill>
                            </a:rPr>
                            <a:t>Solve equations with 3 unknowns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1481796"/>
                      </a:ext>
                    </a:extLst>
                  </a:tr>
                  <a:tr h="345871">
                    <a:tc>
                      <a:txBody>
                        <a:bodyPr/>
                        <a:lstStyle/>
                        <a:p>
                          <a:r>
                            <a:rPr lang="en-GB" sz="1500" dirty="0"/>
                            <a:t>Inequalities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500" dirty="0"/>
                            <a:t>Harder inequality questions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1419027"/>
                      </a:ext>
                    </a:extLst>
                  </a:tr>
                  <a:tr h="345871">
                    <a:tc>
                      <a:txBody>
                        <a:bodyPr/>
                        <a:lstStyle/>
                        <a:p>
                          <a:r>
                            <a:rPr lang="en-GB" sz="1500" dirty="0"/>
                            <a:t>Growth </a:t>
                          </a:r>
                          <a:r>
                            <a:rPr lang="en-GB" sz="1500"/>
                            <a:t>and decay</a:t>
                          </a:r>
                          <a:endParaRPr lang="en-GB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500" b="1" dirty="0">
                              <a:solidFill>
                                <a:schemeClr val="accent1"/>
                              </a:solidFill>
                            </a:rPr>
                            <a:t>Include </a:t>
                          </a:r>
                          <a14:m>
                            <m:oMath xmlns:m="http://schemas.openxmlformats.org/officeDocument/2006/math">
                              <m:r>
                                <a:rPr lang="en-GB" sz="1500" b="1" i="1" kern="1200" smtClean="0">
                                  <a:solidFill>
                                    <a:schemeClr val="accent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  <m:r>
                                <a:rPr lang="en-GB" sz="1500" b="1" kern="1200" smtClean="0">
                                  <a:solidFill>
                                    <a:schemeClr val="accent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500" b="1" i="1" kern="1200" smtClean="0">
                                  <a:solidFill>
                                    <a:schemeClr val="accent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  <m:sSup>
                                <m:sSupPr>
                                  <m:ctrlPr>
                                    <a:rPr lang="en-GB" sz="1500" b="1" i="1" kern="1200">
                                      <a:solidFill>
                                        <a:schemeClr val="accen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500" b="1" i="1" kern="1200">
                                      <a:solidFill>
                                        <a:schemeClr val="accen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GB" sz="1500" b="1" i="1" kern="1200">
                                      <a:solidFill>
                                        <a:schemeClr val="accen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500" b="1" kern="1200" dirty="0">
                              <a:solidFill>
                                <a:schemeClr val="accent1"/>
                              </a:solidFill>
                              <a:effectLst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GB" sz="1500" b="1" i="1" kern="1200">
                                  <a:solidFill>
                                    <a:schemeClr val="accent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  <m:r>
                                <a:rPr lang="en-GB" sz="1500" b="1" kern="1200">
                                  <a:solidFill>
                                    <a:schemeClr val="accent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500" b="1" i="1" kern="1200">
                                  <a:solidFill>
                                    <a:schemeClr val="accent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  <m:sSup>
                                <m:sSupPr>
                                  <m:ctrlPr>
                                    <a:rPr lang="en-GB" sz="1500" b="1" i="1" kern="1200">
                                      <a:solidFill>
                                        <a:schemeClr val="accen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500" b="1" i="1" kern="1200">
                                      <a:solidFill>
                                        <a:schemeClr val="accen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GB" sz="1500" b="1" kern="1200">
                                      <a:solidFill>
                                        <a:schemeClr val="accen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1500" b="1" i="1" kern="1200">
                                      <a:solidFill>
                                        <a:schemeClr val="accen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</m:oMath>
                          </a14:m>
                          <a:endParaRPr lang="en-GB" sz="1500" b="1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0919920"/>
                      </a:ext>
                    </a:extLst>
                  </a:tr>
                  <a:tr h="345871">
                    <a:tc>
                      <a:txBody>
                        <a:bodyPr/>
                        <a:lstStyle/>
                        <a:p>
                          <a:r>
                            <a:rPr lang="en-GB" sz="1500" dirty="0"/>
                            <a:t>Sequences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500" dirty="0"/>
                            <a:t>Harder sequence questions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1301958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DB87F4D-F024-4A8F-B854-74195BC435E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1477501"/>
                  </p:ext>
                </p:extLst>
              </p:nvPr>
            </p:nvGraphicFramePr>
            <p:xfrm>
              <a:off x="1788122" y="1000082"/>
              <a:ext cx="7936538" cy="53567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78149">
                      <a:extLst>
                        <a:ext uri="{9D8B030D-6E8A-4147-A177-3AD203B41FA5}">
                          <a16:colId xmlns:a16="http://schemas.microsoft.com/office/drawing/2014/main" val="43650333"/>
                        </a:ext>
                      </a:extLst>
                    </a:gridCol>
                    <a:gridCol w="4258389">
                      <a:extLst>
                        <a:ext uri="{9D8B030D-6E8A-4147-A177-3AD203B41FA5}">
                          <a16:colId xmlns:a16="http://schemas.microsoft.com/office/drawing/2014/main" val="3518723822"/>
                        </a:ext>
                      </a:extLst>
                    </a:gridCol>
                  </a:tblGrid>
                  <a:tr h="345871">
                    <a:tc>
                      <a:txBody>
                        <a:bodyPr/>
                        <a:lstStyle/>
                        <a:p>
                          <a:r>
                            <a:rPr lang="en-GB" sz="1500" b="1" dirty="0">
                              <a:solidFill>
                                <a:schemeClr val="bg2"/>
                              </a:solidFill>
                            </a:rPr>
                            <a:t>GCSE Topic</a:t>
                          </a:r>
                        </a:p>
                      </a:txBody>
                      <a:tcPr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500" b="1" dirty="0">
                              <a:solidFill>
                                <a:schemeClr val="bg2"/>
                              </a:solidFill>
                            </a:rPr>
                            <a:t>Additional FM</a:t>
                          </a:r>
                        </a:p>
                      </a:txBody>
                      <a:tcPr>
                        <a:solidFill>
                          <a:schemeClr val="tx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4882614"/>
                      </a:ext>
                    </a:extLst>
                  </a:tr>
                  <a:tr h="345871">
                    <a:tc>
                      <a:txBody>
                        <a:bodyPr/>
                        <a:lstStyle/>
                        <a:p>
                          <a:r>
                            <a:rPr lang="en-GB" sz="1500" dirty="0"/>
                            <a:t>Expanding </a:t>
                          </a:r>
                          <a:r>
                            <a:rPr lang="en-GB" sz="1500"/>
                            <a:t>double/triple </a:t>
                          </a:r>
                          <a:r>
                            <a:rPr lang="en-GB" sz="1500" dirty="0"/>
                            <a:t>brackets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500" b="1" dirty="0">
                              <a:solidFill>
                                <a:schemeClr val="accent1"/>
                              </a:solidFill>
                            </a:rPr>
                            <a:t>Expand </a:t>
                          </a:r>
                          <a:r>
                            <a:rPr lang="en-GB" sz="1500" b="1">
                              <a:solidFill>
                                <a:schemeClr val="accent1"/>
                              </a:solidFill>
                            </a:rPr>
                            <a:t>using Pascal’s </a:t>
                          </a:r>
                          <a:r>
                            <a:rPr lang="en-GB" sz="1500" b="1" dirty="0">
                              <a:solidFill>
                                <a:schemeClr val="accent1"/>
                              </a:solidFill>
                            </a:rPr>
                            <a:t>triangle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1845370"/>
                      </a:ext>
                    </a:extLst>
                  </a:tr>
                  <a:tr h="345871">
                    <a:tc>
                      <a:txBody>
                        <a:bodyPr/>
                        <a:lstStyle/>
                        <a:p>
                          <a:r>
                            <a:rPr lang="en-GB" sz="1500" dirty="0"/>
                            <a:t>Solving/ factorising quadratics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500" b="1" dirty="0">
                              <a:solidFill>
                                <a:schemeClr val="accent1"/>
                              </a:solidFill>
                            </a:rPr>
                            <a:t>Factor theorem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4701738"/>
                      </a:ext>
                    </a:extLst>
                  </a:tr>
                  <a:tr h="345871">
                    <a:tc>
                      <a:txBody>
                        <a:bodyPr/>
                        <a:lstStyle/>
                        <a:p>
                          <a:r>
                            <a:rPr lang="en-GB" sz="1500" dirty="0"/>
                            <a:t>Indices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500" dirty="0"/>
                            <a:t>More complicated indices and solving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36783059"/>
                      </a:ext>
                    </a:extLst>
                  </a:tr>
                  <a:tr h="345871">
                    <a:tc>
                      <a:txBody>
                        <a:bodyPr/>
                        <a:lstStyle/>
                        <a:p>
                          <a:r>
                            <a:rPr lang="en-GB" sz="1500" dirty="0"/>
                            <a:t>Surds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500" dirty="0"/>
                            <a:t>More challenging rationalising the denominator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8654417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r>
                            <a:rPr lang="en-GB" sz="1500" dirty="0"/>
                            <a:t>3D Pythagoras </a:t>
                          </a:r>
                          <a:r>
                            <a:rPr lang="en-GB" sz="1500"/>
                            <a:t>and trig</a:t>
                          </a:r>
                          <a:endParaRPr lang="en-GB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500" b="1" dirty="0">
                              <a:solidFill>
                                <a:schemeClr val="accent1"/>
                              </a:solidFill>
                            </a:rPr>
                            <a:t>Find the angle between line and a plane or 2 planes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3273731"/>
                      </a:ext>
                    </a:extLst>
                  </a:tr>
                  <a:tr h="345871">
                    <a:tc>
                      <a:txBody>
                        <a:bodyPr/>
                        <a:lstStyle/>
                        <a:p>
                          <a:r>
                            <a:rPr lang="en-GB" sz="1500" dirty="0"/>
                            <a:t>Ratio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500" dirty="0"/>
                            <a:t>Harder problems involving ratio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7028489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r>
                            <a:rPr lang="en-GB" sz="1500" dirty="0"/>
                            <a:t>Coordinate Geometry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6552" t="-481111" r="-286" b="-405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1281716"/>
                      </a:ext>
                    </a:extLst>
                  </a:tr>
                  <a:tr h="345871">
                    <a:tc>
                      <a:txBody>
                        <a:bodyPr/>
                        <a:lstStyle/>
                        <a:p>
                          <a:r>
                            <a:rPr lang="en-GB" sz="1500"/>
                            <a:t>Circle theorems</a:t>
                          </a:r>
                          <a:endParaRPr lang="en-GB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500" dirty="0"/>
                            <a:t>Harder proof questions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9720315"/>
                      </a:ext>
                    </a:extLst>
                  </a:tr>
                  <a:tr h="345871">
                    <a:tc>
                      <a:txBody>
                        <a:bodyPr/>
                        <a:lstStyle/>
                        <a:p>
                          <a:r>
                            <a:rPr lang="en-GB" sz="1500" dirty="0"/>
                            <a:t>Completing the square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500" b="1" dirty="0">
                              <a:solidFill>
                                <a:schemeClr val="accent1"/>
                              </a:solidFill>
                            </a:rPr>
                            <a:t>Include coefficients of </a:t>
                          </a:r>
                          <a:r>
                            <a:rPr lang="en-GB" sz="1500" b="1" kern="1200" dirty="0">
                              <a:solidFill>
                                <a:schemeClr val="accent1"/>
                              </a:solidFill>
                              <a:effectLst/>
                            </a:rPr>
                            <a:t>x</a:t>
                          </a:r>
                          <a:r>
                            <a:rPr lang="en-GB" sz="1500" b="1" kern="1200" baseline="30000" dirty="0">
                              <a:solidFill>
                                <a:schemeClr val="accent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GB" sz="1500" b="1" kern="1200" dirty="0">
                              <a:solidFill>
                                <a:schemeClr val="accent1"/>
                              </a:solidFill>
                              <a:effectLst/>
                            </a:rPr>
                            <a:t> greater than 1</a:t>
                          </a:r>
                          <a:endParaRPr lang="en-GB" sz="1500" b="1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28655799"/>
                      </a:ext>
                    </a:extLst>
                  </a:tr>
                  <a:tr h="454844">
                    <a:tc>
                      <a:txBody>
                        <a:bodyPr/>
                        <a:lstStyle/>
                        <a:p>
                          <a:r>
                            <a:rPr lang="en-GB" sz="1500"/>
                            <a:t>Simultaneous equations</a:t>
                          </a:r>
                          <a:endParaRPr lang="en-GB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500" b="1" dirty="0">
                              <a:solidFill>
                                <a:schemeClr val="accent1"/>
                              </a:solidFill>
                            </a:rPr>
                            <a:t>Solve equations with 3 unknowns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1481796"/>
                      </a:ext>
                    </a:extLst>
                  </a:tr>
                  <a:tr h="345871">
                    <a:tc>
                      <a:txBody>
                        <a:bodyPr/>
                        <a:lstStyle/>
                        <a:p>
                          <a:r>
                            <a:rPr lang="en-GB" sz="1500" dirty="0"/>
                            <a:t>Inequalities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500" dirty="0"/>
                            <a:t>Harder inequality questions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1419027"/>
                      </a:ext>
                    </a:extLst>
                  </a:tr>
                  <a:tr h="345871">
                    <a:tc>
                      <a:txBody>
                        <a:bodyPr/>
                        <a:lstStyle/>
                        <a:p>
                          <a:r>
                            <a:rPr lang="en-GB" sz="1500" dirty="0"/>
                            <a:t>Growth </a:t>
                          </a:r>
                          <a:r>
                            <a:rPr lang="en-GB" sz="1500"/>
                            <a:t>and decay</a:t>
                          </a:r>
                          <a:endParaRPr lang="en-GB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6552" t="-1345614" r="-286" b="-1122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0919920"/>
                      </a:ext>
                    </a:extLst>
                  </a:tr>
                  <a:tr h="345871">
                    <a:tc>
                      <a:txBody>
                        <a:bodyPr/>
                        <a:lstStyle/>
                        <a:p>
                          <a:r>
                            <a:rPr lang="en-GB" sz="1500" dirty="0"/>
                            <a:t>Sequences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500" dirty="0"/>
                            <a:t>Harder sequence questions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1301958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977520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GCSE Maths and Level 2 Further Maths content</a:t>
            </a:r>
            <a:endParaRPr lang="en-GB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46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7D8A2C06-8AFF-4456-9FBF-30844ED5D7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2389602"/>
                  </p:ext>
                </p:extLst>
              </p:nvPr>
            </p:nvGraphicFramePr>
            <p:xfrm>
              <a:off x="1270498" y="1535715"/>
              <a:ext cx="8245642" cy="378656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50369">
                      <a:extLst>
                        <a:ext uri="{9D8B030D-6E8A-4147-A177-3AD203B41FA5}">
                          <a16:colId xmlns:a16="http://schemas.microsoft.com/office/drawing/2014/main" val="43650333"/>
                        </a:ext>
                      </a:extLst>
                    </a:gridCol>
                    <a:gridCol w="4295273">
                      <a:extLst>
                        <a:ext uri="{9D8B030D-6E8A-4147-A177-3AD203B41FA5}">
                          <a16:colId xmlns:a16="http://schemas.microsoft.com/office/drawing/2014/main" val="35187238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b="1" dirty="0">
                              <a:solidFill>
                                <a:schemeClr val="bg2"/>
                              </a:solidFill>
                            </a:rPr>
                            <a:t>GCSE Topic</a:t>
                          </a:r>
                        </a:p>
                      </a:txBody>
                      <a:tcPr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b="1" dirty="0">
                              <a:solidFill>
                                <a:schemeClr val="bg2"/>
                              </a:solidFill>
                            </a:rPr>
                            <a:t>Additional FM</a:t>
                          </a:r>
                        </a:p>
                      </a:txBody>
                      <a:tcPr>
                        <a:solidFill>
                          <a:schemeClr val="tx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48826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Equation of a circle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Include where centre is not (0,0)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18453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Proof and Functions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Understanding domain and range and harder functions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47017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Trigonometry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Using trig identities such as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sz="1600" kern="1200" smtClean="0">
                                  <a:effectLst/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GB" sz="1600" kern="1200" smtClean="0">
                                  <a:effectLst/>
                                  <a:latin typeface="Cambria Math" panose="02040503050406030204" pitchFamily="18" charset="0"/>
                                </a:rPr>
                                <m:t>𝑎𝑛</m:t>
                              </m:r>
                              <m:r>
                                <a:rPr lang="en-GB" sz="1600" kern="1200" smtClean="0">
                                  <a:effectLst/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GB" sz="1600" kern="1200" smtClean="0">
                                  <a:effectLst/>
                                  <a:latin typeface="Cambria Math" panose="02040503050406030204" pitchFamily="18" charset="0"/>
                                </a:rPr>
                                <m:t>≡</m:t>
                              </m:r>
                              <m:f>
                                <m:fPr>
                                  <m:ctrlPr>
                                    <a:rPr lang="en-GB" sz="1600" i="1" kern="12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  <m:r>
                                    <a:rPr lang="en-GB" sz="16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num>
                                <m:den>
                                  <m:r>
                                    <a:rPr lang="en-GB" sz="16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  <m:r>
                                    <a:rPr lang="en-GB" sz="16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kern="1200" dirty="0">
                              <a:effectLst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600" i="1" kern="12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GB" sz="16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600" kern="1200">
                                  <a:effectLst/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GB" sz="1600" kern="1200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sz="1600" i="1" kern="12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GB" sz="16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600" kern="1200">
                                  <a:effectLst/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GB" sz="1600" kern="1200">
                                  <a:effectLst/>
                                  <a:latin typeface="Cambria Math" panose="02040503050406030204" pitchFamily="18" charset="0"/>
                                </a:rPr>
                                <m:t>≡1</m:t>
                              </m:r>
                            </m:oMath>
                          </a14:m>
                          <a:r>
                            <a:rPr lang="en-GB" sz="1600" dirty="0"/>
                            <a:t> and solving trigonometric</a:t>
                          </a:r>
                          <a:r>
                            <a:rPr lang="en-GB" sz="1600" baseline="0" dirty="0"/>
                            <a:t> equations</a:t>
                          </a:r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367830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/>
                            <a:t>Algebraic fractions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Simplifying and manipulating harder algebraic fractions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86544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Rates of change – Gradients and areas under curves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Differentiation of polynomials and finding turning points and second derivatives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70284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Vectors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2x2 Matrices and transformations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97203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7D8A2C06-8AFF-4456-9FBF-30844ED5D7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2389602"/>
                  </p:ext>
                </p:extLst>
              </p:nvPr>
            </p:nvGraphicFramePr>
            <p:xfrm>
              <a:off x="1270498" y="1535715"/>
              <a:ext cx="8245642" cy="378656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50369">
                      <a:extLst>
                        <a:ext uri="{9D8B030D-6E8A-4147-A177-3AD203B41FA5}">
                          <a16:colId xmlns:a16="http://schemas.microsoft.com/office/drawing/2014/main" val="43650333"/>
                        </a:ext>
                      </a:extLst>
                    </a:gridCol>
                    <a:gridCol w="4295273">
                      <a:extLst>
                        <a:ext uri="{9D8B030D-6E8A-4147-A177-3AD203B41FA5}">
                          <a16:colId xmlns:a16="http://schemas.microsoft.com/office/drawing/2014/main" val="35187238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b="1" dirty="0">
                              <a:solidFill>
                                <a:schemeClr val="bg2"/>
                              </a:solidFill>
                            </a:rPr>
                            <a:t>GCSE Topic</a:t>
                          </a:r>
                        </a:p>
                      </a:txBody>
                      <a:tcPr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b="1" dirty="0">
                              <a:solidFill>
                                <a:schemeClr val="bg2"/>
                              </a:solidFill>
                            </a:rPr>
                            <a:t>Additional FM</a:t>
                          </a:r>
                        </a:p>
                      </a:txBody>
                      <a:tcPr>
                        <a:solidFill>
                          <a:schemeClr val="tx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48826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Equation of a circle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Include where centre is not (0,0)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184537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Proof and Functions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Understanding domain and range and harder functions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4701738"/>
                      </a:ext>
                    </a:extLst>
                  </a:tr>
                  <a:tr h="936689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Trigonometry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2199" t="-142208" r="-284" b="-1675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6783059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GB" sz="1600"/>
                            <a:t>Algebraic fractions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Simplifying and manipulating harder algebraic fractions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8654417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Rates of change – Gradients and areas under curves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Differentiation of polynomials and finding turning points and second derivatives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70284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Vectors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2x2 Matrices and transformations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972031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258811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GCSE Maths and Level 2 Further Maths content</a:t>
            </a:r>
            <a:endParaRPr lang="en-GB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47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B58F1FA5-AD20-4FA9-8BC6-C35E50EA570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43466330"/>
                  </p:ext>
                </p:extLst>
              </p:nvPr>
            </p:nvGraphicFramePr>
            <p:xfrm>
              <a:off x="1207444" y="1632203"/>
              <a:ext cx="8245642" cy="37882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50369">
                      <a:extLst>
                        <a:ext uri="{9D8B030D-6E8A-4147-A177-3AD203B41FA5}">
                          <a16:colId xmlns:a16="http://schemas.microsoft.com/office/drawing/2014/main" val="43650333"/>
                        </a:ext>
                      </a:extLst>
                    </a:gridCol>
                    <a:gridCol w="4295273">
                      <a:extLst>
                        <a:ext uri="{9D8B030D-6E8A-4147-A177-3AD203B41FA5}">
                          <a16:colId xmlns:a16="http://schemas.microsoft.com/office/drawing/2014/main" val="35187238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b="1" dirty="0">
                              <a:solidFill>
                                <a:schemeClr val="bg2"/>
                              </a:solidFill>
                            </a:rPr>
                            <a:t>GCSE Topic</a:t>
                          </a:r>
                        </a:p>
                      </a:txBody>
                      <a:tcPr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b="1" dirty="0">
                              <a:solidFill>
                                <a:schemeClr val="bg2"/>
                              </a:solidFill>
                            </a:rPr>
                            <a:t>Additional FM</a:t>
                          </a:r>
                        </a:p>
                      </a:txBody>
                      <a:tcPr>
                        <a:solidFill>
                          <a:schemeClr val="tx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48826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Equation of a circle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b="1" dirty="0">
                              <a:solidFill>
                                <a:schemeClr val="accent1"/>
                              </a:solidFill>
                            </a:rPr>
                            <a:t>Include where centre is not (0,0)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18453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Proof and Functions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b="1" dirty="0">
                              <a:solidFill>
                                <a:schemeClr val="accent1"/>
                              </a:solidFill>
                            </a:rPr>
                            <a:t>Understanding domain and range and harder functions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47017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Trigonometry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b="1" dirty="0">
                              <a:solidFill>
                                <a:schemeClr val="accent1"/>
                              </a:solidFill>
                            </a:rPr>
                            <a:t>Using trig identities such as </a:t>
                          </a:r>
                          <a14:m>
                            <m:oMath xmlns:m="http://schemas.openxmlformats.org/officeDocument/2006/math">
                              <m:r>
                                <a:rPr lang="en-GB" sz="1600" b="1" i="1" kern="1200" smtClean="0">
                                  <a:solidFill>
                                    <a:schemeClr val="accent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𝐭𝐚𝐧</m:t>
                              </m:r>
                              <m:r>
                                <a:rPr lang="en-GB" sz="1600" b="1" i="1" kern="1200" smtClean="0">
                                  <a:solidFill>
                                    <a:schemeClr val="accent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𝛉</m:t>
                              </m:r>
                              <m:r>
                                <a:rPr lang="en-GB" sz="1600" b="1" kern="1200" smtClean="0">
                                  <a:solidFill>
                                    <a:schemeClr val="accent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≡</m:t>
                              </m:r>
                              <m:f>
                                <m:fPr>
                                  <m:ctrlPr>
                                    <a:rPr lang="en-GB" sz="1600" b="1" i="1" kern="1200">
                                      <a:solidFill>
                                        <a:schemeClr val="accen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1" i="1" kern="1200">
                                      <a:solidFill>
                                        <a:schemeClr val="accen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  <m:r>
                                    <a:rPr lang="en-GB" sz="1600" b="1" i="1" kern="1200">
                                      <a:solidFill>
                                        <a:schemeClr val="accen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num>
                                <m:den>
                                  <m:r>
                                    <a:rPr lang="en-GB" sz="1600" b="1" i="1" kern="1200">
                                      <a:solidFill>
                                        <a:schemeClr val="accen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  <m:r>
                                    <a:rPr lang="en-GB" sz="1600" b="1" i="1" kern="1200">
                                      <a:solidFill>
                                        <a:schemeClr val="accen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1" kern="1200" dirty="0">
                              <a:solidFill>
                                <a:schemeClr val="accent1"/>
                              </a:solidFill>
                              <a:effectLst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600" b="1" i="1" kern="1200">
                                      <a:solidFill>
                                        <a:schemeClr val="accen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1" i="1" kern="1200">
                                      <a:solidFill>
                                        <a:schemeClr val="accen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GB" sz="1600" b="1" i="1" kern="1200">
                                      <a:solidFill>
                                        <a:schemeClr val="accen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GB" sz="1600" b="1" i="1" kern="1200">
                                  <a:solidFill>
                                    <a:schemeClr val="accent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𝛉</m:t>
                              </m:r>
                              <m:r>
                                <a:rPr lang="en-GB" sz="1600" b="1" kern="1200">
                                  <a:solidFill>
                                    <a:schemeClr val="accent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sz="1600" b="1" i="1" kern="1200">
                                      <a:solidFill>
                                        <a:schemeClr val="accen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1" i="1" kern="1200">
                                      <a:solidFill>
                                        <a:schemeClr val="accen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en-GB" sz="1600" b="1" i="1" kern="1200">
                                      <a:solidFill>
                                        <a:schemeClr val="accen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GB" sz="1600" b="1" i="1" kern="1200">
                                  <a:solidFill>
                                    <a:schemeClr val="accent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𝛉</m:t>
                              </m:r>
                              <m:r>
                                <a:rPr lang="en-GB" sz="1600" b="1" kern="1200">
                                  <a:solidFill>
                                    <a:schemeClr val="accent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≡</m:t>
                              </m:r>
                              <m:r>
                                <a:rPr lang="en-GB" sz="1600" b="1" i="1" kern="1200">
                                  <a:solidFill>
                                    <a:schemeClr val="accent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oMath>
                          </a14:m>
                          <a:r>
                            <a:rPr lang="en-GB" sz="1600" b="1" dirty="0">
                              <a:solidFill>
                                <a:schemeClr val="accent1"/>
                              </a:solidFill>
                            </a:rPr>
                            <a:t> and solving trigonometric</a:t>
                          </a:r>
                          <a:r>
                            <a:rPr lang="en-GB" sz="1600" b="1" baseline="0" dirty="0">
                              <a:solidFill>
                                <a:schemeClr val="accent1"/>
                              </a:solidFill>
                            </a:rPr>
                            <a:t> equations</a:t>
                          </a:r>
                          <a:endParaRPr lang="en-GB" sz="1600" b="1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367830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/>
                            <a:t>Algebraic fractions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Simplifying and manipulating harder algebraic fractions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8654417"/>
                      </a:ext>
                    </a:extLst>
                  </a:tr>
                  <a:tr h="408077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Rates of change – Gradients and areas under curves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b="1" dirty="0">
                              <a:solidFill>
                                <a:schemeClr val="accent1"/>
                              </a:solidFill>
                            </a:rPr>
                            <a:t>Differentiation of polynomials and finding turning points and second derivatives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70284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Vectors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b="1" dirty="0">
                              <a:solidFill>
                                <a:schemeClr val="accent1"/>
                              </a:solidFill>
                            </a:rPr>
                            <a:t>2x2 Matrices and transformations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97203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B58F1FA5-AD20-4FA9-8BC6-C35E50EA570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43466330"/>
                  </p:ext>
                </p:extLst>
              </p:nvPr>
            </p:nvGraphicFramePr>
            <p:xfrm>
              <a:off x="1207444" y="1632203"/>
              <a:ext cx="8245642" cy="37882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50369">
                      <a:extLst>
                        <a:ext uri="{9D8B030D-6E8A-4147-A177-3AD203B41FA5}">
                          <a16:colId xmlns:a16="http://schemas.microsoft.com/office/drawing/2014/main" val="43650333"/>
                        </a:ext>
                      </a:extLst>
                    </a:gridCol>
                    <a:gridCol w="4295273">
                      <a:extLst>
                        <a:ext uri="{9D8B030D-6E8A-4147-A177-3AD203B41FA5}">
                          <a16:colId xmlns:a16="http://schemas.microsoft.com/office/drawing/2014/main" val="35187238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b="1" dirty="0">
                              <a:solidFill>
                                <a:schemeClr val="bg2"/>
                              </a:solidFill>
                            </a:rPr>
                            <a:t>GCSE Topic</a:t>
                          </a:r>
                        </a:p>
                      </a:txBody>
                      <a:tcPr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b="1" dirty="0">
                              <a:solidFill>
                                <a:schemeClr val="bg2"/>
                              </a:solidFill>
                            </a:rPr>
                            <a:t>Additional FM</a:t>
                          </a:r>
                        </a:p>
                      </a:txBody>
                      <a:tcPr>
                        <a:solidFill>
                          <a:schemeClr val="tx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48826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Equation of a circle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b="1" dirty="0">
                              <a:solidFill>
                                <a:schemeClr val="accent1"/>
                              </a:solidFill>
                            </a:rPr>
                            <a:t>Include where centre is not (0,0)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184537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Proof and Functions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b="1" dirty="0">
                              <a:solidFill>
                                <a:schemeClr val="accent1"/>
                              </a:solidFill>
                            </a:rPr>
                            <a:t>Understanding domain and range and harder functions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4701738"/>
                      </a:ext>
                    </a:extLst>
                  </a:tr>
                  <a:tr h="938340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Trigonometry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2057" t="-141290" r="-284" b="-1658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6783059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GB" sz="1600"/>
                            <a:t>Algebraic fractions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Simplifying and manipulating harder algebraic fractions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8654417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Rates of change – Gradients and areas under curves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b="1" dirty="0">
                              <a:solidFill>
                                <a:schemeClr val="accent1"/>
                              </a:solidFill>
                            </a:rPr>
                            <a:t>Differentiation of polynomials and finding turning points and second derivatives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70284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Vectors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b="1" dirty="0">
                              <a:solidFill>
                                <a:schemeClr val="accent1"/>
                              </a:solidFill>
                            </a:rPr>
                            <a:t>2x2 Matrices and transformations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972031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351295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Resourcing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5804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AQA resources for L2 Further Maths</a:t>
            </a:r>
            <a:endParaRPr lang="en-GB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732000" y="1079229"/>
            <a:ext cx="10728000" cy="44064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Our website and All About Maths has a variety of useful resources.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Specification and Teaching guidance document – this is useful for checking topic specifics.</a:t>
            </a:r>
          </a:p>
          <a:p>
            <a:pPr>
              <a:spcBef>
                <a:spcPts val="0"/>
              </a:spcBef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Route maps – two route maps for teaching alone or alongside the GCSE.</a:t>
            </a:r>
          </a:p>
          <a:p>
            <a:pPr>
              <a:spcBef>
                <a:spcPts val="0"/>
              </a:spcBef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Level 2 Further Maths worksheets – a worksheet for virtually every topic. Great for using alongside teaching, extension questions, plus revision.</a:t>
            </a:r>
          </a:p>
          <a:p>
            <a:pPr>
              <a:spcBef>
                <a:spcPts val="0"/>
              </a:spcBef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Past papers, practice papers, specimen papers and mark schemes – Both for this specification and the previous one. Mock analysers coming 2022</a:t>
            </a:r>
          </a:p>
          <a:p>
            <a:pPr>
              <a:spcBef>
                <a:spcPts val="0"/>
              </a:spcBef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Exampro – Free access to Exampro for the L2 Further Maths for at least a year if you subscribe before the end of August 2022. It’s easy to filter questions and topics.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49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5416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Overview of Level 2 Further Mathematics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32516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441133"/>
            <a:ext cx="10726933" cy="431181"/>
          </a:xfrm>
        </p:spPr>
        <p:txBody>
          <a:bodyPr/>
          <a:lstStyle/>
          <a:p>
            <a:r>
              <a:rPr lang="en-US" sz="3200" dirty="0"/>
              <a:t>Other resources</a:t>
            </a:r>
            <a:endParaRPr lang="en-GB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Other useful resources include: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Corbett Maths – a selection of videos and worksheets.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Increasingly Difficult Questions – covers the GCSE and L2 Further Maths.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Mr Barton Maths – another good selection of worksheets and presentations.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50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1914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Time to look at an exam paper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51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6040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Summary</a:t>
            </a:r>
            <a:endParaRPr lang="en-GB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Level 2 Further Maths qualification is a great source of extension questions and topics for able students.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It’s an excellent bridge to A-level Maths.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It’s easy to teach alongside the GCSE content.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questions are very similar in style to the AQA GCSE, so will be familiar to students.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52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31487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Resources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728663" y="1730319"/>
            <a:ext cx="8045200" cy="440680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Take advantage of our extra resources in the ‘Plan’, ‘Teach’ and ‘Assess’ sections of our website.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53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F7DCD5-734A-456E-AC21-AD874ECD4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07" y="2512795"/>
            <a:ext cx="10770430" cy="343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62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Get in touch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Our friendly team will be happy to support you between 8am and 5pm, Monday to Friday.</a:t>
            </a:r>
          </a:p>
          <a:p>
            <a:pPr marL="0" indent="0">
              <a:buNone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Tel: 0161 957 3852 </a:t>
            </a:r>
          </a:p>
          <a:p>
            <a:pPr marL="0" indent="0">
              <a:buNone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Email: maths@aqa.org.uk</a:t>
            </a: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Twitter: @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AQAMaths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aqa.org.uk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54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4816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GB" sz="3200" dirty="0"/>
              <a:t>ny questions?</a:t>
            </a:r>
          </a:p>
        </p:txBody>
      </p:sp>
      <p:pic>
        <p:nvPicPr>
          <p:cNvPr id="1026" name="Picture 2" descr="C:\Users\Epotter\AppData\Local\Microsoft\Windows\Temporary Internet Files\Content.Outlook\CCPJQ4ZN\Any_Questions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114" y="1199408"/>
            <a:ext cx="4385088" cy="498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55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493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857317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984" y="441133"/>
            <a:ext cx="10726933" cy="431181"/>
          </a:xfrm>
        </p:spPr>
        <p:txBody>
          <a:bodyPr/>
          <a:lstStyle/>
          <a:p>
            <a:r>
              <a:rPr lang="en-US" sz="3200" dirty="0"/>
              <a:t>Overview of Level 2 Further Mathematics</a:t>
            </a:r>
            <a:endParaRPr lang="en-GB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732532" y="1225597"/>
            <a:ext cx="10726935" cy="525075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Level 2 qualification – GCSE standard level of difficulty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Two exams (calculator and non-calculator) – each is 1 hour 45 minutes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Awarded grades 5 to 9 (4 as a safety net)</a:t>
            </a:r>
          </a:p>
          <a:p>
            <a:pPr marL="0" indent="0">
              <a:spcBef>
                <a:spcPts val="0"/>
              </a:spcBef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Subject content </a:t>
            </a:r>
          </a:p>
          <a:p>
            <a:pPr>
              <a:spcBef>
                <a:spcPts val="0"/>
              </a:spcBef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Number </a:t>
            </a:r>
          </a:p>
          <a:p>
            <a:pPr>
              <a:spcBef>
                <a:spcPts val="0"/>
              </a:spcBef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Algebra </a:t>
            </a:r>
          </a:p>
          <a:p>
            <a:pPr>
              <a:spcBef>
                <a:spcPts val="0"/>
              </a:spcBef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Coordinate geometry (2 dimensions only) </a:t>
            </a:r>
          </a:p>
          <a:p>
            <a:pPr>
              <a:spcBef>
                <a:spcPts val="0"/>
              </a:spcBef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Calculus </a:t>
            </a:r>
          </a:p>
          <a:p>
            <a:pPr>
              <a:spcBef>
                <a:spcPts val="0"/>
              </a:spcBef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Matrix transformations </a:t>
            </a:r>
          </a:p>
          <a:p>
            <a:pPr>
              <a:spcBef>
                <a:spcPts val="0"/>
              </a:spcBef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Geometry </a:t>
            </a:r>
          </a:p>
          <a:p>
            <a:pPr marL="0" indent="0">
              <a:spcBef>
                <a:spcPts val="0"/>
              </a:spcBef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All the topics are included in, or extensions of, the GCSE Mathematics content, with the exceptions of calculus and matrices.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6676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441133"/>
            <a:ext cx="11303124" cy="431181"/>
          </a:xfrm>
        </p:spPr>
        <p:txBody>
          <a:bodyPr/>
          <a:lstStyle/>
          <a:p>
            <a:r>
              <a:rPr lang="en-GB" sz="3200" dirty="0">
                <a:solidFill>
                  <a:srgbClr val="412878"/>
                </a:solidFill>
              </a:rPr>
              <a:t>Why choose our Level 2 Certificate in Further Mathematics?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999" y="1426645"/>
            <a:ext cx="10726933" cy="4712524"/>
          </a:xfrm>
        </p:spPr>
        <p:txBody>
          <a:bodyPr/>
          <a:lstStyle/>
          <a:p>
            <a:pPr>
              <a:lnSpc>
                <a:spcPts val="2000"/>
              </a:lnSpc>
              <a:spcBef>
                <a:spcPts val="0"/>
              </a:spcBef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This qualification fills the gap for high-achieving students by assessing their higher order mathematical skills – particularly in algebraic reasoning – in greater depth.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It offers the opportunity for stretch and challenge that builds on the Key Stage 4 curriculum, and is intended as an additional qualification to the GCSE Mathematics.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This qualification places an emphasis on higher order technical proficiency, rigorous argument and problem solving skills.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AQA Level 2 Certificate in Further Mathematics is an untiered Level 2 linear qualification for learners who: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2000"/>
              </a:lnSpc>
              <a:spcBef>
                <a:spcPts val="0"/>
              </a:spcBef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either already have, or are expected to achieve, grades 7, 8 and 9 in GCSE Mathematics</a:t>
            </a:r>
          </a:p>
          <a:p>
            <a:pPr lvl="1">
              <a:lnSpc>
                <a:spcPts val="2000"/>
              </a:lnSpc>
              <a:spcBef>
                <a:spcPts val="0"/>
              </a:spcBef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2000"/>
              </a:lnSpc>
              <a:spcBef>
                <a:spcPts val="0"/>
              </a:spcBef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are likely to progress to A-level study in Mathematics and possibly Further Mathematics.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0288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Why I have offered Level 2 Further Maths in my school?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225597"/>
            <a:ext cx="10726933" cy="483014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qualification offers a good level of challenge and an additional qualification for high attaining KS4 students.</a:t>
            </a:r>
          </a:p>
          <a:p>
            <a:pPr marL="0" indent="0">
              <a:spcBef>
                <a:spcPts val="0"/>
              </a:spcBef>
            </a:pPr>
            <a:endParaRPr lang="en-GB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</a:pPr>
            <a:endParaRPr lang="en-GB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</a:pPr>
            <a:endParaRPr lang="en-GB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</a:pPr>
            <a:endParaRPr lang="en-GB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 believe it helps consolidate and improve their maths GCSE performance, even if they don’t sit the exam.</a:t>
            </a:r>
          </a:p>
          <a:p>
            <a:pPr>
              <a:spcBef>
                <a:spcPts val="0"/>
              </a:spcBef>
            </a:pPr>
            <a:endParaRPr lang="en-GB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GB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GB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GB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content really helps students to span the gap from GCSE to A-level. Some of the questions are certainly AS level quality.</a:t>
            </a:r>
          </a:p>
          <a:p>
            <a:pPr>
              <a:spcBef>
                <a:spcPts val="0"/>
              </a:spcBef>
            </a:pPr>
            <a:endParaRPr lang="en-GB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GB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GB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GB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Allows students to see differentiation in year 11 and even some further maths in matrices.</a:t>
            </a:r>
          </a:p>
          <a:p>
            <a:pPr>
              <a:spcBef>
                <a:spcPts val="0"/>
              </a:spcBef>
            </a:pPr>
            <a:endParaRPr lang="en-GB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GB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GB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GB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It’s very easy to teach alongside the main GCSE as the topics are complimentary – the question style is very similar to the AQA GCSE Maths but also fine for other boards.</a:t>
            </a:r>
          </a:p>
          <a:p>
            <a:pPr>
              <a:spcBef>
                <a:spcPts val="0"/>
              </a:spcBef>
            </a:pPr>
            <a:endParaRPr lang="en-GB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GB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GB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GB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It’s a good opportunity to extend staff’s subject knowledge.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5753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Key benefits to future A-level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619" y="1586722"/>
            <a:ext cx="10726933" cy="4830145"/>
          </a:xfrm>
        </p:spPr>
        <p:txBody>
          <a:bodyPr/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Improved algebraic proficiency.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Focus on pure maths and problem solving.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Early opportunity to do differentiation.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Harder questions and content improves their pure knowledge for the GCSE and consolidates or boosts their grade.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Gives students an early taste of A-level style questions – good early way to promote A-level Maths and boost uptake.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474685"/>
      </p:ext>
    </p:extLst>
  </p:cSld>
  <p:clrMapOvr>
    <a:masterClrMapping/>
  </p:clrMapOvr>
</p:sld>
</file>

<file path=ppt/theme/theme1.xml><?xml version="1.0" encoding="utf-8"?>
<a:theme xmlns:a="http://schemas.openxmlformats.org/drawingml/2006/main" name="AQA presentation master">
  <a:themeElements>
    <a:clrScheme name="AQA PowerPoint1">
      <a:dk1>
        <a:srgbClr val="4B4B4B"/>
      </a:dk1>
      <a:lt1>
        <a:srgbClr val="FFFFFF"/>
      </a:lt1>
      <a:dk2>
        <a:srgbClr val="412878"/>
      </a:dk2>
      <a:lt2>
        <a:srgbClr val="FFFFFE"/>
      </a:lt2>
      <a:accent1>
        <a:srgbClr val="C8194B"/>
      </a:accent1>
      <a:accent2>
        <a:srgbClr val="3273AF"/>
      </a:accent2>
      <a:accent3>
        <a:srgbClr val="C84B32"/>
      </a:accent3>
      <a:accent4>
        <a:srgbClr val="418C87"/>
      </a:accent4>
      <a:accent5>
        <a:srgbClr val="AF64A0"/>
      </a:accent5>
      <a:accent6>
        <a:srgbClr val="4B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8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E4618A7D-5DC5-4FE1-9EE0-6EF5A75F59A9}" vid="{F673EFBD-CED4-45F9-ACCB-5126B3CDD7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2. Online presentation template 2022 (Widescreen) v0.1</Template>
  <TotalTime>0</TotalTime>
  <Words>2943</Words>
  <PresentationFormat>Widescreen</PresentationFormat>
  <Paragraphs>585</Paragraphs>
  <Slides>56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Calibri</vt:lpstr>
      <vt:lpstr>Cambria Math</vt:lpstr>
      <vt:lpstr>Courier New</vt:lpstr>
      <vt:lpstr>AQA presentation master</vt:lpstr>
      <vt:lpstr>#MathsConf29: Progress your highest attainers towards A-level success with L2FM</vt:lpstr>
      <vt:lpstr>Welcome</vt:lpstr>
      <vt:lpstr>Agenda</vt:lpstr>
      <vt:lpstr>Introduction: Ian Andrews</vt:lpstr>
      <vt:lpstr>Overview of Level 2 Further Mathematics</vt:lpstr>
      <vt:lpstr>Overview of Level 2 Further Mathematics</vt:lpstr>
      <vt:lpstr>Why choose our Level 2 Certificate in Further Mathematics? </vt:lpstr>
      <vt:lpstr>Why I have offered Level 2 Further Maths in my school?</vt:lpstr>
      <vt:lpstr>Key benefits to future A-level students</vt:lpstr>
      <vt:lpstr>Spot the specification</vt:lpstr>
      <vt:lpstr>Is the question from GCSE, Level 2 Further Mathematics or AS level?</vt:lpstr>
      <vt:lpstr>Topic 1: Surds</vt:lpstr>
      <vt:lpstr>Question 1</vt:lpstr>
      <vt:lpstr>Question 1: Q11, Paper 1, Jan 2013</vt:lpstr>
      <vt:lpstr>Question 2</vt:lpstr>
      <vt:lpstr>Question 2: Q26a, Paper 1H, Nov 2020 </vt:lpstr>
      <vt:lpstr>Question 3</vt:lpstr>
      <vt:lpstr>Question 3: Q14, Paper 1, Specimen Papers</vt:lpstr>
      <vt:lpstr>Question 4</vt:lpstr>
      <vt:lpstr>Question 4: Q4, Paper 1, June 2019</vt:lpstr>
      <vt:lpstr>Topic 2: Indices</vt:lpstr>
      <vt:lpstr>Question 1</vt:lpstr>
      <vt:lpstr>Question 1: Q2, Pure Core 2 (MPC2), Jan 2011</vt:lpstr>
      <vt:lpstr>Question 2</vt:lpstr>
      <vt:lpstr>Question 2: Q9, Linked pair methods (9356) Paper 1HA, Jan 2013</vt:lpstr>
      <vt:lpstr>Question 3</vt:lpstr>
      <vt:lpstr>Question 3: Q5, Paper 1, June 2012 </vt:lpstr>
      <vt:lpstr>Question 4</vt:lpstr>
      <vt:lpstr>Question 4: Q1a , Specimen Paper 1</vt:lpstr>
      <vt:lpstr>Topic 3: Circle geometry</vt:lpstr>
      <vt:lpstr>Question 1</vt:lpstr>
      <vt:lpstr>Question 1: Q6, Paper 2, June 2014</vt:lpstr>
      <vt:lpstr>Question 2</vt:lpstr>
      <vt:lpstr>Question 2: Q22, Paper 2H, June 2018</vt:lpstr>
      <vt:lpstr>Question 3</vt:lpstr>
      <vt:lpstr>Question 3: Q11, Paper 2, Specimen</vt:lpstr>
      <vt:lpstr>Question 4</vt:lpstr>
      <vt:lpstr>Question 4: Q4, Paper 1, June 2016</vt:lpstr>
      <vt:lpstr>How did you do?</vt:lpstr>
      <vt:lpstr>How I have taught Level 2 Further Maths?</vt:lpstr>
      <vt:lpstr>Taught alongside the GCSE with exams optional</vt:lpstr>
      <vt:lpstr>Overview of content </vt:lpstr>
      <vt:lpstr>GCSE Maths and Level 2 Further Maths content</vt:lpstr>
      <vt:lpstr>GCSE Maths and Level 2 Further Maths content</vt:lpstr>
      <vt:lpstr>GCSE Maths and Level 2 Further Maths content</vt:lpstr>
      <vt:lpstr>GCSE Maths and Level 2 Further Maths content</vt:lpstr>
      <vt:lpstr>GCSE Maths and Level 2 Further Maths content</vt:lpstr>
      <vt:lpstr>Resourcing</vt:lpstr>
      <vt:lpstr>AQA resources for L2 Further Maths</vt:lpstr>
      <vt:lpstr>Other resources</vt:lpstr>
      <vt:lpstr>Time to look at an exam paper</vt:lpstr>
      <vt:lpstr>Summary</vt:lpstr>
      <vt:lpstr>Resources</vt:lpstr>
      <vt:lpstr>Get in touch</vt:lpstr>
      <vt:lpstr>Any questions?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your attainers 2022 presentation MathsConf29</dc:title>
  <dc:creator>AQA</dc:creator>
  <cp:lastPrinted>2017-02-06T11:47:27Z</cp:lastPrinted>
  <dcterms:created xsi:type="dcterms:W3CDTF">2022-05-31T10:40:47Z</dcterms:created>
  <dcterms:modified xsi:type="dcterms:W3CDTF">2022-06-09T09:26:38Z</dcterms:modified>
</cp:coreProperties>
</file>