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3" r:id="rId2"/>
    <p:sldId id="282" r:id="rId3"/>
    <p:sldId id="285" r:id="rId4"/>
    <p:sldId id="390" r:id="rId5"/>
    <p:sldId id="1456" r:id="rId6"/>
    <p:sldId id="1464" r:id="rId7"/>
    <p:sldId id="1452" r:id="rId8"/>
    <p:sldId id="329" r:id="rId9"/>
    <p:sldId id="1462" r:id="rId10"/>
    <p:sldId id="1465" r:id="rId11"/>
    <p:sldId id="1466" r:id="rId12"/>
    <p:sldId id="335" r:id="rId13"/>
    <p:sldId id="1453" r:id="rId14"/>
    <p:sldId id="1454" r:id="rId15"/>
    <p:sldId id="1455" r:id="rId16"/>
    <p:sldId id="1459" r:id="rId17"/>
    <p:sldId id="1467" r:id="rId18"/>
    <p:sldId id="1460" r:id="rId19"/>
    <p:sldId id="1463" r:id="rId20"/>
    <p:sldId id="267" r:id="rId21"/>
    <p:sldId id="272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, Laura" initials="ML" lastIdx="4" clrIdx="0">
    <p:extLst>
      <p:ext uri="{19B8F6BF-5375-455C-9EA6-DF929625EA0E}">
        <p15:presenceInfo xmlns:p15="http://schemas.microsoft.com/office/powerpoint/2012/main" userId="S-1-5-21-1757981266-1078081533-725345543-136565" providerId="AD"/>
      </p:ext>
    </p:extLst>
  </p:cmAuthor>
  <p:cmAuthor id="2" name="Weaver, Jenny" initials="WJ" lastIdx="1" clrIdx="1"/>
  <p:cmAuthor id="3" name="Bairstow, Rebecca" initials="BR" lastIdx="5" clrIdx="2">
    <p:extLst>
      <p:ext uri="{19B8F6BF-5375-455C-9EA6-DF929625EA0E}">
        <p15:presenceInfo xmlns:p15="http://schemas.microsoft.com/office/powerpoint/2012/main" userId="S-1-5-21-1757981266-1078081533-725345543-121820" providerId="AD"/>
      </p:ext>
    </p:extLst>
  </p:cmAuthor>
  <p:cmAuthor id="4" name="Stamp, Alex" initials="SA" lastIdx="11" clrIdx="3">
    <p:extLst>
      <p:ext uri="{19B8F6BF-5375-455C-9EA6-DF929625EA0E}">
        <p15:presenceInfo xmlns:p15="http://schemas.microsoft.com/office/powerpoint/2012/main" userId="S-1-5-21-1757981266-1078081533-725345543-9671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84574" autoAdjust="0"/>
  </p:normalViewPr>
  <p:slideViewPr>
    <p:cSldViewPr snapToGrid="0">
      <p:cViewPr varScale="1">
        <p:scale>
          <a:sx n="54" d="100"/>
          <a:sy n="54" d="100"/>
        </p:scale>
        <p:origin x="10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4A13-9276-4BED-8074-0FDA4EC8E2A1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8257F-FB44-4AA4-B0F8-44B368E7A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3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257F-FB44-4AA4-B0F8-44B368E7A7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3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257F-FB44-4AA4-B0F8-44B368E7A7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5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257F-FB44-4AA4-B0F8-44B368E7A7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6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relevant Twitter accounts are: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@AQAEnglish (English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@AQAMaths (Maths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 (Any other subjects).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9C1172-24B4-4C60-9AC8-D17565B74D4B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9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537" y="6246646"/>
            <a:ext cx="11728224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11728224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1" y="1303335"/>
            <a:ext cx="5486068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1" y="2611489"/>
            <a:ext cx="5486068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191693"/>
            <a:ext cx="6193367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" y="2433050"/>
            <a:ext cx="6193367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11446933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0433389" y="6455754"/>
            <a:ext cx="1294835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19668" y="3058062"/>
            <a:ext cx="54864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78675"/>
            <a:ext cx="2157984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251" y="6617829"/>
            <a:ext cx="35712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7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27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45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7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5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6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49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838200"/>
            <a:ext cx="109728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52600"/>
            <a:ext cx="109728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/>
              <a:t>Text Arial 20</a:t>
            </a:r>
          </a:p>
          <a:p>
            <a:pPr eaLnBrk="1" hangingPunct="1"/>
            <a:endParaRPr lang="en-GB" sz="1800" dirty="0"/>
          </a:p>
          <a:p>
            <a:r>
              <a:rPr lang="en-GB" sz="1800" dirty="0"/>
              <a:t>If there are additional inserts, please indicate these and give instructions in </a:t>
            </a:r>
          </a:p>
          <a:p>
            <a:r>
              <a:rPr lang="en-GB" sz="1800" dirty="0"/>
              <a:t>the centre of applicable slide(</a:t>
            </a:r>
            <a:r>
              <a:rPr lang="en-GB" sz="1800" dirty="0" err="1"/>
              <a:t>s</a:t>
            </a:r>
            <a:r>
              <a:rPr lang="en-GB" sz="1800" dirty="0"/>
              <a:t>).</a:t>
            </a:r>
          </a:p>
          <a:p>
            <a:endParaRPr lang="en-GB" sz="1800" dirty="0"/>
          </a:p>
          <a:p>
            <a:r>
              <a:rPr lang="en-GB" sz="1800" dirty="0"/>
              <a:t>Consider copyright carefully and complete the copyright request form provided </a:t>
            </a:r>
          </a:p>
          <a:p>
            <a:r>
              <a:rPr lang="en-GB" sz="1800" dirty="0"/>
              <a:t>with as much detail as you are able to.  Contact a Senior CPD Manager with any </a:t>
            </a:r>
          </a:p>
          <a:p>
            <a:r>
              <a:rPr lang="en-GB" sz="1800" dirty="0"/>
              <a:t>uncertainties you may have regarding </a:t>
            </a:r>
          </a:p>
          <a:p>
            <a:r>
              <a:rPr lang="en-GB" sz="1800" dirty="0"/>
              <a:t>this.</a:t>
            </a:r>
          </a:p>
          <a:p>
            <a:endParaRPr lang="en-GB" sz="1800" dirty="0"/>
          </a:p>
          <a:p>
            <a:pPr eaLnBrk="1" hangingPunct="1"/>
            <a:r>
              <a:rPr lang="en-GB" sz="1800" dirty="0"/>
              <a:t>Do not add page numbers to slides.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14478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4877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srgbClr val="4B4B4B"/>
                </a:solidFill>
              </a:rPr>
              <a:pPr defTabSz="457200"/>
              <a:t>6/9/2022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B4B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B4B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9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251" y="6617829"/>
            <a:ext cx="35712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7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Get in touch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20001" y="1731713"/>
            <a:ext cx="4760049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I:\Content and Resources\Events\Templates\Ppt break slide imagery\Get_in_Touc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133" y="1621889"/>
            <a:ext cx="4077267" cy="46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01 GRAPHIC DESIGN Oct 2012 onwards\03 LOGOS (other)\AQA NEW LOGO MASTER\RGB jpeg\AQA_New_logo_no_strapline_RGB.jpg">
            <a:extLst>
              <a:ext uri="{FF2B5EF4-FFF2-40B4-BE49-F238E27FC236}">
                <a16:creationId xmlns:a16="http://schemas.microsoft.com/office/drawing/2014/main" id="{20579BF9-BA06-4674-9C79-ED1546F11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84957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00" y="6476351"/>
            <a:ext cx="96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I:\Content and Resources\Events\Templates\Ppt break slide imagery\Welc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7" y="1191401"/>
            <a:ext cx="5975351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5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47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8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20000" y="1731600"/>
            <a:ext cx="10728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3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727271"/>
            <a:ext cx="606180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2433" y="1727199"/>
            <a:ext cx="4254500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4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899455"/>
            <a:ext cx="11690873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20001" y="1666873"/>
            <a:ext cx="5371767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" y="1191600"/>
            <a:ext cx="6193367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2309805"/>
            <a:ext cx="6193367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0374490" y="6458401"/>
            <a:ext cx="1106311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78675"/>
            <a:ext cx="2157984" cy="55778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7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45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441133"/>
            <a:ext cx="10726933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31713"/>
            <a:ext cx="10726933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251" y="6617829"/>
            <a:ext cx="35712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/>
              <a:t>Copyright © AQA and its licensors. All rights reserved.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11446933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11446933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6487200"/>
            <a:ext cx="959136" cy="2468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2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2" r:id="rId21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68" y="1294191"/>
            <a:ext cx="11096280" cy="1068999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#MathsConf29: How we make exams better and how that may help your teaching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Andrew Taylor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Summer 2022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Writing a better question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Copyright © 2022 AQA and its licensors.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704D4-DAEA-4D4A-A9DC-4373E3AC71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8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Reviewing the first draft of a question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AB705-B1E8-4919-9336-06BD8838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59" y="1073426"/>
            <a:ext cx="7658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6D2E2-650D-41AE-B11C-BFAEBEF5F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</p:spPr>
        <p:txBody>
          <a:bodyPr/>
          <a:lstStyle/>
          <a:p>
            <a:fld id="{9D4704D4-DAEA-4D4A-A9DC-4373E3AC710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8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33" y="336005"/>
            <a:ext cx="10726933" cy="431181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final version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FC648-8884-461A-9DF0-30000B72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99" y="1072436"/>
            <a:ext cx="9357399" cy="52401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B9359-8147-4160-A871-CB841A3FB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</p:spPr>
        <p:txBody>
          <a:bodyPr/>
          <a:lstStyle/>
          <a:p>
            <a:fld id="{9D4704D4-DAEA-4D4A-A9DC-4373E3AC710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65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2523-6D98-4058-9529-AF1E90EE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1133"/>
            <a:ext cx="10726933" cy="431181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Revisiting unsuccessful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8999-6F8D-45CB-87C4-9CF2AB3D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BABA-9352-4BD8-B4C3-69B307A50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D4A757-0ED5-4F7E-852F-776B359C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9" y="1152796"/>
            <a:ext cx="10837179" cy="47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E83-51B8-471D-8791-D6D42367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Question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3B91-1906-4A2B-AC96-CBCAFD05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595"/>
            <a:ext cx="10726933" cy="4245922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GCSE Maths, Q16, Paper 3H, June 2019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marks testing G18 and N8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marks at AO3 (AO3.1b and AO3.3)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Medium/high expected demand (Grade 6/7)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74B7B-24DE-492F-9BCD-DBD3E18D1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110BE-A532-487F-B0AD-FA292E125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8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39C1-FA67-44AE-83C9-75AF456E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Actual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F0103-EAF4-46FC-BCCC-91B743B81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B8818-0755-4B6E-9B80-58747B3E0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15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1A671E-6849-4D3C-BDBA-F4A7A71A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98" y="1645255"/>
            <a:ext cx="10090298" cy="35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2523-6D98-4058-9529-AF1E90EE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Revisiting unsuccessful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8999-6F8D-45CB-87C4-9CF2AB3D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BABA-9352-4BD8-B4C3-69B307A50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7D0D5-6E55-42B2-86BA-64F94947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2" y="1153632"/>
            <a:ext cx="11069671" cy="49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3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can we learn from marking?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Copyright © 2022 AQA and its licensors.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704D4-DAEA-4D4A-A9DC-4373E3AC71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7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B1EE-10CB-423E-9656-3664E729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fair and consistent mark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0B5A-0B6E-4C68-B21E-C4A6FDD8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33" y="1774243"/>
            <a:ext cx="10726933" cy="4406804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Page 8 of your booklet.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Review the questions and the examples of student responses.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the template to write a mark scheme that can be applied fairly and consistently.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Mark the examples using your scheme.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912B0-1B4A-4769-91C4-130047410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B8656-C564-40EA-A7B0-151EA6E07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9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90C8-F0FB-42D7-956E-98A86C70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‘right’ answers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8CCC8-F065-48FC-B906-B4F921228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69684-1157-46A3-BA92-8D5EDE86E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8607CA-1679-4104-9926-4901C12EB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32404"/>
              </p:ext>
            </p:extLst>
          </p:nvPr>
        </p:nvGraphicFramePr>
        <p:xfrm>
          <a:off x="720000" y="2190307"/>
          <a:ext cx="10430538" cy="1552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423">
                  <a:extLst>
                    <a:ext uri="{9D8B030D-6E8A-4147-A177-3AD203B41FA5}">
                      <a16:colId xmlns:a16="http://schemas.microsoft.com/office/drawing/2014/main" val="864233160"/>
                    </a:ext>
                  </a:extLst>
                </a:gridCol>
                <a:gridCol w="1738423">
                  <a:extLst>
                    <a:ext uri="{9D8B030D-6E8A-4147-A177-3AD203B41FA5}">
                      <a16:colId xmlns:a16="http://schemas.microsoft.com/office/drawing/2014/main" val="2251905653"/>
                    </a:ext>
                  </a:extLst>
                </a:gridCol>
                <a:gridCol w="1738423">
                  <a:extLst>
                    <a:ext uri="{9D8B030D-6E8A-4147-A177-3AD203B41FA5}">
                      <a16:colId xmlns:a16="http://schemas.microsoft.com/office/drawing/2014/main" val="2373530256"/>
                    </a:ext>
                  </a:extLst>
                </a:gridCol>
                <a:gridCol w="1738423">
                  <a:extLst>
                    <a:ext uri="{9D8B030D-6E8A-4147-A177-3AD203B41FA5}">
                      <a16:colId xmlns:a16="http://schemas.microsoft.com/office/drawing/2014/main" val="2932804822"/>
                    </a:ext>
                  </a:extLst>
                </a:gridCol>
                <a:gridCol w="1738423">
                  <a:extLst>
                    <a:ext uri="{9D8B030D-6E8A-4147-A177-3AD203B41FA5}">
                      <a16:colId xmlns:a16="http://schemas.microsoft.com/office/drawing/2014/main" val="1313372393"/>
                    </a:ext>
                  </a:extLst>
                </a:gridCol>
                <a:gridCol w="1738423">
                  <a:extLst>
                    <a:ext uri="{9D8B030D-6E8A-4147-A177-3AD203B41FA5}">
                      <a16:colId xmlns:a16="http://schemas.microsoft.com/office/drawing/2014/main" val="2231852937"/>
                    </a:ext>
                  </a:extLst>
                </a:gridCol>
              </a:tblGrid>
              <a:tr h="48258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88067"/>
                  </a:ext>
                </a:extLst>
              </a:tr>
              <a:tr h="587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 (area)/4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36875"/>
                  </a:ext>
                </a:extLst>
              </a:tr>
              <a:tr h="48258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 (mean)/4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9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0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2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Get in touch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Our friendly team will be happy to support you between 8am and 5pm, Monday to Friday.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Tel: 0161 957 3852</a:t>
            </a:r>
          </a:p>
          <a:p>
            <a:pPr marL="0" indent="0">
              <a:buNone/>
            </a:pPr>
            <a:r>
              <a:rPr lang="fr-FR" sz="2400" dirty="0"/>
              <a:t>Email: maths@aqa.org.uk</a:t>
            </a:r>
          </a:p>
          <a:p>
            <a:pPr marL="0" indent="0">
              <a:buNone/>
            </a:pPr>
            <a:r>
              <a:rPr lang="en-GB" sz="2400" dirty="0"/>
              <a:t>Twitter: @AQAMaths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aqa.org.uk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8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1026" name="Picture 2" descr="C:\Users\Epotter\AppData\Local\Microsoft\Windows\Temporary Internet Files\Content.Outlook\CCPJQ4ZN\Any_Question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14" y="1199408"/>
            <a:ext cx="4385088" cy="4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731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makes a good question?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3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2AFA-A01E-4B14-B043-506B33FF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Try this…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24D38-905C-483B-9095-589C6F9196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rgbClr val="4B4B4B"/>
                </a:solidFill>
                <a:latin typeface="Arial"/>
              </a:rPr>
              <a:t>Copyright © 2022 AQA and its licensors. All rights reserved.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F35C62-2AB4-4F70-A4AE-88077EFC2515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67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i="1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F35C62-2AB4-4F70-A4AE-88077EFC2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04355-B47D-4991-B2FE-6B10B68CC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9D4704D4-DAEA-4D4A-A9DC-4373E3AC7101}" type="slidenum">
              <a:rPr lang="en-GB">
                <a:solidFill>
                  <a:srgbClr val="4B4B4B">
                    <a:tint val="75000"/>
                  </a:srgbClr>
                </a:solidFill>
                <a:latin typeface="Arial"/>
              </a:rPr>
              <a:pPr defTabSz="457200"/>
              <a:t>4</a:t>
            </a:fld>
            <a:endParaRPr lang="en-GB">
              <a:solidFill>
                <a:srgbClr val="4B4B4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4132F-9E0C-4CEC-B985-E656FA5A617C}"/>
              </a:ext>
            </a:extLst>
          </p:cNvPr>
          <p:cNvSpPr txBox="1"/>
          <p:nvPr/>
        </p:nvSpPr>
        <p:spPr>
          <a:xfrm>
            <a:off x="5680609" y="5381204"/>
            <a:ext cx="52330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>
                <a:solidFill>
                  <a:srgbClr val="4128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Would it make a good exam question?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0382-9E87-4586-94F7-D0CD3031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Principles for assessment items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51FAF-A533-4A4B-882A-1EB32C3F4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5251" y="6617829"/>
            <a:ext cx="3571200" cy="241200"/>
          </a:xfrm>
        </p:spPr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57F8F-858E-4259-A8D8-5847E9FBC3B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8933" y="1454113"/>
            <a:ext cx="10728000" cy="4581916"/>
          </a:xfrm>
        </p:spPr>
        <p:txBody>
          <a:bodyPr/>
          <a:lstStyle/>
          <a:p>
            <a:pPr marL="400050">
              <a:lnSpc>
                <a:spcPct val="20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</a:p>
          <a:p>
            <a:pPr marL="400050">
              <a:lnSpc>
                <a:spcPct val="20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Unambiguous</a:t>
            </a:r>
          </a:p>
          <a:p>
            <a:pPr marL="400050">
              <a:lnSpc>
                <a:spcPct val="20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</a:p>
          <a:p>
            <a:pPr marL="400050">
              <a:lnSpc>
                <a:spcPct val="20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</a:p>
          <a:p>
            <a:pPr marL="400050">
              <a:lnSpc>
                <a:spcPct val="20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9B1CC-ABB4-4401-83B3-6495C0C92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learn from writing questions?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04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67EF-2171-459E-9306-6EA89FBE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wrong with these questions?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D2AF3FF-6A43-4E59-8FC7-2E4276141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434" y="1191407"/>
            <a:ext cx="4408869" cy="3943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9D4B7-C46E-437D-BE46-954B44546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251" y="6617829"/>
            <a:ext cx="3571200" cy="241200"/>
          </a:xfrm>
        </p:spPr>
        <p:txBody>
          <a:bodyPr/>
          <a:lstStyle/>
          <a:p>
            <a:r>
              <a:rPr lang="en-US" dirty="0"/>
              <a:t>Copyright © 2022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BEB77-0967-4383-AD79-8617A3783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7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16DCF4-F752-4635-A9BA-7DC54BA7A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53" y="5523641"/>
            <a:ext cx="5732410" cy="428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DDDFBA-6FB9-4AF1-922E-9BAEC6E3A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797" y="1061500"/>
            <a:ext cx="4343400" cy="3457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341E45-133E-4A10-8D21-091550B34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794" y="5286703"/>
            <a:ext cx="3800475" cy="8382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9EE614-142B-480D-AEC4-165220E43138}"/>
              </a:ext>
            </a:extLst>
          </p:cNvPr>
          <p:cNvCxnSpPr>
            <a:cxnSpLocks/>
          </p:cNvCxnSpPr>
          <p:nvPr/>
        </p:nvCxnSpPr>
        <p:spPr>
          <a:xfrm>
            <a:off x="6700303" y="1061500"/>
            <a:ext cx="30106" cy="511601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D91C75-3F5B-41C5-8418-7AB659898806}"/>
              </a:ext>
            </a:extLst>
          </p:cNvPr>
          <p:cNvCxnSpPr>
            <a:cxnSpLocks/>
          </p:cNvCxnSpPr>
          <p:nvPr/>
        </p:nvCxnSpPr>
        <p:spPr>
          <a:xfrm>
            <a:off x="244549" y="5286703"/>
            <a:ext cx="1157564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8AC56A-3510-4AE3-A81C-4815B28C0920}"/>
              </a:ext>
            </a:extLst>
          </p:cNvPr>
          <p:cNvSpPr txBox="1"/>
          <p:nvPr/>
        </p:nvSpPr>
        <p:spPr>
          <a:xfrm>
            <a:off x="476003" y="1334892"/>
            <a:ext cx="3464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57F528-1B75-4E7D-A422-BBFC58E38C96}"/>
              </a:ext>
            </a:extLst>
          </p:cNvPr>
          <p:cNvSpPr txBox="1"/>
          <p:nvPr/>
        </p:nvSpPr>
        <p:spPr>
          <a:xfrm>
            <a:off x="7017488" y="1403498"/>
            <a:ext cx="4023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EA3007-B165-4107-BC07-F70F94CC5C3F}"/>
              </a:ext>
            </a:extLst>
          </p:cNvPr>
          <p:cNvSpPr txBox="1"/>
          <p:nvPr/>
        </p:nvSpPr>
        <p:spPr>
          <a:xfrm>
            <a:off x="473541" y="5438650"/>
            <a:ext cx="37915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95867F-593A-4DAA-A836-08A80D26CE8F}"/>
              </a:ext>
            </a:extLst>
          </p:cNvPr>
          <p:cNvSpPr txBox="1"/>
          <p:nvPr/>
        </p:nvSpPr>
        <p:spPr>
          <a:xfrm>
            <a:off x="7083982" y="5438650"/>
            <a:ext cx="283558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017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are we testing and how do we break it down?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7933" y="6574083"/>
            <a:ext cx="3090367" cy="14964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4B4B4B"/>
                </a:solidFill>
              </a:rPr>
              <a:t>Copyright ©  2022 AQA and its licensors. All rights reserved.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5" y="989854"/>
            <a:ext cx="7088371" cy="52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20647F-351D-4D8E-BCAF-B064084E6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1" y="6437724"/>
            <a:ext cx="930940" cy="365125"/>
          </a:xfrm>
        </p:spPr>
        <p:txBody>
          <a:bodyPr/>
          <a:lstStyle/>
          <a:p>
            <a:fld id="{9D4704D4-DAEA-4D4A-A9DC-4373E3AC710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08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56D7-BA61-41F0-8231-947233B0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1133"/>
            <a:ext cx="10726933" cy="431181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possible mark scheme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70CE8-9C9A-4ED1-AC38-16AA4EB31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97817-6364-47F6-85CC-9F2A96B1B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t>9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B2F7C5-E404-4DF3-B571-7AF60AB7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42" y="1041115"/>
            <a:ext cx="6658995" cy="52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82838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PresentationFormat>Widescreen</PresentationFormat>
  <Paragraphs>130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AQA Chevin Pro Light</vt:lpstr>
      <vt:lpstr>Arial</vt:lpstr>
      <vt:lpstr>Calibri</vt:lpstr>
      <vt:lpstr>Cambria Math</vt:lpstr>
      <vt:lpstr>AQA Presentation</vt:lpstr>
      <vt:lpstr>#MathsConf29: How we make exams better and how that may help your teaching </vt:lpstr>
      <vt:lpstr>Welcome</vt:lpstr>
      <vt:lpstr>What makes a good question?</vt:lpstr>
      <vt:lpstr>Try this…</vt:lpstr>
      <vt:lpstr>Principles for assessment items</vt:lpstr>
      <vt:lpstr>What can we learn from writing questions?</vt:lpstr>
      <vt:lpstr>What is wrong with these questions?</vt:lpstr>
      <vt:lpstr>What are we testing and how do we break it down?</vt:lpstr>
      <vt:lpstr>A possible mark scheme</vt:lpstr>
      <vt:lpstr>Writing a better question</vt:lpstr>
      <vt:lpstr>Reviewing the first draft of a question</vt:lpstr>
      <vt:lpstr>The final version</vt:lpstr>
      <vt:lpstr>Revisiting unsuccessful questions</vt:lpstr>
      <vt:lpstr>Question data</vt:lpstr>
      <vt:lpstr>Actual performance</vt:lpstr>
      <vt:lpstr>Revisiting unsuccessful questions</vt:lpstr>
      <vt:lpstr>What can we learn from marking?</vt:lpstr>
      <vt:lpstr>A fair and consistent mark scheme</vt:lpstr>
      <vt:lpstr>The ‘right’ answers</vt:lpstr>
      <vt:lpstr>Get in touch</vt:lpstr>
      <vt:lpstr>Any 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exams better 2022 presentation MathsConf29</dc:title>
  <dc:creator>AQA</dc:creator>
  <dcterms:created xsi:type="dcterms:W3CDTF">2022-05-06T09:53:41Z</dcterms:created>
  <dcterms:modified xsi:type="dcterms:W3CDTF">2022-06-09T09:21:53Z</dcterms:modified>
</cp:coreProperties>
</file>