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9"/>
  </p:notesMasterIdLst>
  <p:handoutMasterIdLst>
    <p:handoutMasterId r:id="rId50"/>
  </p:handoutMasterIdLst>
  <p:sldIdLst>
    <p:sldId id="302" r:id="rId5"/>
    <p:sldId id="373" r:id="rId6"/>
    <p:sldId id="353" r:id="rId7"/>
    <p:sldId id="387" r:id="rId8"/>
    <p:sldId id="571" r:id="rId9"/>
    <p:sldId id="562" r:id="rId10"/>
    <p:sldId id="561" r:id="rId11"/>
    <p:sldId id="560" r:id="rId12"/>
    <p:sldId id="559" r:id="rId13"/>
    <p:sldId id="558" r:id="rId14"/>
    <p:sldId id="557" r:id="rId15"/>
    <p:sldId id="570" r:id="rId16"/>
    <p:sldId id="589" r:id="rId17"/>
    <p:sldId id="565" r:id="rId18"/>
    <p:sldId id="564" r:id="rId19"/>
    <p:sldId id="563" r:id="rId20"/>
    <p:sldId id="592" r:id="rId21"/>
    <p:sldId id="580" r:id="rId22"/>
    <p:sldId id="581" r:id="rId23"/>
    <p:sldId id="555" r:id="rId24"/>
    <p:sldId id="556" r:id="rId25"/>
    <p:sldId id="593" r:id="rId26"/>
    <p:sldId id="572" r:id="rId27"/>
    <p:sldId id="537" r:id="rId28"/>
    <p:sldId id="582" r:id="rId29"/>
    <p:sldId id="594" r:id="rId30"/>
    <p:sldId id="595" r:id="rId31"/>
    <p:sldId id="550" r:id="rId32"/>
    <p:sldId id="529" r:id="rId33"/>
    <p:sldId id="531" r:id="rId34"/>
    <p:sldId id="528" r:id="rId35"/>
    <p:sldId id="583" r:id="rId36"/>
    <p:sldId id="584" r:id="rId37"/>
    <p:sldId id="585" r:id="rId38"/>
    <p:sldId id="586" r:id="rId39"/>
    <p:sldId id="596" r:id="rId40"/>
    <p:sldId id="549" r:id="rId41"/>
    <p:sldId id="568" r:id="rId42"/>
    <p:sldId id="567" r:id="rId43"/>
    <p:sldId id="569" r:id="rId44"/>
    <p:sldId id="566" r:id="rId45"/>
    <p:sldId id="587" r:id="rId46"/>
    <p:sldId id="590" r:id="rId47"/>
    <p:sldId id="591" r:id="rId48"/>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Source Sans Pro" panose="020B0503030403020204" pitchFamily="34" charset="0"/>
      <p:regular r:id="rId55"/>
      <p:bold r:id="rId56"/>
      <p:italic r:id="rId57"/>
      <p:boldItalic r:id="rId58"/>
    </p:embeddedFont>
    <p:embeddedFont>
      <p:font typeface="Source Sans Pro Black" panose="020B0803030403020204" pitchFamily="34" charset="0"/>
      <p:bold r:id="rId59"/>
      <p:boldItalic r:id="rId60"/>
    </p:embeddedFont>
    <p:embeddedFont>
      <p:font typeface="Source Sans Pro Semibold" panose="020B0603030403020204" pitchFamily="34" charset="0"/>
      <p:bold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TT 2023-24" id="{76E16C41-0D50-4061-87DE-5690E67AC3FC}">
          <p14:sldIdLst>
            <p14:sldId id="302"/>
            <p14:sldId id="373"/>
            <p14:sldId id="353"/>
            <p14:sldId id="387"/>
            <p14:sldId id="571"/>
            <p14:sldId id="562"/>
            <p14:sldId id="561"/>
            <p14:sldId id="560"/>
            <p14:sldId id="559"/>
            <p14:sldId id="558"/>
            <p14:sldId id="557"/>
            <p14:sldId id="570"/>
            <p14:sldId id="589"/>
            <p14:sldId id="565"/>
            <p14:sldId id="564"/>
            <p14:sldId id="563"/>
            <p14:sldId id="592"/>
            <p14:sldId id="580"/>
            <p14:sldId id="581"/>
            <p14:sldId id="555"/>
            <p14:sldId id="556"/>
            <p14:sldId id="593"/>
            <p14:sldId id="572"/>
            <p14:sldId id="537"/>
            <p14:sldId id="582"/>
            <p14:sldId id="594"/>
            <p14:sldId id="595"/>
            <p14:sldId id="550"/>
            <p14:sldId id="529"/>
            <p14:sldId id="531"/>
            <p14:sldId id="528"/>
            <p14:sldId id="583"/>
            <p14:sldId id="584"/>
            <p14:sldId id="585"/>
            <p14:sldId id="586"/>
            <p14:sldId id="596"/>
            <p14:sldId id="549"/>
            <p14:sldId id="568"/>
            <p14:sldId id="567"/>
            <p14:sldId id="569"/>
            <p14:sldId id="566"/>
            <p14:sldId id="587"/>
            <p14:sldId id="590"/>
            <p14:sldId id="5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ler, Jennifer" initials="OJ" lastIdx="3" clrIdx="0">
    <p:extLst>
      <p:ext uri="{19B8F6BF-5375-455C-9EA6-DF929625EA0E}">
        <p15:presenceInfo xmlns:p15="http://schemas.microsoft.com/office/powerpoint/2012/main" userId="S-1-5-21-1757981266-1078081533-725345543-109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AF"/>
    <a:srgbClr val="C81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23" autoAdjust="0"/>
    <p:restoredTop sz="76695" autoAdjust="0"/>
  </p:normalViewPr>
  <p:slideViewPr>
    <p:cSldViewPr snapToGrid="0">
      <p:cViewPr varScale="1">
        <p:scale>
          <a:sx n="69" d="100"/>
          <a:sy n="69" d="100"/>
        </p:scale>
        <p:origin x="68" y="108"/>
      </p:cViewPr>
      <p:guideLst/>
    </p:cSldViewPr>
  </p:slideViewPr>
  <p:outlineViewPr>
    <p:cViewPr>
      <p:scale>
        <a:sx n="33" d="100"/>
        <a:sy n="33" d="100"/>
      </p:scale>
      <p:origin x="0" y="-25356"/>
    </p:cViewPr>
  </p:outlineViewPr>
  <p:notesTextViewPr>
    <p:cViewPr>
      <p:scale>
        <a:sx n="1" d="1"/>
        <a:sy n="1" d="1"/>
      </p:scale>
      <p:origin x="0" y="0"/>
    </p:cViewPr>
  </p:notesTextViewPr>
  <p:sorterViewPr>
    <p:cViewPr>
      <p:scale>
        <a:sx n="100" d="100"/>
        <a:sy n="100" d="100"/>
      </p:scale>
      <p:origin x="0" y="-1632"/>
    </p:cViewPr>
  </p:sorterViewPr>
  <p:notesViewPr>
    <p:cSldViewPr snapToGrid="0">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91C70-74B5-4430-9EF3-9783EDFF3E94}"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n-US"/>
        </a:p>
      </dgm:t>
    </dgm:pt>
    <dgm:pt modelId="{D077EF65-211D-4FF2-B8E9-11F45AD2B891}">
      <dgm:prSet/>
      <dgm:spPr>
        <a:solidFill>
          <a:srgbClr val="C8194B"/>
        </a:solidFill>
        <a:effectLst/>
      </dgm:spPr>
      <dgm:t>
        <a:bodyPr/>
        <a:lstStyle/>
        <a:p>
          <a:r>
            <a:rPr lang="en-GB" dirty="0"/>
            <a:t>3.1</a:t>
          </a:r>
          <a:endParaRPr lang="en-US" dirty="0"/>
        </a:p>
      </dgm:t>
    </dgm:pt>
    <dgm:pt modelId="{155749D0-C3FD-4333-80B3-DE3AE2EEFA99}" type="parTrans" cxnId="{1EC1A74C-C03B-4246-AC38-F6460FF14673}">
      <dgm:prSet/>
      <dgm:spPr/>
      <dgm:t>
        <a:bodyPr/>
        <a:lstStyle/>
        <a:p>
          <a:endParaRPr lang="en-US"/>
        </a:p>
      </dgm:t>
    </dgm:pt>
    <dgm:pt modelId="{25B75091-2D90-449E-822E-7B1C9794360C}" type="sibTrans" cxnId="{1EC1A74C-C03B-4246-AC38-F6460FF14673}">
      <dgm:prSet/>
      <dgm:spPr/>
      <dgm:t>
        <a:bodyPr/>
        <a:lstStyle/>
        <a:p>
          <a:endParaRPr lang="en-US"/>
        </a:p>
      </dgm:t>
    </dgm:pt>
    <dgm:pt modelId="{1F8694B1-56BC-4ED0-9411-A2A734066712}">
      <dgm:prSet/>
      <dgm:spPr>
        <a:solidFill>
          <a:srgbClr val="C8194B"/>
        </a:solidFill>
        <a:effectLst/>
      </dgm:spPr>
      <dgm:t>
        <a:bodyPr/>
        <a:lstStyle/>
        <a:p>
          <a:r>
            <a:rPr lang="en-GB" dirty="0"/>
            <a:t>3.2</a:t>
          </a:r>
          <a:endParaRPr lang="en-US" dirty="0"/>
        </a:p>
      </dgm:t>
    </dgm:pt>
    <dgm:pt modelId="{82744DE1-7A2F-4E1C-BEEB-AC351499DA21}" type="parTrans" cxnId="{26C17DBC-6C47-4386-987D-18EC5FADDC0F}">
      <dgm:prSet/>
      <dgm:spPr/>
      <dgm:t>
        <a:bodyPr/>
        <a:lstStyle/>
        <a:p>
          <a:endParaRPr lang="en-US"/>
        </a:p>
      </dgm:t>
    </dgm:pt>
    <dgm:pt modelId="{959CAC9A-B135-4493-80CA-164B1A4BF9E1}" type="sibTrans" cxnId="{26C17DBC-6C47-4386-987D-18EC5FADDC0F}">
      <dgm:prSet/>
      <dgm:spPr/>
      <dgm:t>
        <a:bodyPr/>
        <a:lstStyle/>
        <a:p>
          <a:endParaRPr lang="en-US"/>
        </a:p>
      </dgm:t>
    </dgm:pt>
    <dgm:pt modelId="{F7DFCCF7-AC9B-4CA9-9183-729FE5AE8E26}">
      <dgm:prSet/>
      <dgm:spPr>
        <a:solidFill>
          <a:srgbClr val="C8194B"/>
        </a:solidFill>
        <a:effectLst/>
      </dgm:spPr>
      <dgm:t>
        <a:bodyPr/>
        <a:lstStyle/>
        <a:p>
          <a:r>
            <a:rPr lang="en-GB" dirty="0"/>
            <a:t>3.3</a:t>
          </a:r>
          <a:endParaRPr lang="en-US" dirty="0"/>
        </a:p>
      </dgm:t>
    </dgm:pt>
    <dgm:pt modelId="{3A31BC6B-3876-496F-B4D5-C370480994AA}" type="parTrans" cxnId="{22E97807-C628-499A-80F5-0DD400347E00}">
      <dgm:prSet/>
      <dgm:spPr/>
      <dgm:t>
        <a:bodyPr/>
        <a:lstStyle/>
        <a:p>
          <a:endParaRPr lang="en-US"/>
        </a:p>
      </dgm:t>
    </dgm:pt>
    <dgm:pt modelId="{1884D1AF-AA85-4387-9B49-8A9BDA937051}" type="sibTrans" cxnId="{22E97807-C628-499A-80F5-0DD400347E00}">
      <dgm:prSet/>
      <dgm:spPr/>
      <dgm:t>
        <a:bodyPr/>
        <a:lstStyle/>
        <a:p>
          <a:endParaRPr lang="en-US"/>
        </a:p>
      </dgm:t>
    </dgm:pt>
    <dgm:pt modelId="{C8DC472F-D9BC-43E6-A0E3-59D97D5466D9}">
      <dgm:prSet/>
      <dgm:spPr>
        <a:solidFill>
          <a:srgbClr val="C8194B"/>
        </a:solidFill>
        <a:effectLst/>
      </dgm:spPr>
      <dgm:t>
        <a:bodyPr/>
        <a:lstStyle/>
        <a:p>
          <a:r>
            <a:rPr lang="en-GB" dirty="0"/>
            <a:t>3.4</a:t>
          </a:r>
          <a:endParaRPr lang="en-US" dirty="0"/>
        </a:p>
      </dgm:t>
    </dgm:pt>
    <dgm:pt modelId="{0DA93B2A-1DF2-40D3-A386-1E332AB1C6CD}" type="parTrans" cxnId="{B409D0D9-20B8-4CBD-9E39-796909B4DB67}">
      <dgm:prSet/>
      <dgm:spPr/>
      <dgm:t>
        <a:bodyPr/>
        <a:lstStyle/>
        <a:p>
          <a:endParaRPr lang="en-US"/>
        </a:p>
      </dgm:t>
    </dgm:pt>
    <dgm:pt modelId="{04ED8FC9-2ED5-4C05-8E0D-F953B7E1162F}" type="sibTrans" cxnId="{B409D0D9-20B8-4CBD-9E39-796909B4DB67}">
      <dgm:prSet/>
      <dgm:spPr/>
      <dgm:t>
        <a:bodyPr/>
        <a:lstStyle/>
        <a:p>
          <a:endParaRPr lang="en-US"/>
        </a:p>
      </dgm:t>
    </dgm:pt>
    <dgm:pt modelId="{674C4B62-E1E2-45E8-B915-F0A40AA2FCD8}">
      <dgm:prSet/>
      <dgm:spPr>
        <a:solidFill>
          <a:srgbClr val="C8194B"/>
        </a:solidFill>
        <a:effectLst/>
      </dgm:spPr>
      <dgm:t>
        <a:bodyPr/>
        <a:lstStyle/>
        <a:p>
          <a:r>
            <a:rPr lang="en-GB" dirty="0"/>
            <a:t>3.5</a:t>
          </a:r>
          <a:endParaRPr lang="en-US" dirty="0"/>
        </a:p>
      </dgm:t>
    </dgm:pt>
    <dgm:pt modelId="{13985773-52EB-46AD-9DB6-B8D6ED541070}" type="parTrans" cxnId="{B2036674-B2EC-465B-9776-F0046C614782}">
      <dgm:prSet/>
      <dgm:spPr/>
      <dgm:t>
        <a:bodyPr/>
        <a:lstStyle/>
        <a:p>
          <a:endParaRPr lang="en-US"/>
        </a:p>
      </dgm:t>
    </dgm:pt>
    <dgm:pt modelId="{C656C942-F0F9-4CD1-B6D5-A52DAF9BA749}" type="sibTrans" cxnId="{B2036674-B2EC-465B-9776-F0046C614782}">
      <dgm:prSet/>
      <dgm:spPr/>
      <dgm:t>
        <a:bodyPr/>
        <a:lstStyle/>
        <a:p>
          <a:endParaRPr lang="en-US"/>
        </a:p>
      </dgm:t>
    </dgm:pt>
    <dgm:pt modelId="{D5E5ADB6-EE2F-463F-968F-3BA39F11FBDA}" type="pres">
      <dgm:prSet presAssocID="{EBE91C70-74B5-4430-9EF3-9783EDFF3E94}" presName="linear" presStyleCnt="0">
        <dgm:presLayoutVars>
          <dgm:dir/>
          <dgm:animLvl val="lvl"/>
          <dgm:resizeHandles val="exact"/>
        </dgm:presLayoutVars>
      </dgm:prSet>
      <dgm:spPr/>
    </dgm:pt>
    <dgm:pt modelId="{E0447B87-94E8-458F-A4D7-0AE4C8E4098D}" type="pres">
      <dgm:prSet presAssocID="{D077EF65-211D-4FF2-B8E9-11F45AD2B891}" presName="parentLin" presStyleCnt="0"/>
      <dgm:spPr/>
    </dgm:pt>
    <dgm:pt modelId="{A76711AE-46F6-4864-A027-A16CDA159C4B}" type="pres">
      <dgm:prSet presAssocID="{D077EF65-211D-4FF2-B8E9-11F45AD2B891}" presName="parentLeftMargin" presStyleLbl="node1" presStyleIdx="0" presStyleCnt="5"/>
      <dgm:spPr/>
    </dgm:pt>
    <dgm:pt modelId="{BD1DD79C-D4CB-4B54-98FD-8D5FEA01104D}" type="pres">
      <dgm:prSet presAssocID="{D077EF65-211D-4FF2-B8E9-11F45AD2B891}" presName="parentText" presStyleLbl="node1" presStyleIdx="0" presStyleCnt="5">
        <dgm:presLayoutVars>
          <dgm:chMax val="0"/>
          <dgm:bulletEnabled val="1"/>
        </dgm:presLayoutVars>
      </dgm:prSet>
      <dgm:spPr/>
    </dgm:pt>
    <dgm:pt modelId="{3AC8BA86-C710-4013-9F90-9A4F6F8D0A20}" type="pres">
      <dgm:prSet presAssocID="{D077EF65-211D-4FF2-B8E9-11F45AD2B891}" presName="negativeSpace" presStyleCnt="0"/>
      <dgm:spPr/>
    </dgm:pt>
    <dgm:pt modelId="{1FAB415D-A397-4ABE-8F01-A7FF1183CDD0}" type="pres">
      <dgm:prSet presAssocID="{D077EF65-211D-4FF2-B8E9-11F45AD2B891}" presName="childText" presStyleLbl="conFgAcc1" presStyleIdx="0" presStyleCnt="5" custLinFactNeighborY="-18803">
        <dgm:presLayoutVars>
          <dgm:bulletEnabled val="1"/>
        </dgm:presLayoutVars>
      </dgm:prSet>
      <dgm:spPr>
        <a:ln>
          <a:solidFill>
            <a:schemeClr val="tx2"/>
          </a:solidFill>
        </a:ln>
      </dgm:spPr>
    </dgm:pt>
    <dgm:pt modelId="{B7879020-A541-4F5F-9C7F-2CC0895E6D5A}" type="pres">
      <dgm:prSet presAssocID="{25B75091-2D90-449E-822E-7B1C9794360C}" presName="spaceBetweenRectangles" presStyleCnt="0"/>
      <dgm:spPr/>
    </dgm:pt>
    <dgm:pt modelId="{2BA0F5DF-2CD9-4EA9-91F8-944BBAC766B7}" type="pres">
      <dgm:prSet presAssocID="{1F8694B1-56BC-4ED0-9411-A2A734066712}" presName="parentLin" presStyleCnt="0"/>
      <dgm:spPr/>
    </dgm:pt>
    <dgm:pt modelId="{C2158564-96E3-43BB-A924-C616DE9CD0D4}" type="pres">
      <dgm:prSet presAssocID="{1F8694B1-56BC-4ED0-9411-A2A734066712}" presName="parentLeftMargin" presStyleLbl="node1" presStyleIdx="0" presStyleCnt="5"/>
      <dgm:spPr/>
    </dgm:pt>
    <dgm:pt modelId="{1DA3A401-6EC4-419B-99FB-546C332B9EDB}" type="pres">
      <dgm:prSet presAssocID="{1F8694B1-56BC-4ED0-9411-A2A734066712}" presName="parentText" presStyleLbl="node1" presStyleIdx="1" presStyleCnt="5">
        <dgm:presLayoutVars>
          <dgm:chMax val="0"/>
          <dgm:bulletEnabled val="1"/>
        </dgm:presLayoutVars>
      </dgm:prSet>
      <dgm:spPr/>
    </dgm:pt>
    <dgm:pt modelId="{8CFA375D-AD94-4261-9D6F-920C572782DE}" type="pres">
      <dgm:prSet presAssocID="{1F8694B1-56BC-4ED0-9411-A2A734066712}" presName="negativeSpace" presStyleCnt="0"/>
      <dgm:spPr/>
    </dgm:pt>
    <dgm:pt modelId="{97479933-970D-450E-9ECE-A2CD04D6E666}" type="pres">
      <dgm:prSet presAssocID="{1F8694B1-56BC-4ED0-9411-A2A734066712}" presName="childText" presStyleLbl="conFgAcc1" presStyleIdx="1" presStyleCnt="5" custLinFactNeighborY="-18803">
        <dgm:presLayoutVars>
          <dgm:bulletEnabled val="1"/>
        </dgm:presLayoutVars>
      </dgm:prSet>
      <dgm:spPr>
        <a:ln>
          <a:solidFill>
            <a:schemeClr val="tx2"/>
          </a:solidFill>
        </a:ln>
      </dgm:spPr>
    </dgm:pt>
    <dgm:pt modelId="{9369491E-7FF8-47A3-AD70-219CBA01892F}" type="pres">
      <dgm:prSet presAssocID="{959CAC9A-B135-4493-80CA-164B1A4BF9E1}" presName="spaceBetweenRectangles" presStyleCnt="0"/>
      <dgm:spPr/>
    </dgm:pt>
    <dgm:pt modelId="{BEDB8907-279B-4EA4-A3F5-777F29DA60CC}" type="pres">
      <dgm:prSet presAssocID="{F7DFCCF7-AC9B-4CA9-9183-729FE5AE8E26}" presName="parentLin" presStyleCnt="0"/>
      <dgm:spPr/>
    </dgm:pt>
    <dgm:pt modelId="{BAFC48C1-C456-46A7-A088-8C2EDC96E085}" type="pres">
      <dgm:prSet presAssocID="{F7DFCCF7-AC9B-4CA9-9183-729FE5AE8E26}" presName="parentLeftMargin" presStyleLbl="node1" presStyleIdx="1" presStyleCnt="5"/>
      <dgm:spPr/>
    </dgm:pt>
    <dgm:pt modelId="{3BDA615E-69BD-4B59-B3FB-BB90FA945567}" type="pres">
      <dgm:prSet presAssocID="{F7DFCCF7-AC9B-4CA9-9183-729FE5AE8E26}" presName="parentText" presStyleLbl="node1" presStyleIdx="2" presStyleCnt="5">
        <dgm:presLayoutVars>
          <dgm:chMax val="0"/>
          <dgm:bulletEnabled val="1"/>
        </dgm:presLayoutVars>
      </dgm:prSet>
      <dgm:spPr/>
    </dgm:pt>
    <dgm:pt modelId="{C8995D1C-5E59-4313-9442-E9B6BEAA7E79}" type="pres">
      <dgm:prSet presAssocID="{F7DFCCF7-AC9B-4CA9-9183-729FE5AE8E26}" presName="negativeSpace" presStyleCnt="0"/>
      <dgm:spPr/>
    </dgm:pt>
    <dgm:pt modelId="{42327CEB-73DF-4AC2-8C5D-EFFAA89D233E}" type="pres">
      <dgm:prSet presAssocID="{F7DFCCF7-AC9B-4CA9-9183-729FE5AE8E26}" presName="childText" presStyleLbl="conFgAcc1" presStyleIdx="2" presStyleCnt="5" custLinFactNeighborY="-18803">
        <dgm:presLayoutVars>
          <dgm:bulletEnabled val="1"/>
        </dgm:presLayoutVars>
      </dgm:prSet>
      <dgm:spPr>
        <a:ln>
          <a:solidFill>
            <a:schemeClr val="tx2"/>
          </a:solidFill>
        </a:ln>
      </dgm:spPr>
    </dgm:pt>
    <dgm:pt modelId="{DF220A7E-F4B9-47C0-8B48-483446B7BBFA}" type="pres">
      <dgm:prSet presAssocID="{1884D1AF-AA85-4387-9B49-8A9BDA937051}" presName="spaceBetweenRectangles" presStyleCnt="0"/>
      <dgm:spPr/>
    </dgm:pt>
    <dgm:pt modelId="{3004D71D-15D8-4F7F-A9A6-D30C018C7D99}" type="pres">
      <dgm:prSet presAssocID="{C8DC472F-D9BC-43E6-A0E3-59D97D5466D9}" presName="parentLin" presStyleCnt="0"/>
      <dgm:spPr/>
    </dgm:pt>
    <dgm:pt modelId="{B8412B98-D8C9-4F61-95CC-FC0132D8623F}" type="pres">
      <dgm:prSet presAssocID="{C8DC472F-D9BC-43E6-A0E3-59D97D5466D9}" presName="parentLeftMargin" presStyleLbl="node1" presStyleIdx="2" presStyleCnt="5"/>
      <dgm:spPr/>
    </dgm:pt>
    <dgm:pt modelId="{B7C3DCB3-B88C-4D79-B47C-8253AD500F79}" type="pres">
      <dgm:prSet presAssocID="{C8DC472F-D9BC-43E6-A0E3-59D97D5466D9}" presName="parentText" presStyleLbl="node1" presStyleIdx="3" presStyleCnt="5">
        <dgm:presLayoutVars>
          <dgm:chMax val="0"/>
          <dgm:bulletEnabled val="1"/>
        </dgm:presLayoutVars>
      </dgm:prSet>
      <dgm:spPr/>
    </dgm:pt>
    <dgm:pt modelId="{287FB043-1C07-46FD-8344-9C1E32FB3951}" type="pres">
      <dgm:prSet presAssocID="{C8DC472F-D9BC-43E6-A0E3-59D97D5466D9}" presName="negativeSpace" presStyleCnt="0"/>
      <dgm:spPr/>
    </dgm:pt>
    <dgm:pt modelId="{AB6A8D97-C685-48F4-A687-87ED3514189F}" type="pres">
      <dgm:prSet presAssocID="{C8DC472F-D9BC-43E6-A0E3-59D97D5466D9}" presName="childText" presStyleLbl="conFgAcc1" presStyleIdx="3" presStyleCnt="5" custLinFactNeighborY="-18803">
        <dgm:presLayoutVars>
          <dgm:bulletEnabled val="1"/>
        </dgm:presLayoutVars>
      </dgm:prSet>
      <dgm:spPr>
        <a:ln>
          <a:solidFill>
            <a:schemeClr val="tx2"/>
          </a:solidFill>
        </a:ln>
      </dgm:spPr>
    </dgm:pt>
    <dgm:pt modelId="{BCDD4879-7104-43E1-BCB7-6A33FB82C43F}" type="pres">
      <dgm:prSet presAssocID="{04ED8FC9-2ED5-4C05-8E0D-F953B7E1162F}" presName="spaceBetweenRectangles" presStyleCnt="0"/>
      <dgm:spPr/>
    </dgm:pt>
    <dgm:pt modelId="{66E99AEA-302B-4A20-905F-A17B61463D0F}" type="pres">
      <dgm:prSet presAssocID="{674C4B62-E1E2-45E8-B915-F0A40AA2FCD8}" presName="parentLin" presStyleCnt="0"/>
      <dgm:spPr/>
    </dgm:pt>
    <dgm:pt modelId="{49071036-D555-4986-B7C4-827517188E04}" type="pres">
      <dgm:prSet presAssocID="{674C4B62-E1E2-45E8-B915-F0A40AA2FCD8}" presName="parentLeftMargin" presStyleLbl="node1" presStyleIdx="3" presStyleCnt="5"/>
      <dgm:spPr/>
    </dgm:pt>
    <dgm:pt modelId="{4ECF9052-0F0A-4404-8BDC-FBDE29133DDC}" type="pres">
      <dgm:prSet presAssocID="{674C4B62-E1E2-45E8-B915-F0A40AA2FCD8}" presName="parentText" presStyleLbl="node1" presStyleIdx="4" presStyleCnt="5">
        <dgm:presLayoutVars>
          <dgm:chMax val="0"/>
          <dgm:bulletEnabled val="1"/>
        </dgm:presLayoutVars>
      </dgm:prSet>
      <dgm:spPr/>
    </dgm:pt>
    <dgm:pt modelId="{B5A9F13A-FDB5-4C51-B210-A0F0A35CB9AD}" type="pres">
      <dgm:prSet presAssocID="{674C4B62-E1E2-45E8-B915-F0A40AA2FCD8}" presName="negativeSpace" presStyleCnt="0"/>
      <dgm:spPr/>
    </dgm:pt>
    <dgm:pt modelId="{E7C77EFF-D48E-4170-86D3-57ABD666BF8E}" type="pres">
      <dgm:prSet presAssocID="{674C4B62-E1E2-45E8-B915-F0A40AA2FCD8}" presName="childText" presStyleLbl="conFgAcc1" presStyleIdx="4" presStyleCnt="5">
        <dgm:presLayoutVars>
          <dgm:bulletEnabled val="1"/>
        </dgm:presLayoutVars>
      </dgm:prSet>
      <dgm:spPr>
        <a:ln>
          <a:solidFill>
            <a:schemeClr val="tx2"/>
          </a:solidFill>
        </a:ln>
      </dgm:spPr>
    </dgm:pt>
  </dgm:ptLst>
  <dgm:cxnLst>
    <dgm:cxn modelId="{22E97807-C628-499A-80F5-0DD400347E00}" srcId="{EBE91C70-74B5-4430-9EF3-9783EDFF3E94}" destId="{F7DFCCF7-AC9B-4CA9-9183-729FE5AE8E26}" srcOrd="2" destOrd="0" parTransId="{3A31BC6B-3876-496F-B4D5-C370480994AA}" sibTransId="{1884D1AF-AA85-4387-9B49-8A9BDA937051}"/>
    <dgm:cxn modelId="{CEEE910A-D0A3-4700-AF54-E7D89C0D06D0}" type="presOf" srcId="{D077EF65-211D-4FF2-B8E9-11F45AD2B891}" destId="{A76711AE-46F6-4864-A027-A16CDA159C4B}" srcOrd="0" destOrd="0" presId="urn:microsoft.com/office/officeart/2005/8/layout/list1"/>
    <dgm:cxn modelId="{237E613C-3053-4794-9729-998221918E75}" type="presOf" srcId="{F7DFCCF7-AC9B-4CA9-9183-729FE5AE8E26}" destId="{3BDA615E-69BD-4B59-B3FB-BB90FA945567}" srcOrd="1" destOrd="0" presId="urn:microsoft.com/office/officeart/2005/8/layout/list1"/>
    <dgm:cxn modelId="{F5E1B33F-1648-4126-BEDC-090DCA50B0BF}" type="presOf" srcId="{674C4B62-E1E2-45E8-B915-F0A40AA2FCD8}" destId="{49071036-D555-4986-B7C4-827517188E04}" srcOrd="0" destOrd="0" presId="urn:microsoft.com/office/officeart/2005/8/layout/list1"/>
    <dgm:cxn modelId="{C2B76B44-1EE2-4E75-A246-E2A2E7E61238}" type="presOf" srcId="{C8DC472F-D9BC-43E6-A0E3-59D97D5466D9}" destId="{B8412B98-D8C9-4F61-95CC-FC0132D8623F}" srcOrd="0" destOrd="0" presId="urn:microsoft.com/office/officeart/2005/8/layout/list1"/>
    <dgm:cxn modelId="{34DF5045-ED46-4053-B500-9D9717BEA4CE}" type="presOf" srcId="{D077EF65-211D-4FF2-B8E9-11F45AD2B891}" destId="{BD1DD79C-D4CB-4B54-98FD-8D5FEA01104D}" srcOrd="1" destOrd="0" presId="urn:microsoft.com/office/officeart/2005/8/layout/list1"/>
    <dgm:cxn modelId="{37095066-053D-4794-BF11-D377DDC2F56A}" type="presOf" srcId="{674C4B62-E1E2-45E8-B915-F0A40AA2FCD8}" destId="{4ECF9052-0F0A-4404-8BDC-FBDE29133DDC}" srcOrd="1" destOrd="0" presId="urn:microsoft.com/office/officeart/2005/8/layout/list1"/>
    <dgm:cxn modelId="{1EC1A74C-C03B-4246-AC38-F6460FF14673}" srcId="{EBE91C70-74B5-4430-9EF3-9783EDFF3E94}" destId="{D077EF65-211D-4FF2-B8E9-11F45AD2B891}" srcOrd="0" destOrd="0" parTransId="{155749D0-C3FD-4333-80B3-DE3AE2EEFA99}" sibTransId="{25B75091-2D90-449E-822E-7B1C9794360C}"/>
    <dgm:cxn modelId="{AD7D4A70-A4FD-4094-8F2C-63E284AFF8A2}" type="presOf" srcId="{EBE91C70-74B5-4430-9EF3-9783EDFF3E94}" destId="{D5E5ADB6-EE2F-463F-968F-3BA39F11FBDA}" srcOrd="0" destOrd="0" presId="urn:microsoft.com/office/officeart/2005/8/layout/list1"/>
    <dgm:cxn modelId="{B2036674-B2EC-465B-9776-F0046C614782}" srcId="{EBE91C70-74B5-4430-9EF3-9783EDFF3E94}" destId="{674C4B62-E1E2-45E8-B915-F0A40AA2FCD8}" srcOrd="4" destOrd="0" parTransId="{13985773-52EB-46AD-9DB6-B8D6ED541070}" sibTransId="{C656C942-F0F9-4CD1-B6D5-A52DAF9BA749}"/>
    <dgm:cxn modelId="{94FAEAA9-0887-40F2-992E-B2FF9BFCBB26}" type="presOf" srcId="{C8DC472F-D9BC-43E6-A0E3-59D97D5466D9}" destId="{B7C3DCB3-B88C-4D79-B47C-8253AD500F79}" srcOrd="1" destOrd="0" presId="urn:microsoft.com/office/officeart/2005/8/layout/list1"/>
    <dgm:cxn modelId="{DA292CB9-A251-4392-AEC5-7669D8499CF6}" type="presOf" srcId="{1F8694B1-56BC-4ED0-9411-A2A734066712}" destId="{1DA3A401-6EC4-419B-99FB-546C332B9EDB}" srcOrd="1" destOrd="0" presId="urn:microsoft.com/office/officeart/2005/8/layout/list1"/>
    <dgm:cxn modelId="{26C17DBC-6C47-4386-987D-18EC5FADDC0F}" srcId="{EBE91C70-74B5-4430-9EF3-9783EDFF3E94}" destId="{1F8694B1-56BC-4ED0-9411-A2A734066712}" srcOrd="1" destOrd="0" parTransId="{82744DE1-7A2F-4E1C-BEEB-AC351499DA21}" sibTransId="{959CAC9A-B135-4493-80CA-164B1A4BF9E1}"/>
    <dgm:cxn modelId="{E97EC4BE-C5E7-4460-94CD-74D5C3D8DF34}" type="presOf" srcId="{1F8694B1-56BC-4ED0-9411-A2A734066712}" destId="{C2158564-96E3-43BB-A924-C616DE9CD0D4}" srcOrd="0" destOrd="0" presId="urn:microsoft.com/office/officeart/2005/8/layout/list1"/>
    <dgm:cxn modelId="{B409D0D9-20B8-4CBD-9E39-796909B4DB67}" srcId="{EBE91C70-74B5-4430-9EF3-9783EDFF3E94}" destId="{C8DC472F-D9BC-43E6-A0E3-59D97D5466D9}" srcOrd="3" destOrd="0" parTransId="{0DA93B2A-1DF2-40D3-A386-1E332AB1C6CD}" sibTransId="{04ED8FC9-2ED5-4C05-8E0D-F953B7E1162F}"/>
    <dgm:cxn modelId="{0F05F8FE-526A-44FC-BE5F-DB28D90E339D}" type="presOf" srcId="{F7DFCCF7-AC9B-4CA9-9183-729FE5AE8E26}" destId="{BAFC48C1-C456-46A7-A088-8C2EDC96E085}" srcOrd="0" destOrd="0" presId="urn:microsoft.com/office/officeart/2005/8/layout/list1"/>
    <dgm:cxn modelId="{A87B50F5-9CF8-40B0-8323-1D6470CC3929}" type="presParOf" srcId="{D5E5ADB6-EE2F-463F-968F-3BA39F11FBDA}" destId="{E0447B87-94E8-458F-A4D7-0AE4C8E4098D}" srcOrd="0" destOrd="0" presId="urn:microsoft.com/office/officeart/2005/8/layout/list1"/>
    <dgm:cxn modelId="{DF592F6D-DC23-435A-AA4E-EA2112533AA8}" type="presParOf" srcId="{E0447B87-94E8-458F-A4D7-0AE4C8E4098D}" destId="{A76711AE-46F6-4864-A027-A16CDA159C4B}" srcOrd="0" destOrd="0" presId="urn:microsoft.com/office/officeart/2005/8/layout/list1"/>
    <dgm:cxn modelId="{BFD531C7-3423-492C-B765-89F89540B3D1}" type="presParOf" srcId="{E0447B87-94E8-458F-A4D7-0AE4C8E4098D}" destId="{BD1DD79C-D4CB-4B54-98FD-8D5FEA01104D}" srcOrd="1" destOrd="0" presId="urn:microsoft.com/office/officeart/2005/8/layout/list1"/>
    <dgm:cxn modelId="{05DFF605-279C-4DC2-8DBA-24AD21DA4DCF}" type="presParOf" srcId="{D5E5ADB6-EE2F-463F-968F-3BA39F11FBDA}" destId="{3AC8BA86-C710-4013-9F90-9A4F6F8D0A20}" srcOrd="1" destOrd="0" presId="urn:microsoft.com/office/officeart/2005/8/layout/list1"/>
    <dgm:cxn modelId="{EED61E91-A882-414A-800E-250D839E7178}" type="presParOf" srcId="{D5E5ADB6-EE2F-463F-968F-3BA39F11FBDA}" destId="{1FAB415D-A397-4ABE-8F01-A7FF1183CDD0}" srcOrd="2" destOrd="0" presId="urn:microsoft.com/office/officeart/2005/8/layout/list1"/>
    <dgm:cxn modelId="{D2A2BDC5-4632-4949-8800-0F5D3E0201E8}" type="presParOf" srcId="{D5E5ADB6-EE2F-463F-968F-3BA39F11FBDA}" destId="{B7879020-A541-4F5F-9C7F-2CC0895E6D5A}" srcOrd="3" destOrd="0" presId="urn:microsoft.com/office/officeart/2005/8/layout/list1"/>
    <dgm:cxn modelId="{92D38BFB-348A-43EF-84E6-736D7AA1F32F}" type="presParOf" srcId="{D5E5ADB6-EE2F-463F-968F-3BA39F11FBDA}" destId="{2BA0F5DF-2CD9-4EA9-91F8-944BBAC766B7}" srcOrd="4" destOrd="0" presId="urn:microsoft.com/office/officeart/2005/8/layout/list1"/>
    <dgm:cxn modelId="{0B02436E-EA56-434C-A36C-52E9C1695558}" type="presParOf" srcId="{2BA0F5DF-2CD9-4EA9-91F8-944BBAC766B7}" destId="{C2158564-96E3-43BB-A924-C616DE9CD0D4}" srcOrd="0" destOrd="0" presId="urn:microsoft.com/office/officeart/2005/8/layout/list1"/>
    <dgm:cxn modelId="{BA7049BE-3948-4D23-803D-EF4B76FDEC6E}" type="presParOf" srcId="{2BA0F5DF-2CD9-4EA9-91F8-944BBAC766B7}" destId="{1DA3A401-6EC4-419B-99FB-546C332B9EDB}" srcOrd="1" destOrd="0" presId="urn:microsoft.com/office/officeart/2005/8/layout/list1"/>
    <dgm:cxn modelId="{5751B647-6906-4286-B933-8DB49ED0BF54}" type="presParOf" srcId="{D5E5ADB6-EE2F-463F-968F-3BA39F11FBDA}" destId="{8CFA375D-AD94-4261-9D6F-920C572782DE}" srcOrd="5" destOrd="0" presId="urn:microsoft.com/office/officeart/2005/8/layout/list1"/>
    <dgm:cxn modelId="{617102F8-0C59-4A29-9104-F0261F8A0420}" type="presParOf" srcId="{D5E5ADB6-EE2F-463F-968F-3BA39F11FBDA}" destId="{97479933-970D-450E-9ECE-A2CD04D6E666}" srcOrd="6" destOrd="0" presId="urn:microsoft.com/office/officeart/2005/8/layout/list1"/>
    <dgm:cxn modelId="{A17898A7-0939-4789-80E6-9C08E8C571CE}" type="presParOf" srcId="{D5E5ADB6-EE2F-463F-968F-3BA39F11FBDA}" destId="{9369491E-7FF8-47A3-AD70-219CBA01892F}" srcOrd="7" destOrd="0" presId="urn:microsoft.com/office/officeart/2005/8/layout/list1"/>
    <dgm:cxn modelId="{BC26AC79-31A5-4BC7-A742-0E88011DB41B}" type="presParOf" srcId="{D5E5ADB6-EE2F-463F-968F-3BA39F11FBDA}" destId="{BEDB8907-279B-4EA4-A3F5-777F29DA60CC}" srcOrd="8" destOrd="0" presId="urn:microsoft.com/office/officeart/2005/8/layout/list1"/>
    <dgm:cxn modelId="{EE5F9AC3-AEB6-4B4F-82C3-CCAFDB3A7949}" type="presParOf" srcId="{BEDB8907-279B-4EA4-A3F5-777F29DA60CC}" destId="{BAFC48C1-C456-46A7-A088-8C2EDC96E085}" srcOrd="0" destOrd="0" presId="urn:microsoft.com/office/officeart/2005/8/layout/list1"/>
    <dgm:cxn modelId="{C4154901-01AC-4768-926E-7AF617BDD8CE}" type="presParOf" srcId="{BEDB8907-279B-4EA4-A3F5-777F29DA60CC}" destId="{3BDA615E-69BD-4B59-B3FB-BB90FA945567}" srcOrd="1" destOrd="0" presId="urn:microsoft.com/office/officeart/2005/8/layout/list1"/>
    <dgm:cxn modelId="{3BB9C80C-D54C-46BE-9D69-D00A00C010ED}" type="presParOf" srcId="{D5E5ADB6-EE2F-463F-968F-3BA39F11FBDA}" destId="{C8995D1C-5E59-4313-9442-E9B6BEAA7E79}" srcOrd="9" destOrd="0" presId="urn:microsoft.com/office/officeart/2005/8/layout/list1"/>
    <dgm:cxn modelId="{C24B048E-BA8F-41FC-9E36-742264BCE7B6}" type="presParOf" srcId="{D5E5ADB6-EE2F-463F-968F-3BA39F11FBDA}" destId="{42327CEB-73DF-4AC2-8C5D-EFFAA89D233E}" srcOrd="10" destOrd="0" presId="urn:microsoft.com/office/officeart/2005/8/layout/list1"/>
    <dgm:cxn modelId="{A31CF4CE-608A-4F80-90BB-0567700CC2A9}" type="presParOf" srcId="{D5E5ADB6-EE2F-463F-968F-3BA39F11FBDA}" destId="{DF220A7E-F4B9-47C0-8B48-483446B7BBFA}" srcOrd="11" destOrd="0" presId="urn:microsoft.com/office/officeart/2005/8/layout/list1"/>
    <dgm:cxn modelId="{D712217E-40E7-445D-808A-BA2F2DEA2E28}" type="presParOf" srcId="{D5E5ADB6-EE2F-463F-968F-3BA39F11FBDA}" destId="{3004D71D-15D8-4F7F-A9A6-D30C018C7D99}" srcOrd="12" destOrd="0" presId="urn:microsoft.com/office/officeart/2005/8/layout/list1"/>
    <dgm:cxn modelId="{5300A78C-3275-4D8D-A9B3-0724B784ABA1}" type="presParOf" srcId="{3004D71D-15D8-4F7F-A9A6-D30C018C7D99}" destId="{B8412B98-D8C9-4F61-95CC-FC0132D8623F}" srcOrd="0" destOrd="0" presId="urn:microsoft.com/office/officeart/2005/8/layout/list1"/>
    <dgm:cxn modelId="{0C8B2AE8-1B07-410B-87A5-350BAC90F880}" type="presParOf" srcId="{3004D71D-15D8-4F7F-A9A6-D30C018C7D99}" destId="{B7C3DCB3-B88C-4D79-B47C-8253AD500F79}" srcOrd="1" destOrd="0" presId="urn:microsoft.com/office/officeart/2005/8/layout/list1"/>
    <dgm:cxn modelId="{2042C7B0-7025-4910-9A66-ACECBC5DEF98}" type="presParOf" srcId="{D5E5ADB6-EE2F-463F-968F-3BA39F11FBDA}" destId="{287FB043-1C07-46FD-8344-9C1E32FB3951}" srcOrd="13" destOrd="0" presId="urn:microsoft.com/office/officeart/2005/8/layout/list1"/>
    <dgm:cxn modelId="{D6A4B29A-6539-4457-8FC4-689D8B627D6A}" type="presParOf" srcId="{D5E5ADB6-EE2F-463F-968F-3BA39F11FBDA}" destId="{AB6A8D97-C685-48F4-A687-87ED3514189F}" srcOrd="14" destOrd="0" presId="urn:microsoft.com/office/officeart/2005/8/layout/list1"/>
    <dgm:cxn modelId="{BF08716E-0B2D-48AC-B313-0B8F60D33667}" type="presParOf" srcId="{D5E5ADB6-EE2F-463F-968F-3BA39F11FBDA}" destId="{BCDD4879-7104-43E1-BCB7-6A33FB82C43F}" srcOrd="15" destOrd="0" presId="urn:microsoft.com/office/officeart/2005/8/layout/list1"/>
    <dgm:cxn modelId="{32B08BC6-D9CF-4DEA-BD49-988019F64A96}" type="presParOf" srcId="{D5E5ADB6-EE2F-463F-968F-3BA39F11FBDA}" destId="{66E99AEA-302B-4A20-905F-A17B61463D0F}" srcOrd="16" destOrd="0" presId="urn:microsoft.com/office/officeart/2005/8/layout/list1"/>
    <dgm:cxn modelId="{011DB1C6-995E-4C7E-AC7B-F10EE3BA163C}" type="presParOf" srcId="{66E99AEA-302B-4A20-905F-A17B61463D0F}" destId="{49071036-D555-4986-B7C4-827517188E04}" srcOrd="0" destOrd="0" presId="urn:microsoft.com/office/officeart/2005/8/layout/list1"/>
    <dgm:cxn modelId="{4709A908-BEF4-41D5-A11E-7DB1D42C053B}" type="presParOf" srcId="{66E99AEA-302B-4A20-905F-A17B61463D0F}" destId="{4ECF9052-0F0A-4404-8BDC-FBDE29133DDC}" srcOrd="1" destOrd="0" presId="urn:microsoft.com/office/officeart/2005/8/layout/list1"/>
    <dgm:cxn modelId="{D3101090-20C1-4CD5-9E2C-3DC991EDD4B7}" type="presParOf" srcId="{D5E5ADB6-EE2F-463F-968F-3BA39F11FBDA}" destId="{B5A9F13A-FDB5-4C51-B210-A0F0A35CB9AD}" srcOrd="17" destOrd="0" presId="urn:microsoft.com/office/officeart/2005/8/layout/list1"/>
    <dgm:cxn modelId="{7F6BE58D-0764-48C6-978A-25DF0AD7D6B9}" type="presParOf" srcId="{D5E5ADB6-EE2F-463F-968F-3BA39F11FBDA}" destId="{E7C77EFF-D48E-4170-86D3-57ABD666BF8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B415D-A397-4ABE-8F01-A7FF1183CDD0}">
      <dsp:nvSpPr>
        <dsp:cNvPr id="0" name=""/>
        <dsp:cNvSpPr/>
      </dsp:nvSpPr>
      <dsp:spPr>
        <a:xfrm>
          <a:off x="0" y="36125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BD1DD79C-D4CB-4B54-98FD-8D5FEA01104D}">
      <dsp:nvSpPr>
        <dsp:cNvPr id="0" name=""/>
        <dsp:cNvSpPr/>
      </dsp:nvSpPr>
      <dsp:spPr>
        <a:xfrm>
          <a:off x="402260" y="100102"/>
          <a:ext cx="5631640" cy="560880"/>
        </a:xfrm>
        <a:prstGeom prst="roundRect">
          <a:avLst/>
        </a:prstGeom>
        <a:solidFill>
          <a:srgbClr val="C8194B"/>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dirty="0"/>
            <a:t>3.1</a:t>
          </a:r>
          <a:endParaRPr lang="en-US" sz="1900" kern="1200" dirty="0"/>
        </a:p>
      </dsp:txBody>
      <dsp:txXfrm>
        <a:off x="429640" y="127482"/>
        <a:ext cx="5576880" cy="506120"/>
      </dsp:txXfrm>
    </dsp:sp>
    <dsp:sp modelId="{97479933-970D-450E-9ECE-A2CD04D6E666}">
      <dsp:nvSpPr>
        <dsp:cNvPr id="0" name=""/>
        <dsp:cNvSpPr/>
      </dsp:nvSpPr>
      <dsp:spPr>
        <a:xfrm>
          <a:off x="0" y="122309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1DA3A401-6EC4-419B-99FB-546C332B9EDB}">
      <dsp:nvSpPr>
        <dsp:cNvPr id="0" name=""/>
        <dsp:cNvSpPr/>
      </dsp:nvSpPr>
      <dsp:spPr>
        <a:xfrm>
          <a:off x="402260" y="961942"/>
          <a:ext cx="5631640" cy="560880"/>
        </a:xfrm>
        <a:prstGeom prst="roundRect">
          <a:avLst/>
        </a:prstGeom>
        <a:solidFill>
          <a:srgbClr val="C8194B"/>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dirty="0"/>
            <a:t>3.2</a:t>
          </a:r>
          <a:endParaRPr lang="en-US" sz="1900" kern="1200" dirty="0"/>
        </a:p>
      </dsp:txBody>
      <dsp:txXfrm>
        <a:off x="429640" y="989322"/>
        <a:ext cx="5576880" cy="506120"/>
      </dsp:txXfrm>
    </dsp:sp>
    <dsp:sp modelId="{42327CEB-73DF-4AC2-8C5D-EFFAA89D233E}">
      <dsp:nvSpPr>
        <dsp:cNvPr id="0" name=""/>
        <dsp:cNvSpPr/>
      </dsp:nvSpPr>
      <dsp:spPr>
        <a:xfrm>
          <a:off x="0" y="208493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3BDA615E-69BD-4B59-B3FB-BB90FA945567}">
      <dsp:nvSpPr>
        <dsp:cNvPr id="0" name=""/>
        <dsp:cNvSpPr/>
      </dsp:nvSpPr>
      <dsp:spPr>
        <a:xfrm>
          <a:off x="402260" y="1823782"/>
          <a:ext cx="5631640" cy="560880"/>
        </a:xfrm>
        <a:prstGeom prst="roundRect">
          <a:avLst/>
        </a:prstGeom>
        <a:solidFill>
          <a:srgbClr val="C8194B"/>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dirty="0"/>
            <a:t>3.3</a:t>
          </a:r>
          <a:endParaRPr lang="en-US" sz="1900" kern="1200" dirty="0"/>
        </a:p>
      </dsp:txBody>
      <dsp:txXfrm>
        <a:off x="429640" y="1851162"/>
        <a:ext cx="5576880" cy="506120"/>
      </dsp:txXfrm>
    </dsp:sp>
    <dsp:sp modelId="{AB6A8D97-C685-48F4-A687-87ED3514189F}">
      <dsp:nvSpPr>
        <dsp:cNvPr id="0" name=""/>
        <dsp:cNvSpPr/>
      </dsp:nvSpPr>
      <dsp:spPr>
        <a:xfrm>
          <a:off x="0" y="294677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B7C3DCB3-B88C-4D79-B47C-8253AD500F79}">
      <dsp:nvSpPr>
        <dsp:cNvPr id="0" name=""/>
        <dsp:cNvSpPr/>
      </dsp:nvSpPr>
      <dsp:spPr>
        <a:xfrm>
          <a:off x="402260" y="2685622"/>
          <a:ext cx="5631640" cy="560880"/>
        </a:xfrm>
        <a:prstGeom prst="roundRect">
          <a:avLst/>
        </a:prstGeom>
        <a:solidFill>
          <a:srgbClr val="C8194B"/>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dirty="0"/>
            <a:t>3.4</a:t>
          </a:r>
          <a:endParaRPr lang="en-US" sz="1900" kern="1200" dirty="0"/>
        </a:p>
      </dsp:txBody>
      <dsp:txXfrm>
        <a:off x="429640" y="2713002"/>
        <a:ext cx="5576880" cy="506120"/>
      </dsp:txXfrm>
    </dsp:sp>
    <dsp:sp modelId="{E7C77EFF-D48E-4170-86D3-57ABD666BF8E}">
      <dsp:nvSpPr>
        <dsp:cNvPr id="0" name=""/>
        <dsp:cNvSpPr/>
      </dsp:nvSpPr>
      <dsp:spPr>
        <a:xfrm>
          <a:off x="0" y="3827902"/>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4ECF9052-0F0A-4404-8BDC-FBDE29133DDC}">
      <dsp:nvSpPr>
        <dsp:cNvPr id="0" name=""/>
        <dsp:cNvSpPr/>
      </dsp:nvSpPr>
      <dsp:spPr>
        <a:xfrm>
          <a:off x="402260" y="3547462"/>
          <a:ext cx="5631640" cy="560880"/>
        </a:xfrm>
        <a:prstGeom prst="roundRect">
          <a:avLst/>
        </a:prstGeom>
        <a:solidFill>
          <a:srgbClr val="C8194B"/>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dirty="0"/>
            <a:t>3.5</a:t>
          </a:r>
          <a:endParaRPr lang="en-US" sz="1900" kern="1200" dirty="0"/>
        </a:p>
      </dsp:txBody>
      <dsp:txXfrm>
        <a:off x="429640" y="3574842"/>
        <a:ext cx="557688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08/01/2024</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Tree>
    <p:extLst>
      <p:ext uri="{BB962C8B-B14F-4D97-AF65-F5344CB8AC3E}">
        <p14:creationId xmlns:p14="http://schemas.microsoft.com/office/powerpoint/2010/main" val="350254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this all hang together in the specification.</a:t>
            </a:r>
          </a:p>
          <a:p>
            <a:r>
              <a:rPr lang="en-GB" dirty="0"/>
              <a:t>You can turn to any page in the specification for examples of WS, AT, MS and RPs. The content is presented in two columns, the first is SK and the 2</a:t>
            </a:r>
            <a:r>
              <a:rPr lang="en-GB" baseline="30000" dirty="0"/>
              <a:t>nd</a:t>
            </a:r>
            <a:r>
              <a:rPr lang="en-GB" dirty="0"/>
              <a:t> is key opportunities for skills development. </a:t>
            </a:r>
          </a:p>
          <a:p>
            <a:r>
              <a:rPr lang="en-GB" dirty="0"/>
              <a:t>The content is organised into a series of sub-headings with specification point numbering. This is the numbering that was used in  describing the AI and, for some teachers who do not consult the spec often, this proved problematic in interpretation. I mention this because if we ever have AI again, it is vital that you are referring to the spec points in this document, not a textbook, SOW or other knowledge provider (eg bitesize). </a:t>
            </a:r>
          </a:p>
          <a:p>
            <a:r>
              <a:rPr lang="en-GB" dirty="0"/>
              <a:t>For paper 1 we listed 4.2.2 animal tissues, organs and organ systems which included 4.2.2.6 The effect of lifestyle on some non-communicable disease which some people didn’t realise because they weren’t suing the spec (check this).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2A2213B-2F63-4645-A02A-1D7F756BEA66}"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46017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6 papers as described here.</a:t>
            </a:r>
          </a:p>
          <a:p>
            <a:endParaRPr lang="en-GB" dirty="0"/>
          </a:p>
          <a:p>
            <a:r>
              <a:rPr lang="en-GB" dirty="0"/>
              <a:t>Content can be taught in any order as exams are terminal. Most schools teach all of P1 in year 10 to be able to use the previous years papers as mocks but, if you have a preferred sequence, that is also fine. Mocks can be adapted or made with </a:t>
            </a:r>
            <a:r>
              <a:rPr lang="en-GB" dirty="0" err="1"/>
              <a:t>ExamPro</a:t>
            </a:r>
            <a:r>
              <a:rPr lang="en-GB" dirty="0"/>
              <a:t> to suit your teaching order.</a:t>
            </a:r>
          </a:p>
          <a:p>
            <a:r>
              <a:rPr lang="en-GB" dirty="0"/>
              <a:t> </a:t>
            </a:r>
          </a:p>
          <a:p>
            <a:r>
              <a:rPr lang="en-GB" dirty="0"/>
              <a:t>We will look at structure of the levels of questions and tiering in more detail in later slides.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766A7F1-90C8-40D7-841E-0A0A9ACA977B}"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25652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117851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know the answers to any of these questions? </a:t>
            </a:r>
          </a:p>
          <a:p>
            <a:r>
              <a:rPr lang="en-GB" dirty="0"/>
              <a:t>I’ll explain the AOs briefly and you can try to identify them in a question.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319A121-4974-4110-99C8-1A0ABAB52FF8}"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204466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E3DAE95-9373-4795-AE67-FBEE6746DB30}" type="datetime1">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332046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example 1 in the booklet. There is a further example for you to look at later (Biology)</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9E6A6D4-0D8A-4BB0-81AA-3BBC66370CEE}"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407673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103354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Tree>
    <p:extLst>
      <p:ext uri="{BB962C8B-B14F-4D97-AF65-F5344CB8AC3E}">
        <p14:creationId xmlns:p14="http://schemas.microsoft.com/office/powerpoint/2010/main" val="1801400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3 on page 10 of booklet is a standard demand question, demonstrating the variety of question types.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Tree>
    <p:extLst>
      <p:ext uri="{BB962C8B-B14F-4D97-AF65-F5344CB8AC3E}">
        <p14:creationId xmlns:p14="http://schemas.microsoft.com/office/powerpoint/2010/main" val="262774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here on what we could ask students to do, and good practice in responding to graphing questions</a:t>
            </a:r>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Tree>
    <p:extLst>
      <p:ext uri="{BB962C8B-B14F-4D97-AF65-F5344CB8AC3E}">
        <p14:creationId xmlns:p14="http://schemas.microsoft.com/office/powerpoint/2010/main" val="306746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t>The content of this training course contains no reference to future exam content as far as we know at the time of production. (Summer 2023)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0DE1A-D26C-4BF3-92F9-DBA57D06CF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06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What we’re looking for with Extended response questions – there are examples in the booklet</a:t>
            </a:r>
          </a:p>
        </p:txBody>
      </p:sp>
      <p:sp>
        <p:nvSpPr>
          <p:cNvPr id="4" name="Slide Number Placeholder 3"/>
          <p:cNvSpPr>
            <a:spLocks noGrp="1"/>
          </p:cNvSpPr>
          <p:nvPr>
            <p:ph type="sldNum" sz="quarter" idx="5"/>
          </p:nvPr>
        </p:nvSpPr>
        <p:spPr/>
        <p:txBody>
          <a:bodyPr/>
          <a:lstStyle/>
          <a:p>
            <a:fld id="{3C40DE1A-D26C-4BF3-92F9-DBA57D06CF9D}" type="slidenum">
              <a:rPr lang="en-GB" smtClean="0"/>
              <a:t>21</a:t>
            </a:fld>
            <a:endParaRPr lang="en-GB"/>
          </a:p>
        </p:txBody>
      </p:sp>
    </p:spTree>
    <p:extLst>
      <p:ext uri="{BB962C8B-B14F-4D97-AF65-F5344CB8AC3E}">
        <p14:creationId xmlns:p14="http://schemas.microsoft.com/office/powerpoint/2010/main" val="1946002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Tree>
    <p:extLst>
      <p:ext uri="{BB962C8B-B14F-4D97-AF65-F5344CB8AC3E}">
        <p14:creationId xmlns:p14="http://schemas.microsoft.com/office/powerpoint/2010/main" val="3399883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a few examples – don’t need to do all.</a:t>
            </a:r>
          </a:p>
          <a:p>
            <a:endParaRPr lang="en-GB" dirty="0"/>
          </a:p>
          <a:p>
            <a:r>
              <a:rPr lang="en-GB" dirty="0"/>
              <a:t>Examples 4–9 are on pages 14–21</a:t>
            </a:r>
          </a:p>
        </p:txBody>
      </p:sp>
      <p:sp>
        <p:nvSpPr>
          <p:cNvPr id="4" name="Slide Number Placeholder 3"/>
          <p:cNvSpPr>
            <a:spLocks noGrp="1"/>
          </p:cNvSpPr>
          <p:nvPr>
            <p:ph type="sldNum" sz="quarter" idx="5"/>
          </p:nvPr>
        </p:nvSpPr>
        <p:spPr/>
        <p:txBody>
          <a:bodyPr/>
          <a:lstStyle/>
          <a:p>
            <a:fld id="{3C40DE1A-D26C-4BF3-92F9-DBA57D06CF9D}" type="slidenum">
              <a:rPr lang="en-GB" smtClean="0"/>
              <a:t>23</a:t>
            </a:fld>
            <a:endParaRPr lang="en-GB"/>
          </a:p>
        </p:txBody>
      </p:sp>
    </p:spTree>
    <p:extLst>
      <p:ext uri="{BB962C8B-B14F-4D97-AF65-F5344CB8AC3E}">
        <p14:creationId xmlns:p14="http://schemas.microsoft.com/office/powerpoint/2010/main" val="267596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How did you do?</a:t>
            </a:r>
          </a:p>
          <a:p>
            <a:endParaRPr lang="en-US" dirty="0">
              <a:cs typeface="Calibri"/>
            </a:endParaRPr>
          </a:p>
          <a:p>
            <a:r>
              <a:rPr lang="en-US" dirty="0">
                <a:cs typeface="Calibri"/>
              </a:rPr>
              <a:t>Discuss each one.</a:t>
            </a:r>
          </a:p>
          <a:p>
            <a:endParaRPr lang="en-US" dirty="0">
              <a:cs typeface="Calibri"/>
            </a:endParaRPr>
          </a:p>
          <a:p>
            <a:r>
              <a:rPr lang="en-US" dirty="0">
                <a:cs typeface="Calibri"/>
              </a:rPr>
              <a:t>Comments and marks awarded are given at the end of the booklet</a:t>
            </a:r>
          </a:p>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0602A00-0DAD-47A3-A05B-7F4A81C3E06B}" type="datetime1">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24</a:t>
            </a:fld>
            <a:endParaRPr lang="en-US"/>
          </a:p>
        </p:txBody>
      </p:sp>
    </p:spTree>
    <p:extLst>
      <p:ext uri="{BB962C8B-B14F-4D97-AF65-F5344CB8AC3E}">
        <p14:creationId xmlns:p14="http://schemas.microsoft.com/office/powerpoint/2010/main" val="2284176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these examples – go through one or two rather than get delegates to mark them.</a:t>
            </a:r>
          </a:p>
        </p:txBody>
      </p:sp>
      <p:sp>
        <p:nvSpPr>
          <p:cNvPr id="4" name="Slide Number Placeholder 3"/>
          <p:cNvSpPr>
            <a:spLocks noGrp="1"/>
          </p:cNvSpPr>
          <p:nvPr>
            <p:ph type="sldNum" sz="quarter" idx="5"/>
          </p:nvPr>
        </p:nvSpPr>
        <p:spPr/>
        <p:txBody>
          <a:bodyPr/>
          <a:lstStyle/>
          <a:p>
            <a:fld id="{3C40DE1A-D26C-4BF3-92F9-DBA57D06CF9D}" type="slidenum">
              <a:rPr lang="en-GB" smtClean="0"/>
              <a:t>25</a:t>
            </a:fld>
            <a:endParaRPr lang="en-GB"/>
          </a:p>
        </p:txBody>
      </p:sp>
    </p:spTree>
    <p:extLst>
      <p:ext uri="{BB962C8B-B14F-4D97-AF65-F5344CB8AC3E}">
        <p14:creationId xmlns:p14="http://schemas.microsoft.com/office/powerpoint/2010/main" val="62121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examples of extended response questions with commentaries in the booklet</a:t>
            </a:r>
          </a:p>
          <a:p>
            <a:endParaRPr lang="en-GB" dirty="0"/>
          </a:p>
          <a:p>
            <a:r>
              <a:rPr lang="en-GB" dirty="0"/>
              <a:t>Might want to go through one or two – examples 18 to 21 (pp 33–38)</a:t>
            </a:r>
          </a:p>
        </p:txBody>
      </p:sp>
      <p:sp>
        <p:nvSpPr>
          <p:cNvPr id="4" name="Slide Number Placeholder 3"/>
          <p:cNvSpPr>
            <a:spLocks noGrp="1"/>
          </p:cNvSpPr>
          <p:nvPr>
            <p:ph type="sldNum" sz="quarter" idx="5"/>
          </p:nvPr>
        </p:nvSpPr>
        <p:spPr/>
        <p:txBody>
          <a:bodyPr/>
          <a:lstStyle/>
          <a:p>
            <a:fld id="{3C40DE1A-D26C-4BF3-92F9-DBA57D06CF9D}" type="slidenum">
              <a:rPr lang="en-GB" smtClean="0"/>
              <a:t>26</a:t>
            </a:fld>
            <a:endParaRPr lang="en-GB"/>
          </a:p>
        </p:txBody>
      </p:sp>
    </p:spTree>
    <p:extLst>
      <p:ext uri="{BB962C8B-B14F-4D97-AF65-F5344CB8AC3E}">
        <p14:creationId xmlns:p14="http://schemas.microsoft.com/office/powerpoint/2010/main" val="2119744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27</a:t>
            </a:fld>
            <a:endParaRPr lang="en-GB"/>
          </a:p>
        </p:txBody>
      </p:sp>
    </p:spTree>
    <p:extLst>
      <p:ext uri="{BB962C8B-B14F-4D97-AF65-F5344CB8AC3E}">
        <p14:creationId xmlns:p14="http://schemas.microsoft.com/office/powerpoint/2010/main" val="3388056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C40DE1A-D26C-4BF3-92F9-DBA57D06CF9D}" type="slidenum">
              <a:rPr lang="en-GB" smtClean="0"/>
              <a:t>30</a:t>
            </a:fld>
            <a:endParaRPr lang="en-GB"/>
          </a:p>
        </p:txBody>
      </p:sp>
    </p:spTree>
    <p:extLst>
      <p:ext uri="{BB962C8B-B14F-4D97-AF65-F5344CB8AC3E}">
        <p14:creationId xmlns:p14="http://schemas.microsoft.com/office/powerpoint/2010/main" val="2068962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C40DE1A-D26C-4BF3-92F9-DBA57D06CF9D}" type="slidenum">
              <a:rPr lang="en-GB" smtClean="0"/>
              <a:t>31</a:t>
            </a:fld>
            <a:endParaRPr lang="en-GB"/>
          </a:p>
        </p:txBody>
      </p:sp>
    </p:spTree>
    <p:extLst>
      <p:ext uri="{BB962C8B-B14F-4D97-AF65-F5344CB8AC3E}">
        <p14:creationId xmlns:p14="http://schemas.microsoft.com/office/powerpoint/2010/main" val="73995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Areas of working scientifically in the context of the RPs </a:t>
            </a:r>
          </a:p>
          <a:p>
            <a:pPr marL="0" indent="0">
              <a:buNone/>
            </a:pPr>
            <a:r>
              <a:rPr lang="en-GB" sz="1200" dirty="0"/>
              <a:t>		 repeatable or its significance </a:t>
            </a:r>
          </a:p>
          <a:p>
            <a:pPr marL="0" indent="0">
              <a:buNone/>
            </a:pPr>
            <a:r>
              <a:rPr lang="en-GB" sz="1200" dirty="0"/>
              <a:t>		 identify control variables and other variables </a:t>
            </a:r>
            <a:br>
              <a:rPr lang="en-GB" sz="1200" dirty="0"/>
            </a:br>
            <a:r>
              <a:rPr lang="en-GB" sz="1200" dirty="0"/>
              <a:t>		 term ‘fair’ is always inadequate unless suitably </a:t>
            </a:r>
            <a:br>
              <a:rPr lang="en-GB" sz="1200" dirty="0"/>
            </a:br>
            <a:r>
              <a:rPr lang="en-GB" sz="1200" dirty="0"/>
              <a:t>                qualified types of errors</a:t>
            </a:r>
            <a:br>
              <a:rPr lang="en-GB" sz="1200" dirty="0"/>
            </a:br>
            <a:r>
              <a:rPr lang="en-GB" sz="1200" dirty="0"/>
              <a:t>		 how to improve accuracy - </a:t>
            </a:r>
            <a:r>
              <a:rPr lang="en-GB" sz="1200" i="1" dirty="0"/>
              <a:t>improves inaccuracy</a:t>
            </a:r>
            <a:r>
              <a:rPr lang="en-GB" sz="1200" dirty="0"/>
              <a:t> is insufficient for a</a:t>
            </a:r>
            <a:br>
              <a:rPr lang="en-GB" sz="1200" dirty="0"/>
            </a:br>
            <a:r>
              <a:rPr lang="en-GB" sz="1200" dirty="0"/>
              <a:t>                type of experimental error, </a:t>
            </a:r>
            <a:r>
              <a:rPr lang="en-GB" sz="1200" i="1" dirty="0"/>
              <a:t>human error</a:t>
            </a:r>
            <a:r>
              <a:rPr lang="en-GB" sz="1200" dirty="0"/>
              <a:t> is insufficient </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CF885BD-82F0-48B8-B168-A96F60A17619}" type="datetime1">
              <a:rPr lang="en-US" smtClean="0"/>
              <a:t>1/8/2024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32</a:t>
            </a:fld>
            <a:endParaRPr lang="en-US"/>
          </a:p>
        </p:txBody>
      </p:sp>
    </p:spTree>
    <p:extLst>
      <p:ext uri="{BB962C8B-B14F-4D97-AF65-F5344CB8AC3E}">
        <p14:creationId xmlns:p14="http://schemas.microsoft.com/office/powerpoint/2010/main" val="311456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1246491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C40DE1A-D26C-4BF3-92F9-DBA57D06CF9D}" type="slidenum">
              <a:rPr lang="en-GB" smtClean="0"/>
              <a:t>33</a:t>
            </a:fld>
            <a:endParaRPr lang="en-GB"/>
          </a:p>
        </p:txBody>
      </p:sp>
    </p:spTree>
    <p:extLst>
      <p:ext uri="{BB962C8B-B14F-4D97-AF65-F5344CB8AC3E}">
        <p14:creationId xmlns:p14="http://schemas.microsoft.com/office/powerpoint/2010/main" val="3405216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35</a:t>
            </a:fld>
            <a:endParaRPr lang="en-GB"/>
          </a:p>
        </p:txBody>
      </p:sp>
    </p:spTree>
    <p:extLst>
      <p:ext uri="{BB962C8B-B14F-4D97-AF65-F5344CB8AC3E}">
        <p14:creationId xmlns:p14="http://schemas.microsoft.com/office/powerpoint/2010/main" val="1534537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36</a:t>
            </a:fld>
            <a:endParaRPr lang="en-GB"/>
          </a:p>
        </p:txBody>
      </p:sp>
    </p:spTree>
    <p:extLst>
      <p:ext uri="{BB962C8B-B14F-4D97-AF65-F5344CB8AC3E}">
        <p14:creationId xmlns:p14="http://schemas.microsoft.com/office/powerpoint/2010/main" val="3776873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Old resources slide referring to </a:t>
            </a:r>
            <a:r>
              <a:rPr lang="en-GB" dirty="0" err="1"/>
              <a:t>Covid</a:t>
            </a:r>
            <a:r>
              <a:rPr lang="en-GB" dirty="0"/>
              <a:t> and 2022!</a:t>
            </a:r>
          </a:p>
        </p:txBody>
      </p:sp>
      <p:sp>
        <p:nvSpPr>
          <p:cNvPr id="4" name="Slide Number Placeholder 3"/>
          <p:cNvSpPr>
            <a:spLocks noGrp="1"/>
          </p:cNvSpPr>
          <p:nvPr>
            <p:ph type="sldNum" sz="quarter" idx="5"/>
          </p:nvPr>
        </p:nvSpPr>
        <p:spPr/>
        <p:txBody>
          <a:bodyPr/>
          <a:lstStyle/>
          <a:p>
            <a:fld id="{3C40DE1A-D26C-4BF3-92F9-DBA57D06CF9D}" type="slidenum">
              <a:rPr lang="en-GB" smtClean="0"/>
              <a:t>37</a:t>
            </a:fld>
            <a:endParaRPr lang="en-GB"/>
          </a:p>
        </p:txBody>
      </p:sp>
    </p:spTree>
    <p:extLst>
      <p:ext uri="{BB962C8B-B14F-4D97-AF65-F5344CB8AC3E}">
        <p14:creationId xmlns:p14="http://schemas.microsoft.com/office/powerpoint/2010/main" val="2755352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practical handbook is invaluable for any practical related queries</a:t>
            </a:r>
          </a:p>
          <a:p>
            <a:r>
              <a:rPr lang="en-GB" dirty="0"/>
              <a:t>You might also look at the mandatory CPAC training for lead teachers if you are teaching A-level or want to know more about progression of practical skills from GCSE to A-level</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2095691-9675-4038-B405-0AED9BCE9BE5}"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38</a:t>
            </a:fld>
            <a:endParaRPr lang="en-US"/>
          </a:p>
        </p:txBody>
      </p:sp>
    </p:spTree>
    <p:extLst>
      <p:ext uri="{BB962C8B-B14F-4D97-AF65-F5344CB8AC3E}">
        <p14:creationId xmlns:p14="http://schemas.microsoft.com/office/powerpoint/2010/main" val="4031838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worth mentioning that this is an invaluable resource that supports with the practical and skills components of all of the RPs with links to the spec and the AT focus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339F685-C3A7-4F38-A192-F5B4325715FF}"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39</a:t>
            </a:fld>
            <a:endParaRPr lang="en-US"/>
          </a:p>
        </p:txBody>
      </p:sp>
    </p:spTree>
    <p:extLst>
      <p:ext uri="{BB962C8B-B14F-4D97-AF65-F5344CB8AC3E}">
        <p14:creationId xmlns:p14="http://schemas.microsoft.com/office/powerpoint/2010/main" val="9345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Landing page as already mentioned. There are a wide variety of resources including teaching guides for maths and other skills.</a:t>
            </a:r>
          </a:p>
          <a:p>
            <a:r>
              <a:rPr lang="en-GB" dirty="0"/>
              <a:t>The practical handbook is something that you should look at.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1DFA810-EAE8-4D74-B81C-61A0FD98EFE8}"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40</a:t>
            </a:fld>
            <a:endParaRPr lang="en-US"/>
          </a:p>
        </p:txBody>
      </p:sp>
    </p:spTree>
    <p:extLst>
      <p:ext uri="{BB962C8B-B14F-4D97-AF65-F5344CB8AC3E}">
        <p14:creationId xmlns:p14="http://schemas.microsoft.com/office/powerpoint/2010/main" val="3703316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resources here. Worth a look for training and support resources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019FA50-0066-4E5D-8894-C9BB00506BAF}"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41</a:t>
            </a:fld>
            <a:endParaRPr lang="en-US"/>
          </a:p>
        </p:txBody>
      </p:sp>
    </p:spTree>
    <p:extLst>
      <p:ext uri="{BB962C8B-B14F-4D97-AF65-F5344CB8AC3E}">
        <p14:creationId xmlns:p14="http://schemas.microsoft.com/office/powerpoint/2010/main" val="1471763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 NOTES: possibly remove the link from this presentation and add it into the booklet instead</a:t>
            </a:r>
          </a:p>
        </p:txBody>
      </p:sp>
      <p:sp>
        <p:nvSpPr>
          <p:cNvPr id="4" name="Slide Number Placeholder 3"/>
          <p:cNvSpPr>
            <a:spLocks noGrp="1"/>
          </p:cNvSpPr>
          <p:nvPr>
            <p:ph type="sldNum" sz="quarter" idx="5"/>
          </p:nvPr>
        </p:nvSpPr>
        <p:spPr/>
        <p:txBody>
          <a:bodyPr/>
          <a:lstStyle/>
          <a:p>
            <a:fld id="{3C40DE1A-D26C-4BF3-92F9-DBA57D06CF9D}" type="slidenum">
              <a:rPr lang="en-GB" smtClean="0"/>
              <a:t>42</a:t>
            </a:fld>
            <a:endParaRPr lang="en-GB"/>
          </a:p>
        </p:txBody>
      </p:sp>
    </p:spTree>
    <p:extLst>
      <p:ext uri="{BB962C8B-B14F-4D97-AF65-F5344CB8AC3E}">
        <p14:creationId xmlns:p14="http://schemas.microsoft.com/office/powerpoint/2010/main" val="75159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43</a:t>
            </a:fld>
            <a:endParaRPr lang="en-GB"/>
          </a:p>
        </p:txBody>
      </p:sp>
    </p:spTree>
    <p:extLst>
      <p:ext uri="{BB962C8B-B14F-4D97-AF65-F5344CB8AC3E}">
        <p14:creationId xmlns:p14="http://schemas.microsoft.com/office/powerpoint/2010/main" val="284286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315590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Each of our qualifications has its own landing page and for GCSE you will see two combined and three separate sciences. </a:t>
            </a:r>
          </a:p>
          <a:p>
            <a:r>
              <a:rPr lang="en-GB" dirty="0"/>
              <a:t>This session is specifically discussing the combined Trilogy spec 8464 which is the most common GCSE taken, but the layout and principles are the same for all of our GCSE qualifications.</a:t>
            </a:r>
          </a:p>
          <a:p>
            <a:r>
              <a:rPr lang="en-GB" dirty="0"/>
              <a:t>Starting with the landing page, this is a really useful place to come if you are looking for supporting documents. It is divided into a number of Tabs: sec , planning, teaching and assessment. Towards the end of this part we’ll look at resources in a bit more detail. </a:t>
            </a:r>
          </a:p>
          <a:p>
            <a:r>
              <a:rPr lang="en-GB" dirty="0"/>
              <a:t>For now we are focusing on the specification itself and how you should be using it in your teaching</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23EBDD3-8C40-437B-953B-7F50054A62BF}"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190298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question for you - What do you, as a classroom teacher, use a specification for?</a:t>
            </a:r>
          </a:p>
          <a:p>
            <a:endParaRPr lang="en-GB" dirty="0"/>
          </a:p>
          <a:p>
            <a:r>
              <a:rPr lang="en-GB" dirty="0"/>
              <a:t>The specification lists the content that can be assessed, the skills that students need in assessment and, importantly, HOW the content and skills are assessed. </a:t>
            </a:r>
          </a:p>
          <a:p>
            <a:endParaRPr lang="en-GB" dirty="0"/>
          </a:p>
          <a:p>
            <a:r>
              <a:rPr lang="en-GB" dirty="0"/>
              <a:t>Depending on the school or trust that you work for you may be given a scheme of work to follow, possibly sets of PowerPoints to teach from and worksheets for the students to do. All of these resources would have been developed using the specification so if ever you want to drill down to the core content, you can align the scheme of work with the spec to see where it is listed. Many SOWs list the spec point adjacent to the learning objective for easy cross referencing.</a:t>
            </a:r>
          </a:p>
          <a:p>
            <a:endParaRPr lang="en-GB" dirty="0"/>
          </a:p>
          <a:p>
            <a:r>
              <a:rPr lang="en-GB" dirty="0"/>
              <a:t>The point of showing the contents page is to highlight what you already know – the content makes up the bulk of the document, and this is, of course, the main focus “what do they need to know?”</a:t>
            </a:r>
          </a:p>
          <a:p>
            <a:endParaRPr lang="en-GB" dirty="0"/>
          </a:p>
          <a:p>
            <a:r>
              <a:rPr lang="en-GB" dirty="0"/>
              <a:t>But the other aspects of the specification are just as important namely the skills students need to proficient in and HOW students are assessed.</a:t>
            </a:r>
          </a:p>
          <a:p>
            <a:endParaRPr lang="en-GB" dirty="0"/>
          </a:p>
          <a:p>
            <a:r>
              <a:rPr lang="en-GB" dirty="0"/>
              <a:t>I’m going to briefly treat each of the skills separately in the following slides.</a:t>
            </a:r>
          </a:p>
          <a:p>
            <a:endParaRPr lang="en-GB" dirty="0"/>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DC52F7A-5ED1-4CA9-A437-B0A628F1E8EE}"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202570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scientifically is the sum of all the activities that scientists do. We feel it is so important that we have woven it throughout our specification and written papers.</a:t>
            </a:r>
          </a:p>
          <a:p>
            <a:endParaRPr lang="en-GB" dirty="0"/>
          </a:p>
          <a:p>
            <a:r>
              <a:rPr lang="en-GB" dirty="0"/>
              <a:t>We have identified 4 main WS skill areas that naturally come out of teaching science, and in this section of the spec we set them out and give examples of what students may be asked to do in an exam. </a:t>
            </a:r>
          </a:p>
          <a:p>
            <a:endParaRPr lang="en-GB" dirty="0"/>
          </a:p>
          <a:p>
            <a:r>
              <a:rPr lang="en-GB" dirty="0"/>
              <a:t>If you have a SOW, it may be worthwhile looking at the activities in it and mapping them onto it so that you can see where in the course students are getting opportunities to develop these skills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D779536-7928-458D-8863-A80A17DF9419}"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397467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skills are of course key in science with physics having the highest maths requirement, then chemistry followed by biology.</a:t>
            </a:r>
          </a:p>
          <a:p>
            <a:endParaRPr lang="en-GB" dirty="0"/>
          </a:p>
          <a:p>
            <a:r>
              <a:rPr lang="en-GB" dirty="0"/>
              <a:t>On a Foundation tier paper, maths skills will not be lower than KS3 expectations and, on a higher tier paper, will not be lower than Foundation tier maths.</a:t>
            </a:r>
          </a:p>
          <a:p>
            <a:endParaRPr lang="en-GB" dirty="0"/>
          </a:p>
          <a:p>
            <a:r>
              <a:rPr lang="en-GB" dirty="0"/>
              <a:t>If you look at our papers, you will see certain skills that are assessed every year (e.g. graphing questions for 4 marks are not uncommon) so it is just as important to prepare your students in maths skills as subject knowledge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AC6F648-0E31-4019-A835-005B598BB802}"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91085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on Practical skills count for 15% of the papers.</a:t>
            </a:r>
          </a:p>
          <a:p>
            <a:endParaRPr lang="en-GB" dirty="0"/>
          </a:p>
          <a:p>
            <a:r>
              <a:rPr lang="en-GB" dirty="0"/>
              <a:t>Students are required to carry out the 21 RPs (7 each BCP) over the course and, although the practicals are not assessed directly in the classroom, they are indirectly assessed in the exams. Your headteacher will sign a centre declaration form at the end of the course stating that all students were offered the opportunity to carry out the practicals. </a:t>
            </a:r>
          </a:p>
          <a:p>
            <a:endParaRPr lang="en-GB" dirty="0"/>
          </a:p>
          <a:p>
            <a:r>
              <a:rPr lang="en-GB" dirty="0"/>
              <a:t>If you look at our papers you will see that we assess the RPs - we are assessing is the student’s knowledge of the described apparatus and techniques. Sometimes the RP is set in a slightly different context to that carried out in the classroom so it is important to remember that you are teaching the skill NOT the specifics of the RP. For example, if a student is taught chemistry AT5 “measurement of rates of reaction by a variety of methods” they can apply the skill to a question on any practical involving rates, RP or not.</a:t>
            </a:r>
          </a:p>
          <a:p>
            <a:endParaRPr lang="en-GB" dirty="0"/>
          </a:p>
          <a:p>
            <a:r>
              <a:rPr lang="en-GB" dirty="0"/>
              <a:t>We also ask practical questions that are not based on the RP but on unfamiliar investigations so students should be equipped to recognise the </a:t>
            </a:r>
            <a:r>
              <a:rPr lang="en-GB" dirty="0" err="1"/>
              <a:t>Ats</a:t>
            </a:r>
            <a:r>
              <a:rPr lang="en-GB" dirty="0"/>
              <a:t> in exam questions and apply their knowledge of the skill to the new context.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16872D9-196F-4C19-AC1F-46D1C8EB4989}" type="datetime1">
              <a:rPr lang="en-US" smtClean="0"/>
              <a:t>1/8/2024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3934211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dirty="0"/>
              <a:t>Copyright © AQA and its licensors. All rights reserved.</a:t>
            </a:r>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dirty="0"/>
              <a:t>Copyright © </a:t>
            </a:r>
            <a:r>
              <a:rPr lang="en-GB" dirty="0">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13"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634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ection title Dark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8750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9"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719999" y="1731712"/>
            <a:ext cx="10726935"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719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ection title Dark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5480" y="6478180"/>
            <a:ext cx="959136" cy="246896"/>
          </a:xfrm>
          <a:prstGeom prst="rect">
            <a:avLst/>
          </a:prstGeom>
        </p:spPr>
      </p:pic>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16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Contents</a:t>
            </a:r>
          </a:p>
        </p:txBody>
      </p:sp>
      <p:sp>
        <p:nvSpPr>
          <p:cNvPr id="5" name="Content Placeholder 2"/>
          <p:cNvSpPr>
            <a:spLocks noGrp="1"/>
          </p:cNvSpPr>
          <p:nvPr>
            <p:ph idx="1"/>
          </p:nvPr>
        </p:nvSpPr>
        <p:spPr>
          <a:xfrm>
            <a:off x="720000" y="1731713"/>
            <a:ext cx="1072693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9" name="Footer Placeholder 4"/>
          <p:cNvSpPr>
            <a:spLocks noGrp="1"/>
          </p:cNvSpPr>
          <p:nvPr>
            <p:ph type="ftr" sz="quarter" idx="3"/>
          </p:nvPr>
        </p:nvSpPr>
        <p:spPr>
          <a:xfrm>
            <a:off x="2635251" y="6611005"/>
            <a:ext cx="35712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a:t>Copyright © AQA and its licensors. All rights reserved.</a:t>
            </a:r>
          </a:p>
        </p:txBody>
      </p:sp>
    </p:spTree>
    <p:extLst>
      <p:ext uri="{BB962C8B-B14F-4D97-AF65-F5344CB8AC3E}">
        <p14:creationId xmlns:p14="http://schemas.microsoft.com/office/powerpoint/2010/main" val="12567138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Section title</a:t>
            </a:r>
          </a:p>
        </p:txBody>
      </p:sp>
      <p:sp>
        <p:nvSpPr>
          <p:cNvPr id="3" name="Footer Placeholder 2"/>
          <p:cNvSpPr>
            <a:spLocks noGrp="1"/>
          </p:cNvSpPr>
          <p:nvPr>
            <p:ph type="ftr" sz="quarter" idx="10"/>
          </p:nvPr>
        </p:nvSpPr>
        <p:spPr>
          <a:xfrm>
            <a:off x="2635251" y="6611005"/>
            <a:ext cx="3571200" cy="241200"/>
          </a:xfrm>
          <a:prstGeom prst="rect">
            <a:avLst/>
          </a:prstGeom>
        </p:spPr>
        <p:txBody>
          <a:bodyPr/>
          <a:lstStyle>
            <a:lvl1pPr>
              <a:defRPr>
                <a:solidFill>
                  <a:srgbClr val="4B4B4B"/>
                </a:solidFill>
              </a:defRPr>
            </a:lvl1pPr>
          </a:lstStyle>
          <a:p>
            <a:r>
              <a:rPr lang="en-US"/>
              <a:t>Copyright © AQA and its licensors. All rights reserved.</a:t>
            </a:r>
          </a:p>
        </p:txBody>
      </p:sp>
      <p:sp>
        <p:nvSpPr>
          <p:cNvPr id="9"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720000" y="1731713"/>
            <a:ext cx="1072693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83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ection title Dark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736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ection title Dark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9"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215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title Dark 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10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 id="2147483717" r:id="rId57"/>
    <p:sldLayoutId id="2147483718" r:id="rId58"/>
    <p:sldLayoutId id="2147483720" r:id="rId59"/>
    <p:sldLayoutId id="2147483721" r:id="rId60"/>
    <p:sldLayoutId id="2147483722" r:id="rId61"/>
    <p:sldLayoutId id="2147483723" r:id="rId62"/>
    <p:sldLayoutId id="2147483724" r:id="rId63"/>
    <p:sldLayoutId id="2147483725" r:id="rId64"/>
    <p:sldLayoutId id="2147483726" r:id="rId6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hyperlink" Target="https://www.aqa.org.uk/subjects/science/gcse/combined-science-trilogy-8464/planning-resources"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a:xfrm>
            <a:off x="550863" y="2026763"/>
            <a:ext cx="9970675" cy="2554662"/>
          </a:xfrm>
        </p:spPr>
        <p:txBody>
          <a:bodyPr>
            <a:normAutofit fontScale="90000"/>
          </a:bodyPr>
          <a:lstStyle/>
          <a:p>
            <a:r>
              <a:rPr lang="en-GB" dirty="0"/>
              <a:t>Supporting ITT – Understanding </a:t>
            </a:r>
            <a:br>
              <a:rPr lang="en-GB" dirty="0"/>
            </a:br>
            <a:r>
              <a:rPr lang="en-GB" dirty="0"/>
              <a:t>GCSE Science assessment</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a:xfrm>
            <a:off x="550863" y="4837061"/>
            <a:ext cx="8021246" cy="538718"/>
          </a:xfrm>
        </p:spPr>
        <p:txBody>
          <a:bodyPr/>
          <a:lstStyle/>
          <a:p>
            <a:r>
              <a:rPr lang="en-GB" dirty="0"/>
              <a:t>Damian Gent, Curriculum Support Manager AQA Sciences</a:t>
            </a:r>
          </a:p>
        </p:txBody>
      </p:sp>
      <p:sp>
        <p:nvSpPr>
          <p:cNvPr id="2" name="Footer Placeholder 1">
            <a:extLst>
              <a:ext uri="{FF2B5EF4-FFF2-40B4-BE49-F238E27FC236}">
                <a16:creationId xmlns:a16="http://schemas.microsoft.com/office/drawing/2014/main" id="{B134E7DE-48DE-3F42-134B-9038B3C2BE6D}"/>
              </a:ext>
            </a:extLst>
          </p:cNvPr>
          <p:cNvSpPr>
            <a:spLocks noGrp="1"/>
          </p:cNvSpPr>
          <p:nvPr>
            <p:ph type="ftr" sz="quarter" idx="10"/>
          </p:nvPr>
        </p:nvSpPr>
        <p:spPr/>
        <p:txBody>
          <a:bodyPr/>
          <a:lstStyle/>
          <a:p>
            <a:r>
              <a:rPr lang="en-GB"/>
              <a:t>Copyright © AQA and its licensors. All rights reserved.</a:t>
            </a:r>
            <a:endParaRPr lang="en-GB" dirty="0"/>
          </a:p>
        </p:txBody>
      </p:sp>
      <p:sp>
        <p:nvSpPr>
          <p:cNvPr id="5" name="Rectangle 4">
            <a:extLst>
              <a:ext uri="{FF2B5EF4-FFF2-40B4-BE49-F238E27FC236}">
                <a16:creationId xmlns:a16="http://schemas.microsoft.com/office/drawing/2014/main" id="{400039FD-D274-414D-9F52-154510DF45EA}"/>
              </a:ext>
            </a:extLst>
          </p:cNvPr>
          <p:cNvSpPr/>
          <p:nvPr/>
        </p:nvSpPr>
        <p:spPr>
          <a:xfrm>
            <a:off x="462947" y="5570624"/>
            <a:ext cx="2226892" cy="400110"/>
          </a:xfrm>
          <a:prstGeom prst="rect">
            <a:avLst/>
          </a:prstGeom>
        </p:spPr>
        <p:txBody>
          <a:bodyPr wrap="none">
            <a:spAutoFit/>
          </a:bodyPr>
          <a:lstStyle/>
          <a:p>
            <a:r>
              <a:rPr lang="en-GB" sz="2000" dirty="0">
                <a:solidFill>
                  <a:prstClr val="white"/>
                </a:solidFill>
                <a:latin typeface="Source Sans Pro Black"/>
              </a:rPr>
              <a:t>ASE January 2024</a:t>
            </a:r>
          </a:p>
        </p:txBody>
      </p:sp>
    </p:spTree>
    <p:extLst>
      <p:ext uri="{BB962C8B-B14F-4D97-AF65-F5344CB8AC3E}">
        <p14:creationId xmlns:p14="http://schemas.microsoft.com/office/powerpoint/2010/main" val="15241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BC9867-CB1E-4A68-AC75-FADBF28DFF86}"/>
              </a:ext>
            </a:extLst>
          </p:cNvPr>
          <p:cNvSpPr>
            <a:spLocks noGrp="1"/>
          </p:cNvSpPr>
          <p:nvPr>
            <p:ph type="ftr" sz="quarter" idx="3"/>
          </p:nvPr>
        </p:nvSpPr>
        <p:spPr/>
        <p:txBody>
          <a:bodyPr/>
          <a:lstStyle/>
          <a:p>
            <a:r>
              <a:rPr lang="en-US"/>
              <a:t>Copyright © AQA and its licensors. All rights reserved.</a:t>
            </a:r>
          </a:p>
        </p:txBody>
      </p:sp>
      <p:sp>
        <p:nvSpPr>
          <p:cNvPr id="6" name="Title 5">
            <a:extLst>
              <a:ext uri="{FF2B5EF4-FFF2-40B4-BE49-F238E27FC236}">
                <a16:creationId xmlns:a16="http://schemas.microsoft.com/office/drawing/2014/main" id="{DB45F1F0-380A-44AB-BF83-930A143FF639}"/>
              </a:ext>
            </a:extLst>
          </p:cNvPr>
          <p:cNvSpPr>
            <a:spLocks noGrp="1"/>
          </p:cNvSpPr>
          <p:nvPr>
            <p:ph type="title"/>
          </p:nvPr>
        </p:nvSpPr>
        <p:spPr/>
        <p:txBody>
          <a:bodyPr/>
          <a:lstStyle/>
          <a:p>
            <a:r>
              <a:rPr lang="en-GB" dirty="0"/>
              <a:t>Practical assessment</a:t>
            </a:r>
          </a:p>
        </p:txBody>
      </p:sp>
      <p:pic>
        <p:nvPicPr>
          <p:cNvPr id="7" name="Picture 6">
            <a:extLst>
              <a:ext uri="{FF2B5EF4-FFF2-40B4-BE49-F238E27FC236}">
                <a16:creationId xmlns:a16="http://schemas.microsoft.com/office/drawing/2014/main" id="{A3E9021C-387F-4496-B8A3-A282A07F46F4}"/>
              </a:ext>
            </a:extLst>
          </p:cNvPr>
          <p:cNvPicPr>
            <a:picLocks noChangeAspect="1"/>
          </p:cNvPicPr>
          <p:nvPr/>
        </p:nvPicPr>
        <p:blipFill>
          <a:blip r:embed="rId3"/>
          <a:stretch>
            <a:fillRect/>
          </a:stretch>
        </p:blipFill>
        <p:spPr>
          <a:xfrm>
            <a:off x="550800" y="1113623"/>
            <a:ext cx="7660278" cy="4852081"/>
          </a:xfrm>
          <a:prstGeom prst="rect">
            <a:avLst/>
          </a:prstGeom>
        </p:spPr>
      </p:pic>
      <p:sp>
        <p:nvSpPr>
          <p:cNvPr id="9" name="Rectangle 8">
            <a:extLst>
              <a:ext uri="{FF2B5EF4-FFF2-40B4-BE49-F238E27FC236}">
                <a16:creationId xmlns:a16="http://schemas.microsoft.com/office/drawing/2014/main" id="{7796CC19-AA08-4FB4-AF6D-AC5F0CD32900}"/>
              </a:ext>
            </a:extLst>
          </p:cNvPr>
          <p:cNvSpPr/>
          <p:nvPr/>
        </p:nvSpPr>
        <p:spPr>
          <a:xfrm>
            <a:off x="2567943" y="4134374"/>
            <a:ext cx="1864991" cy="115503"/>
          </a:xfrm>
          <a:prstGeom prst="rect">
            <a:avLst/>
          </a:prstGeom>
          <a:solidFill>
            <a:schemeClr val="accent3">
              <a:lumMod val="40000"/>
              <a:lumOff val="6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61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B62B-3878-4D3B-9088-40D68FD9C99E}"/>
              </a:ext>
            </a:extLst>
          </p:cNvPr>
          <p:cNvSpPr>
            <a:spLocks noGrp="1"/>
          </p:cNvSpPr>
          <p:nvPr>
            <p:ph type="title"/>
          </p:nvPr>
        </p:nvSpPr>
        <p:spPr/>
        <p:txBody>
          <a:bodyPr/>
          <a:lstStyle/>
          <a:p>
            <a:r>
              <a:rPr lang="en-GB" dirty="0"/>
              <a:t>Specification – at a glance</a:t>
            </a:r>
          </a:p>
        </p:txBody>
      </p:sp>
      <p:sp>
        <p:nvSpPr>
          <p:cNvPr id="4" name="Footer Placeholder 3">
            <a:extLst>
              <a:ext uri="{FF2B5EF4-FFF2-40B4-BE49-F238E27FC236}">
                <a16:creationId xmlns:a16="http://schemas.microsoft.com/office/drawing/2014/main" id="{88D7DA22-F74B-4D2A-882E-72DA3811527C}"/>
              </a:ext>
            </a:extLst>
          </p:cNvPr>
          <p:cNvSpPr>
            <a:spLocks noGrp="1"/>
          </p:cNvSpPr>
          <p:nvPr>
            <p:ph type="ftr" sz="quarter" idx="3"/>
          </p:nvPr>
        </p:nvSpPr>
        <p:spPr/>
        <p:txBody>
          <a:bodyPr/>
          <a:lstStyle/>
          <a:p>
            <a:r>
              <a:rPr lang="en-US"/>
              <a:t>Copyright © AQA and its licensors. All rights reserved.</a:t>
            </a:r>
          </a:p>
        </p:txBody>
      </p:sp>
      <p:pic>
        <p:nvPicPr>
          <p:cNvPr id="5" name="Picture 4">
            <a:extLst>
              <a:ext uri="{FF2B5EF4-FFF2-40B4-BE49-F238E27FC236}">
                <a16:creationId xmlns:a16="http://schemas.microsoft.com/office/drawing/2014/main" id="{5E19FB6F-968E-41C4-A6B6-6CE31B3806E1}"/>
              </a:ext>
            </a:extLst>
          </p:cNvPr>
          <p:cNvPicPr>
            <a:picLocks noChangeAspect="1"/>
          </p:cNvPicPr>
          <p:nvPr/>
        </p:nvPicPr>
        <p:blipFill>
          <a:blip r:embed="rId3"/>
          <a:stretch>
            <a:fillRect/>
          </a:stretch>
        </p:blipFill>
        <p:spPr>
          <a:xfrm>
            <a:off x="334900" y="1113623"/>
            <a:ext cx="7208900" cy="4874179"/>
          </a:xfrm>
          <a:prstGeom prst="rect">
            <a:avLst/>
          </a:prstGeom>
        </p:spPr>
      </p:pic>
    </p:spTree>
    <p:extLst>
      <p:ext uri="{BB962C8B-B14F-4D97-AF65-F5344CB8AC3E}">
        <p14:creationId xmlns:p14="http://schemas.microsoft.com/office/powerpoint/2010/main" val="45259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12A937-BB1C-4BC7-8FAA-530D9CA30FD6}"/>
              </a:ext>
            </a:extLst>
          </p:cNvPr>
          <p:cNvPicPr>
            <a:picLocks noChangeAspect="1"/>
          </p:cNvPicPr>
          <p:nvPr/>
        </p:nvPicPr>
        <p:blipFill>
          <a:blip r:embed="rId3"/>
          <a:stretch>
            <a:fillRect/>
          </a:stretch>
        </p:blipFill>
        <p:spPr>
          <a:xfrm>
            <a:off x="6711159" y="1523255"/>
            <a:ext cx="5315692" cy="5125165"/>
          </a:xfrm>
          <a:prstGeom prst="rect">
            <a:avLst/>
          </a:prstGeom>
        </p:spPr>
      </p:pic>
      <p:sp>
        <p:nvSpPr>
          <p:cNvPr id="2" name="Title 1">
            <a:extLst>
              <a:ext uri="{FF2B5EF4-FFF2-40B4-BE49-F238E27FC236}">
                <a16:creationId xmlns:a16="http://schemas.microsoft.com/office/drawing/2014/main" id="{4DEBA8EA-66BE-4BFE-BE75-60EB8051C3E8}"/>
              </a:ext>
            </a:extLst>
          </p:cNvPr>
          <p:cNvSpPr>
            <a:spLocks noGrp="1"/>
          </p:cNvSpPr>
          <p:nvPr>
            <p:ph type="title"/>
          </p:nvPr>
        </p:nvSpPr>
        <p:spPr/>
        <p:txBody>
          <a:bodyPr/>
          <a:lstStyle/>
          <a:p>
            <a:r>
              <a:rPr lang="en-GB" dirty="0"/>
              <a:t>Exam papers</a:t>
            </a:r>
          </a:p>
        </p:txBody>
      </p:sp>
      <p:pic>
        <p:nvPicPr>
          <p:cNvPr id="6" name="Content Placeholder 5">
            <a:extLst>
              <a:ext uri="{FF2B5EF4-FFF2-40B4-BE49-F238E27FC236}">
                <a16:creationId xmlns:a16="http://schemas.microsoft.com/office/drawing/2014/main" id="{9F16B951-DA0A-4805-8367-A98D2186300D}"/>
              </a:ext>
            </a:extLst>
          </p:cNvPr>
          <p:cNvPicPr>
            <a:picLocks noGrp="1" noChangeAspect="1"/>
          </p:cNvPicPr>
          <p:nvPr>
            <p:ph idx="1"/>
          </p:nvPr>
        </p:nvPicPr>
        <p:blipFill>
          <a:blip r:embed="rId4"/>
          <a:stretch>
            <a:fillRect/>
          </a:stretch>
        </p:blipFill>
        <p:spPr>
          <a:xfrm>
            <a:off x="5177963" y="1076208"/>
            <a:ext cx="5315692" cy="5534797"/>
          </a:xfrm>
          <a:prstGeom prst="rect">
            <a:avLst/>
          </a:prstGeom>
        </p:spPr>
      </p:pic>
      <p:sp>
        <p:nvSpPr>
          <p:cNvPr id="4" name="Footer Placeholder 3">
            <a:extLst>
              <a:ext uri="{FF2B5EF4-FFF2-40B4-BE49-F238E27FC236}">
                <a16:creationId xmlns:a16="http://schemas.microsoft.com/office/drawing/2014/main" id="{04C6098E-BBC4-46ED-AB83-80CC1B4D78A0}"/>
              </a:ext>
            </a:extLst>
          </p:cNvPr>
          <p:cNvSpPr>
            <a:spLocks noGrp="1"/>
          </p:cNvSpPr>
          <p:nvPr>
            <p:ph type="ftr" sz="quarter" idx="3"/>
          </p:nvPr>
        </p:nvSpPr>
        <p:spPr/>
        <p:txBody>
          <a:bodyPr/>
          <a:lstStyle/>
          <a:p>
            <a:r>
              <a:rPr lang="en-US"/>
              <a:t>Copyright © AQA and its licensors. All rights reserved.</a:t>
            </a:r>
          </a:p>
        </p:txBody>
      </p:sp>
      <p:pic>
        <p:nvPicPr>
          <p:cNvPr id="5" name="Picture 4">
            <a:extLst>
              <a:ext uri="{FF2B5EF4-FFF2-40B4-BE49-F238E27FC236}">
                <a16:creationId xmlns:a16="http://schemas.microsoft.com/office/drawing/2014/main" id="{E549182B-D0D2-49D1-8DC7-F1BAD80CEA6C}"/>
              </a:ext>
            </a:extLst>
          </p:cNvPr>
          <p:cNvPicPr>
            <a:picLocks noChangeAspect="1"/>
          </p:cNvPicPr>
          <p:nvPr/>
        </p:nvPicPr>
        <p:blipFill>
          <a:blip r:embed="rId5"/>
          <a:stretch>
            <a:fillRect/>
          </a:stretch>
        </p:blipFill>
        <p:spPr>
          <a:xfrm>
            <a:off x="3423864" y="474119"/>
            <a:ext cx="5344271" cy="5534797"/>
          </a:xfrm>
          <a:prstGeom prst="rect">
            <a:avLst/>
          </a:prstGeom>
        </p:spPr>
      </p:pic>
    </p:spTree>
    <p:extLst>
      <p:ext uri="{BB962C8B-B14F-4D97-AF65-F5344CB8AC3E}">
        <p14:creationId xmlns:p14="http://schemas.microsoft.com/office/powerpoint/2010/main" val="6809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lstStyle/>
          <a:p>
            <a:r>
              <a:rPr lang="en-GB" dirty="0"/>
              <a:t>Assessment Objectives</a:t>
            </a:r>
          </a:p>
        </p:txBody>
      </p:sp>
    </p:spTree>
    <p:extLst>
      <p:ext uri="{BB962C8B-B14F-4D97-AF65-F5344CB8AC3E}">
        <p14:creationId xmlns:p14="http://schemas.microsoft.com/office/powerpoint/2010/main" val="14550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0" tIns="0" rIns="91440" bIns="0" rtlCol="0" anchor="t">
            <a:noAutofit/>
          </a:bodyPr>
          <a:lstStyle/>
          <a:p>
            <a:pPr marL="359410" indent="-359410">
              <a:buFont typeface="Arial" panose="020B0604020202020204" pitchFamily="34" charset="0"/>
              <a:buChar char="•"/>
            </a:pPr>
            <a:r>
              <a:rPr lang="en-GB" b="0" dirty="0">
                <a:solidFill>
                  <a:schemeClr val="tx1"/>
                </a:solidFill>
              </a:rPr>
              <a:t>How many science GCSE Assessment Objectives (AOs) are there?</a:t>
            </a:r>
          </a:p>
          <a:p>
            <a:pPr marL="359410" indent="-359410">
              <a:buFont typeface="Arial" panose="020B0604020202020204" pitchFamily="34" charset="0"/>
              <a:buChar char="•"/>
            </a:pPr>
            <a:r>
              <a:rPr lang="en-GB" b="0" dirty="0">
                <a:solidFill>
                  <a:schemeClr val="tx1"/>
                </a:solidFill>
              </a:rPr>
              <a:t>What does each AO cover?</a:t>
            </a:r>
          </a:p>
          <a:p>
            <a:pPr marL="359410" indent="-359410">
              <a:buFont typeface="Arial" panose="020B0604020202020204" pitchFamily="34" charset="0"/>
              <a:buChar char="•"/>
            </a:pPr>
            <a:r>
              <a:rPr lang="en-GB" b="0" dirty="0">
                <a:solidFill>
                  <a:schemeClr val="tx1"/>
                </a:solidFill>
              </a:rPr>
              <a:t>What percentage of the award is assigned to each AO?</a:t>
            </a:r>
          </a:p>
          <a:p>
            <a:pPr marL="359410" indent="-359410">
              <a:buFont typeface="Arial" panose="020B0604020202020204" pitchFamily="34" charset="0"/>
              <a:buChar char="•"/>
            </a:pPr>
            <a:r>
              <a:rPr lang="en-GB" b="0" dirty="0">
                <a:solidFill>
                  <a:schemeClr val="tx1"/>
                </a:solidFill>
              </a:rPr>
              <a:t>Why are AOs important to teachers?</a:t>
            </a:r>
            <a:endParaRPr lang="en-GB" b="0" dirty="0">
              <a:solidFill>
                <a:schemeClr val="tx1"/>
              </a:solidFill>
              <a:cs typeface="Arial"/>
            </a:endParaRPr>
          </a:p>
        </p:txBody>
      </p:sp>
      <p:sp>
        <p:nvSpPr>
          <p:cNvPr id="3" name="Footer Placeholder 2"/>
          <p:cNvSpPr>
            <a:spLocks noGrp="1"/>
          </p:cNvSpPr>
          <p:nvPr>
            <p:ph type="ftr" sz="quarter" idx="11"/>
          </p:nvPr>
        </p:nvSpPr>
        <p:spPr/>
        <p:txBody>
          <a:bodyPr/>
          <a:lstStyle/>
          <a:p>
            <a:r>
              <a:rPr lang="en-US"/>
              <a:t>Copyright © AQA and its licensors. All rights reserved.</a:t>
            </a:r>
          </a:p>
        </p:txBody>
      </p:sp>
      <p:sp>
        <p:nvSpPr>
          <p:cNvPr id="2" name="Title 1"/>
          <p:cNvSpPr>
            <a:spLocks noGrp="1"/>
          </p:cNvSpPr>
          <p:nvPr>
            <p:ph type="title"/>
          </p:nvPr>
        </p:nvSpPr>
        <p:spPr>
          <a:xfrm>
            <a:off x="550863" y="549275"/>
            <a:ext cx="11090275" cy="1128696"/>
          </a:xfrm>
        </p:spPr>
        <p:txBody>
          <a:bodyPr/>
          <a:lstStyle/>
          <a:p>
            <a:r>
              <a:rPr lang="en-GB" dirty="0">
                <a:solidFill>
                  <a:schemeClr val="tx2"/>
                </a:solidFill>
              </a:rPr>
              <a:t>Assessment Objectives </a:t>
            </a:r>
          </a:p>
        </p:txBody>
      </p:sp>
    </p:spTree>
    <p:extLst>
      <p:ext uri="{BB962C8B-B14F-4D97-AF65-F5344CB8AC3E}">
        <p14:creationId xmlns:p14="http://schemas.microsoft.com/office/powerpoint/2010/main" val="59491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14" y="503892"/>
            <a:ext cx="9635810" cy="571873"/>
          </a:xfrm>
        </p:spPr>
        <p:txBody>
          <a:bodyPr anchor="t">
            <a:noAutofit/>
          </a:bodyPr>
          <a:lstStyle/>
          <a:p>
            <a:r>
              <a:rPr lang="en-GB" dirty="0"/>
              <a:t>GCSE Science Assessment Objectives (AOs)</a:t>
            </a:r>
          </a:p>
        </p:txBody>
      </p:sp>
      <p:pic>
        <p:nvPicPr>
          <p:cNvPr id="5" name="Content Placeholder 4">
            <a:extLst>
              <a:ext uri="{FF2B5EF4-FFF2-40B4-BE49-F238E27FC236}">
                <a16:creationId xmlns:a16="http://schemas.microsoft.com/office/drawing/2014/main" id="{23B8DC36-E446-4C5E-99EB-6178D1BA998E}"/>
              </a:ext>
            </a:extLst>
          </p:cNvPr>
          <p:cNvPicPr>
            <a:picLocks noGrp="1" noChangeAspect="1"/>
          </p:cNvPicPr>
          <p:nvPr>
            <p:ph idx="1"/>
          </p:nvPr>
        </p:nvPicPr>
        <p:blipFill>
          <a:blip r:embed="rId3"/>
          <a:stretch>
            <a:fillRect/>
          </a:stretch>
        </p:blipFill>
        <p:spPr>
          <a:xfrm>
            <a:off x="562952" y="1500283"/>
            <a:ext cx="7487227" cy="4406804"/>
          </a:xfrm>
          <a:prstGeom prst="rect">
            <a:avLst/>
          </a:prstGeom>
          <a:noFill/>
        </p:spPr>
      </p:pic>
      <p:sp>
        <p:nvSpPr>
          <p:cNvPr id="3" name="Footer Placeholder 2"/>
          <p:cNvSpPr>
            <a:spLocks noGrp="1"/>
          </p:cNvSpPr>
          <p:nvPr>
            <p:ph type="ftr" sz="quarter" idx="11"/>
          </p:nvPr>
        </p:nvSpPr>
        <p:spPr>
          <a:xfrm>
            <a:off x="3500438" y="6611005"/>
            <a:ext cx="2678400" cy="241200"/>
          </a:xfrm>
        </p:spPr>
        <p:txBody>
          <a:bodyPr anchor="t">
            <a:normAutofit fontScale="92500"/>
          </a:bodyPr>
          <a:lstStyle/>
          <a:p>
            <a:pPr>
              <a:spcAft>
                <a:spcPts val="600"/>
              </a:spcAft>
            </a:pPr>
            <a:r>
              <a:rPr lang="en-US"/>
              <a:t>Copyright © AQA and its licensors. All rights reserved.</a:t>
            </a:r>
          </a:p>
        </p:txBody>
      </p:sp>
    </p:spTree>
    <p:extLst>
      <p:ext uri="{BB962C8B-B14F-4D97-AF65-F5344CB8AC3E}">
        <p14:creationId xmlns:p14="http://schemas.microsoft.com/office/powerpoint/2010/main" val="171599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6077-7AE3-4A96-9E2D-C1C862A9273F}"/>
              </a:ext>
            </a:extLst>
          </p:cNvPr>
          <p:cNvSpPr>
            <a:spLocks noGrp="1"/>
          </p:cNvSpPr>
          <p:nvPr>
            <p:ph type="title"/>
          </p:nvPr>
        </p:nvSpPr>
        <p:spPr>
          <a:xfrm>
            <a:off x="811466" y="453591"/>
            <a:ext cx="8045200" cy="431181"/>
          </a:xfrm>
        </p:spPr>
        <p:txBody>
          <a:bodyPr anchor="t">
            <a:noAutofit/>
          </a:bodyPr>
          <a:lstStyle/>
          <a:p>
            <a:r>
              <a:rPr lang="en-GB" dirty="0"/>
              <a:t>Can you identify the AO?</a:t>
            </a:r>
          </a:p>
        </p:txBody>
      </p:sp>
      <p:sp>
        <p:nvSpPr>
          <p:cNvPr id="3" name="Footer Placeholder 2">
            <a:extLst>
              <a:ext uri="{FF2B5EF4-FFF2-40B4-BE49-F238E27FC236}">
                <a16:creationId xmlns:a16="http://schemas.microsoft.com/office/drawing/2014/main" id="{D2D37193-8868-4489-A85C-C68D99EC3979}"/>
              </a:ext>
            </a:extLst>
          </p:cNvPr>
          <p:cNvSpPr>
            <a:spLocks noGrp="1"/>
          </p:cNvSpPr>
          <p:nvPr>
            <p:ph type="ftr" sz="quarter" idx="10"/>
          </p:nvPr>
        </p:nvSpPr>
        <p:spPr>
          <a:xfrm>
            <a:off x="3500438" y="6611005"/>
            <a:ext cx="2678400" cy="241200"/>
          </a:xfrm>
        </p:spPr>
        <p:txBody>
          <a:bodyPr anchor="t">
            <a:normAutofit fontScale="92500"/>
          </a:bodyPr>
          <a:lstStyle/>
          <a:p>
            <a:pPr>
              <a:spcAft>
                <a:spcPts val="600"/>
              </a:spcAft>
            </a:pPr>
            <a:r>
              <a:rPr lang="en-US"/>
              <a:t>Copyright © AQA and its licensors. All rights reserved.</a:t>
            </a:r>
          </a:p>
        </p:txBody>
      </p:sp>
      <p:graphicFrame>
        <p:nvGraphicFramePr>
          <p:cNvPr id="16" name="Content Placeholder 3">
            <a:extLst>
              <a:ext uri="{FF2B5EF4-FFF2-40B4-BE49-F238E27FC236}">
                <a16:creationId xmlns:a16="http://schemas.microsoft.com/office/drawing/2014/main" id="{76D10D1C-58C6-ABA7-03F6-AABF813B940A}"/>
              </a:ext>
            </a:extLst>
          </p:cNvPr>
          <p:cNvGraphicFramePr>
            <a:graphicFrameLocks noGrp="1"/>
          </p:cNvGraphicFramePr>
          <p:nvPr>
            <p:ph idx="1"/>
            <p:extLst>
              <p:ext uri="{D42A27DB-BD31-4B8C-83A1-F6EECF244321}">
                <p14:modId xmlns:p14="http://schemas.microsoft.com/office/powerpoint/2010/main" val="3849633737"/>
              </p:ext>
            </p:extLst>
          </p:nvPr>
        </p:nvGraphicFramePr>
        <p:xfrm>
          <a:off x="2064000" y="1731713"/>
          <a:ext cx="8045200" cy="4406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TextBox 44">
            <a:extLst>
              <a:ext uri="{FF2B5EF4-FFF2-40B4-BE49-F238E27FC236}">
                <a16:creationId xmlns:a16="http://schemas.microsoft.com/office/drawing/2014/main" id="{ADB84F9C-BB11-4754-8197-24238E26EEC1}"/>
              </a:ext>
            </a:extLst>
          </p:cNvPr>
          <p:cNvSpPr txBox="1"/>
          <p:nvPr/>
        </p:nvSpPr>
        <p:spPr>
          <a:xfrm>
            <a:off x="811466" y="1169743"/>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b="1" dirty="0">
                <a:solidFill>
                  <a:schemeClr val="tx2"/>
                </a:solidFill>
              </a:rPr>
              <a:t>Example 1, page 4</a:t>
            </a:r>
            <a:r>
              <a:rPr lang="en-US" b="1" dirty="0">
                <a:solidFill>
                  <a:schemeClr val="tx2"/>
                </a:solidFill>
                <a:cs typeface="Arial"/>
              </a:rPr>
              <a:t>​</a:t>
            </a:r>
            <a:endParaRPr lang="en-US" b="1" dirty="0">
              <a:solidFill>
                <a:schemeClr val="tx2"/>
              </a:solidFill>
            </a:endParaRPr>
          </a:p>
        </p:txBody>
      </p:sp>
      <p:sp>
        <p:nvSpPr>
          <p:cNvPr id="4" name="Rectangle 3">
            <a:extLst>
              <a:ext uri="{FF2B5EF4-FFF2-40B4-BE49-F238E27FC236}">
                <a16:creationId xmlns:a16="http://schemas.microsoft.com/office/drawing/2014/main" id="{16844772-9EAF-498D-86EA-A606B26FE12B}"/>
              </a:ext>
            </a:extLst>
          </p:cNvPr>
          <p:cNvSpPr/>
          <p:nvPr/>
        </p:nvSpPr>
        <p:spPr>
          <a:xfrm>
            <a:off x="8405199" y="2154443"/>
            <a:ext cx="579005" cy="369332"/>
          </a:xfrm>
          <a:prstGeom prst="rect">
            <a:avLst/>
          </a:prstGeom>
          <a:effectLst/>
        </p:spPr>
        <p:txBody>
          <a:bodyPr wrap="none">
            <a:spAutoFit/>
          </a:bodyPr>
          <a:lstStyle/>
          <a:p>
            <a:pPr lvl="0"/>
            <a:r>
              <a:rPr lang="en-GB" dirty="0">
                <a:solidFill>
                  <a:schemeClr val="tx2"/>
                </a:solidFill>
              </a:rPr>
              <a:t>AO2</a:t>
            </a:r>
          </a:p>
        </p:txBody>
      </p:sp>
      <p:sp>
        <p:nvSpPr>
          <p:cNvPr id="5" name="Rectangle 4">
            <a:extLst>
              <a:ext uri="{FF2B5EF4-FFF2-40B4-BE49-F238E27FC236}">
                <a16:creationId xmlns:a16="http://schemas.microsoft.com/office/drawing/2014/main" id="{E0A96444-10A1-4BDC-B06A-615028690327}"/>
              </a:ext>
            </a:extLst>
          </p:cNvPr>
          <p:cNvSpPr/>
          <p:nvPr/>
        </p:nvSpPr>
        <p:spPr>
          <a:xfrm>
            <a:off x="8405199" y="3013843"/>
            <a:ext cx="579005" cy="369332"/>
          </a:xfrm>
          <a:prstGeom prst="rect">
            <a:avLst/>
          </a:prstGeom>
          <a:effectLst/>
        </p:spPr>
        <p:txBody>
          <a:bodyPr wrap="none">
            <a:spAutoFit/>
          </a:bodyPr>
          <a:lstStyle/>
          <a:p>
            <a:pPr lvl="0"/>
            <a:r>
              <a:rPr lang="en-GB" dirty="0">
                <a:solidFill>
                  <a:schemeClr val="tx2"/>
                </a:solidFill>
              </a:rPr>
              <a:t>AO3</a:t>
            </a:r>
          </a:p>
        </p:txBody>
      </p:sp>
      <p:sp>
        <p:nvSpPr>
          <p:cNvPr id="6" name="Rectangle 5">
            <a:extLst>
              <a:ext uri="{FF2B5EF4-FFF2-40B4-BE49-F238E27FC236}">
                <a16:creationId xmlns:a16="http://schemas.microsoft.com/office/drawing/2014/main" id="{4FE2F57B-4117-4B1F-9F8E-B4F3D70144C6}"/>
              </a:ext>
            </a:extLst>
          </p:cNvPr>
          <p:cNvSpPr/>
          <p:nvPr/>
        </p:nvSpPr>
        <p:spPr>
          <a:xfrm>
            <a:off x="8405198" y="3900897"/>
            <a:ext cx="579005" cy="369332"/>
          </a:xfrm>
          <a:prstGeom prst="rect">
            <a:avLst/>
          </a:prstGeom>
          <a:effectLst/>
        </p:spPr>
        <p:txBody>
          <a:bodyPr wrap="none">
            <a:spAutoFit/>
          </a:bodyPr>
          <a:lstStyle/>
          <a:p>
            <a:pPr lvl="0"/>
            <a:r>
              <a:rPr lang="en-GB" dirty="0">
                <a:solidFill>
                  <a:schemeClr val="tx2"/>
                </a:solidFill>
              </a:rPr>
              <a:t>AO1</a:t>
            </a:r>
          </a:p>
        </p:txBody>
      </p:sp>
      <p:sp>
        <p:nvSpPr>
          <p:cNvPr id="7" name="Rectangle 6">
            <a:extLst>
              <a:ext uri="{FF2B5EF4-FFF2-40B4-BE49-F238E27FC236}">
                <a16:creationId xmlns:a16="http://schemas.microsoft.com/office/drawing/2014/main" id="{FABB236F-537B-47CF-B33A-D29175DCD0D9}"/>
              </a:ext>
            </a:extLst>
          </p:cNvPr>
          <p:cNvSpPr/>
          <p:nvPr/>
        </p:nvSpPr>
        <p:spPr>
          <a:xfrm>
            <a:off x="8405198" y="4787951"/>
            <a:ext cx="579005" cy="369332"/>
          </a:xfrm>
          <a:prstGeom prst="rect">
            <a:avLst/>
          </a:prstGeom>
          <a:effectLst/>
        </p:spPr>
        <p:txBody>
          <a:bodyPr wrap="none">
            <a:spAutoFit/>
          </a:bodyPr>
          <a:lstStyle/>
          <a:p>
            <a:pPr lvl="0"/>
            <a:r>
              <a:rPr lang="en-GB" dirty="0">
                <a:solidFill>
                  <a:schemeClr val="tx2"/>
                </a:solidFill>
              </a:rPr>
              <a:t>AO1</a:t>
            </a:r>
          </a:p>
        </p:txBody>
      </p:sp>
      <p:sp>
        <p:nvSpPr>
          <p:cNvPr id="8" name="Rectangle 7">
            <a:extLst>
              <a:ext uri="{FF2B5EF4-FFF2-40B4-BE49-F238E27FC236}">
                <a16:creationId xmlns:a16="http://schemas.microsoft.com/office/drawing/2014/main" id="{AB78E5BF-A763-4ED1-B204-C99D64165886}"/>
              </a:ext>
            </a:extLst>
          </p:cNvPr>
          <p:cNvSpPr/>
          <p:nvPr/>
        </p:nvSpPr>
        <p:spPr>
          <a:xfrm>
            <a:off x="8405197" y="5603896"/>
            <a:ext cx="579005" cy="369332"/>
          </a:xfrm>
          <a:prstGeom prst="rect">
            <a:avLst/>
          </a:prstGeom>
          <a:effectLst/>
        </p:spPr>
        <p:txBody>
          <a:bodyPr wrap="none">
            <a:spAutoFit/>
          </a:bodyPr>
          <a:lstStyle/>
          <a:p>
            <a:pPr lvl="0"/>
            <a:r>
              <a:rPr lang="en-GB" dirty="0">
                <a:solidFill>
                  <a:schemeClr val="tx2"/>
                </a:solidFill>
              </a:rPr>
              <a:t>AO2</a:t>
            </a:r>
          </a:p>
        </p:txBody>
      </p:sp>
    </p:spTree>
    <p:extLst>
      <p:ext uri="{BB962C8B-B14F-4D97-AF65-F5344CB8AC3E}">
        <p14:creationId xmlns:p14="http://schemas.microsoft.com/office/powerpoint/2010/main" val="10720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246-8CA7-4F6F-BFDC-B6476B292A2A}"/>
              </a:ext>
            </a:extLst>
          </p:cNvPr>
          <p:cNvSpPr>
            <a:spLocks noGrp="1"/>
          </p:cNvSpPr>
          <p:nvPr>
            <p:ph type="title"/>
          </p:nvPr>
        </p:nvSpPr>
        <p:spPr/>
        <p:txBody>
          <a:bodyPr/>
          <a:lstStyle/>
          <a:p>
            <a:r>
              <a:rPr lang="en-GB" dirty="0"/>
              <a:t>Structure of </a:t>
            </a:r>
            <a:br>
              <a:rPr lang="en-GB" dirty="0"/>
            </a:br>
            <a:r>
              <a:rPr lang="en-GB" dirty="0"/>
              <a:t>the papers</a:t>
            </a:r>
          </a:p>
        </p:txBody>
      </p:sp>
    </p:spTree>
    <p:extLst>
      <p:ext uri="{BB962C8B-B14F-4D97-AF65-F5344CB8AC3E}">
        <p14:creationId xmlns:p14="http://schemas.microsoft.com/office/powerpoint/2010/main" val="86328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3" y="1415254"/>
            <a:ext cx="11090275" cy="3809283"/>
          </a:xfrm>
        </p:spPr>
        <p:txBody>
          <a:bodyPr vert="horz" lIns="0" tIns="0" rIns="91440" bIns="0" rtlCol="0" anchor="t">
            <a:noAutofit/>
          </a:bodyPr>
          <a:lstStyle/>
          <a:p>
            <a:pPr marL="359410" indent="-359410">
              <a:buFont typeface="Arial" panose="020B0604020202020204" pitchFamily="34" charset="0"/>
              <a:buChar char="•"/>
            </a:pPr>
            <a:r>
              <a:rPr lang="en-GB" b="0" dirty="0">
                <a:solidFill>
                  <a:schemeClr val="tx1"/>
                </a:solidFill>
              </a:rPr>
              <a:t>Approximately seven questions on Combined Science and 10 for separate sciences.</a:t>
            </a:r>
            <a:endParaRPr lang="en-US" b="0" dirty="0">
              <a:solidFill>
                <a:schemeClr val="tx1"/>
              </a:solidFill>
            </a:endParaRPr>
          </a:p>
          <a:p>
            <a:pPr marL="359410" indent="-359410">
              <a:buFont typeface="Arial" panose="020B0604020202020204" pitchFamily="34" charset="0"/>
              <a:buChar char="•"/>
            </a:pPr>
            <a:r>
              <a:rPr lang="en-GB" b="0" dirty="0">
                <a:solidFill>
                  <a:schemeClr val="tx1"/>
                </a:solidFill>
              </a:rPr>
              <a:t>Questions are made up of several ‘items’. </a:t>
            </a:r>
            <a:endParaRPr lang="en-GB" b="0" dirty="0">
              <a:solidFill>
                <a:schemeClr val="tx1"/>
              </a:solidFill>
              <a:cs typeface="Arial"/>
            </a:endParaRPr>
          </a:p>
          <a:p>
            <a:pPr marL="359410" indent="-359410">
              <a:buFont typeface="Arial" panose="020B0604020202020204" pitchFamily="34" charset="0"/>
              <a:buChar char="•"/>
            </a:pPr>
            <a:r>
              <a:rPr lang="en-GB" b="0" dirty="0">
                <a:solidFill>
                  <a:schemeClr val="tx1"/>
                </a:solidFill>
              </a:rPr>
              <a:t>Each question covers an area of science. The stem introduces it.</a:t>
            </a:r>
            <a:endParaRPr lang="en-GB" b="0" dirty="0">
              <a:solidFill>
                <a:schemeClr val="tx1"/>
              </a:solidFill>
              <a:cs typeface="Arial"/>
            </a:endParaRPr>
          </a:p>
          <a:p>
            <a:pPr marL="359410" indent="-359410">
              <a:buFont typeface="Arial" panose="020B0604020202020204" pitchFamily="34" charset="0"/>
              <a:buChar char="•"/>
            </a:pPr>
            <a:r>
              <a:rPr lang="en-GB" b="0" dirty="0">
                <a:solidFill>
                  <a:schemeClr val="tx1"/>
                </a:solidFill>
              </a:rPr>
              <a:t>Papers are ramped and tiered.</a:t>
            </a:r>
            <a:endParaRPr lang="en-GB" b="0" dirty="0">
              <a:solidFill>
                <a:schemeClr val="tx1"/>
              </a:solidFill>
              <a:cs typeface="Arial"/>
            </a:endParaRPr>
          </a:p>
          <a:p>
            <a:pPr marL="359410" indent="-359410">
              <a:buFont typeface="Arial" panose="020B0604020202020204" pitchFamily="34" charset="0"/>
              <a:buChar char="•"/>
            </a:pPr>
            <a:r>
              <a:rPr lang="en-GB" b="0" dirty="0">
                <a:solidFill>
                  <a:schemeClr val="tx1"/>
                </a:solidFill>
              </a:rPr>
              <a:t>Common questions make up 30% of marks.</a:t>
            </a:r>
            <a:br>
              <a:rPr lang="en-GB" dirty="0">
                <a:solidFill>
                  <a:schemeClr val="tx2"/>
                </a:solidFill>
              </a:rPr>
            </a:br>
            <a:endParaRPr lang="en-GB" dirty="0">
              <a:solidFill>
                <a:schemeClr val="tx2"/>
              </a:solidFill>
              <a:cs typeface="Arial"/>
            </a:endParaRPr>
          </a:p>
        </p:txBody>
      </p:sp>
      <p:sp>
        <p:nvSpPr>
          <p:cNvPr id="4" name="Footer Placeholder 3"/>
          <p:cNvSpPr>
            <a:spLocks noGrp="1"/>
          </p:cNvSpPr>
          <p:nvPr>
            <p:ph type="ftr" sz="quarter" idx="11"/>
          </p:nvPr>
        </p:nvSpPr>
        <p:spPr/>
        <p:txBody>
          <a:bodyPr/>
          <a:lstStyle/>
          <a:p>
            <a:r>
              <a:rPr lang="en-US"/>
              <a:t>Copyright © AQA and its licensors. All rights reserved.</a:t>
            </a:r>
          </a:p>
        </p:txBody>
      </p:sp>
      <p:sp>
        <p:nvSpPr>
          <p:cNvPr id="2" name="Title 1"/>
          <p:cNvSpPr>
            <a:spLocks noGrp="1"/>
          </p:cNvSpPr>
          <p:nvPr>
            <p:ph type="title"/>
          </p:nvPr>
        </p:nvSpPr>
        <p:spPr>
          <a:xfrm>
            <a:off x="550863" y="549275"/>
            <a:ext cx="11090275" cy="593725"/>
          </a:xfrm>
        </p:spPr>
        <p:txBody>
          <a:bodyPr/>
          <a:lstStyle/>
          <a:p>
            <a:r>
              <a:rPr lang="en-GB" dirty="0"/>
              <a:t>Structure of the papers </a:t>
            </a:r>
          </a:p>
        </p:txBody>
      </p:sp>
      <p:graphicFrame>
        <p:nvGraphicFramePr>
          <p:cNvPr id="5" name="Table 4"/>
          <p:cNvGraphicFramePr>
            <a:graphicFrameLocks noGrp="1"/>
          </p:cNvGraphicFramePr>
          <p:nvPr>
            <p:extLst>
              <p:ext uri="{D42A27DB-BD31-4B8C-83A1-F6EECF244321}">
                <p14:modId xmlns:p14="http://schemas.microsoft.com/office/powerpoint/2010/main" val="988287382"/>
              </p:ext>
            </p:extLst>
          </p:nvPr>
        </p:nvGraphicFramePr>
        <p:xfrm>
          <a:off x="550861" y="3774440"/>
          <a:ext cx="6096000" cy="2123440"/>
        </p:xfrm>
        <a:graphic>
          <a:graphicData uri="http://schemas.openxmlformats.org/drawingml/2006/table">
            <a:tbl>
              <a:tblPr firstRow="1" bandRow="1">
                <a:tableStyleId>{7E9639D4-E3E2-4D34-9284-5A2195B3D0D7}</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19714">
                <a:tc>
                  <a:txBody>
                    <a:bodyPr/>
                    <a:lstStyle/>
                    <a:p>
                      <a:pPr algn="ctr"/>
                      <a:r>
                        <a:rPr lang="en-GB" dirty="0"/>
                        <a:t>Demand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dirty="0"/>
                        <a:t>Target 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dirty="0"/>
                        <a:t>% marks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dirty="0"/>
                        <a:t>Tier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r>
                        <a:rPr lang="en-GB" dirty="0">
                          <a:solidFill>
                            <a:schemeClr val="tx1"/>
                          </a:solidFill>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solidFill>
                            <a:schemeClr val="tx1"/>
                          </a:solidFill>
                        </a:rPr>
                        <a:t>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a:solidFill>
                            <a:schemeClr val="tx1"/>
                          </a:solidFill>
                        </a:rPr>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solidFill>
                            <a:schemeClr val="tx1"/>
                          </a:solidFill>
                        </a:rPr>
                        <a:t>Foundation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GB">
                          <a:solidFill>
                            <a:schemeClr val="tx1"/>
                          </a:solidFill>
                        </a:rPr>
                        <a:t>Standard </a:t>
                      </a:r>
                      <a:endParaRPr lang="en-GB"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Higher </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a:solidFill>
                            <a:schemeClr val="tx1"/>
                          </a:solidFill>
                        </a:rPr>
                        <a:t>High</a:t>
                      </a:r>
                      <a:endParaRPr lang="en-GB"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Higher </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9198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00" y="1962000"/>
            <a:ext cx="11090275" cy="4083200"/>
          </a:xfrm>
        </p:spPr>
        <p:txBody>
          <a:bodyPr vert="horz" lIns="0" tIns="0" rIns="91440" bIns="0" rtlCol="0" anchor="t">
            <a:noAutofit/>
          </a:bodyPr>
          <a:lstStyle/>
          <a:p>
            <a:pPr marL="359410" indent="-359410"/>
            <a:r>
              <a:rPr lang="en-GB" dirty="0">
                <a:solidFill>
                  <a:schemeClr val="tx2"/>
                </a:solidFill>
              </a:rPr>
              <a:t>Different question types</a:t>
            </a:r>
            <a:endParaRPr lang="en-US" dirty="0">
              <a:solidFill>
                <a:schemeClr val="tx2"/>
              </a:solidFill>
            </a:endParaRPr>
          </a:p>
          <a:p>
            <a:pPr marL="355600" lvl="1" indent="-355600">
              <a:spcAft>
                <a:spcPts val="600"/>
              </a:spcAft>
              <a:buFont typeface="Arial" panose="020B0604020202020204" pitchFamily="34" charset="0"/>
              <a:buChar char="•"/>
            </a:pPr>
            <a:r>
              <a:rPr lang="en-GB" sz="1800" dirty="0">
                <a:latin typeface="+mn-lt"/>
              </a:rPr>
              <a:t>Multiple choice, link boxes: 1 or 2 marks</a:t>
            </a:r>
            <a:endParaRPr lang="en-GB" sz="1800" dirty="0">
              <a:latin typeface="+mn-lt"/>
              <a:cs typeface="Arial"/>
            </a:endParaRPr>
          </a:p>
          <a:p>
            <a:pPr marL="355600" lvl="1" indent="-355600">
              <a:spcAft>
                <a:spcPts val="600"/>
              </a:spcAft>
              <a:buFont typeface="Arial" panose="020B0604020202020204" pitchFamily="34" charset="0"/>
              <a:buChar char="•"/>
            </a:pPr>
            <a:r>
              <a:rPr lang="en-GB" sz="1800" dirty="0">
                <a:latin typeface="+mn-lt"/>
              </a:rPr>
              <a:t>Short answer: 1–3 marks</a:t>
            </a:r>
            <a:endParaRPr lang="en-GB" sz="1800" dirty="0">
              <a:latin typeface="+mn-lt"/>
              <a:cs typeface="Arial"/>
            </a:endParaRPr>
          </a:p>
          <a:p>
            <a:pPr marL="355600" lvl="1" indent="-355600">
              <a:spcAft>
                <a:spcPts val="600"/>
              </a:spcAft>
              <a:buFont typeface="Arial" panose="020B0604020202020204" pitchFamily="34" charset="0"/>
              <a:buChar char="•"/>
            </a:pPr>
            <a:r>
              <a:rPr lang="en-GB" sz="1800" dirty="0">
                <a:latin typeface="+mn-lt"/>
              </a:rPr>
              <a:t>Calculations: 1–4 marks (compensatory marks)</a:t>
            </a:r>
            <a:endParaRPr lang="en-GB" sz="1800" dirty="0">
              <a:latin typeface="+mn-lt"/>
              <a:cs typeface="Arial"/>
            </a:endParaRPr>
          </a:p>
          <a:p>
            <a:pPr marL="355600" lvl="1" indent="-355600">
              <a:spcAft>
                <a:spcPts val="600"/>
              </a:spcAft>
              <a:buFont typeface="Arial" panose="020B0604020202020204" pitchFamily="34" charset="0"/>
              <a:buChar char="•"/>
            </a:pPr>
            <a:r>
              <a:rPr lang="en-GB" sz="1800" dirty="0">
                <a:latin typeface="+mn-lt"/>
              </a:rPr>
              <a:t>Extended response: 4–6 marks (levels of response mark scheme)</a:t>
            </a:r>
            <a:endParaRPr lang="en-GB" sz="1800" dirty="0">
              <a:latin typeface="+mn-lt"/>
              <a:cs typeface="Arial"/>
            </a:endParaRPr>
          </a:p>
          <a:p>
            <a:pPr marL="355600" lvl="1" indent="-355600">
              <a:spcAft>
                <a:spcPts val="600"/>
              </a:spcAft>
              <a:buFont typeface="Arial" panose="020B0604020202020204" pitchFamily="34" charset="0"/>
              <a:buChar char="•"/>
            </a:pPr>
            <a:r>
              <a:rPr lang="en-GB" sz="1800" dirty="0">
                <a:latin typeface="+mn-lt"/>
              </a:rPr>
              <a:t>Multistep calculation: 4–6 marks</a:t>
            </a:r>
            <a:endParaRPr lang="en-GB" sz="1800" dirty="0">
              <a:latin typeface="+mn-lt"/>
              <a:cs typeface="Arial"/>
            </a:endParaRPr>
          </a:p>
          <a:p>
            <a:pPr marL="355600" lvl="1" indent="-355600">
              <a:spcAft>
                <a:spcPts val="600"/>
              </a:spcAft>
              <a:buFont typeface="Arial" panose="020B0604020202020204" pitchFamily="34" charset="0"/>
              <a:buChar char="•"/>
            </a:pPr>
            <a:r>
              <a:rPr lang="en-GB" sz="1800" dirty="0">
                <a:latin typeface="+mn-lt"/>
              </a:rPr>
              <a:t>Graphs: 3 marks (plots, axis, scale, line of best fit) </a:t>
            </a:r>
            <a:endParaRPr lang="en-GB" sz="1800" dirty="0">
              <a:latin typeface="+mn-lt"/>
              <a:cs typeface="Arial"/>
            </a:endParaRPr>
          </a:p>
          <a:p>
            <a:pPr marL="355600" lvl="1" indent="-355600">
              <a:spcAft>
                <a:spcPts val="600"/>
              </a:spcAft>
              <a:buFont typeface="Arial" panose="020B0604020202020204" pitchFamily="34" charset="0"/>
              <a:buChar char="•"/>
            </a:pPr>
            <a:r>
              <a:rPr lang="en-GB" sz="1800" dirty="0">
                <a:latin typeface="+mn-lt"/>
              </a:rPr>
              <a:t>Diagrams</a:t>
            </a:r>
            <a:endParaRPr lang="en-GB" sz="1800" dirty="0">
              <a:latin typeface="+mn-lt"/>
              <a:cs typeface="Arial"/>
            </a:endParaRPr>
          </a:p>
          <a:p>
            <a:pPr marL="359410" indent="-359410"/>
            <a:r>
              <a:rPr lang="en-GB" b="0" dirty="0">
                <a:solidFill>
                  <a:schemeClr val="tx1"/>
                </a:solidFill>
              </a:rPr>
              <a:t>Questions cover several AOs (</a:t>
            </a:r>
            <a:r>
              <a:rPr lang="en-GB" b="0" dirty="0">
                <a:solidFill>
                  <a:schemeClr val="tx1"/>
                </a:solidFill>
                <a:ea typeface="+mn-lt"/>
                <a:cs typeface="+mn-lt"/>
              </a:rPr>
              <a:t>eg Example 3, page 10)</a:t>
            </a:r>
            <a:endParaRPr lang="en-GB" b="0" dirty="0">
              <a:solidFill>
                <a:schemeClr val="tx1"/>
              </a:solidFill>
              <a:cs typeface="Arial"/>
            </a:endParaRPr>
          </a:p>
        </p:txBody>
      </p:sp>
      <p:sp>
        <p:nvSpPr>
          <p:cNvPr id="4" name="Footer Placeholder 3"/>
          <p:cNvSpPr>
            <a:spLocks noGrp="1"/>
          </p:cNvSpPr>
          <p:nvPr>
            <p:ph type="ftr" sz="quarter" idx="11"/>
          </p:nvPr>
        </p:nvSpPr>
        <p:spPr/>
        <p:txBody>
          <a:bodyPr/>
          <a:lstStyle/>
          <a:p>
            <a:r>
              <a:rPr lang="en-US" dirty="0"/>
              <a:t>Copyright © AQA and its licensors. All rights reserved.</a:t>
            </a:r>
          </a:p>
        </p:txBody>
      </p:sp>
      <p:sp>
        <p:nvSpPr>
          <p:cNvPr id="2" name="Title 1"/>
          <p:cNvSpPr>
            <a:spLocks noGrp="1"/>
          </p:cNvSpPr>
          <p:nvPr>
            <p:ph type="title"/>
          </p:nvPr>
        </p:nvSpPr>
        <p:spPr>
          <a:xfrm>
            <a:off x="550863" y="549275"/>
            <a:ext cx="11090275" cy="669925"/>
          </a:xfrm>
        </p:spPr>
        <p:txBody>
          <a:bodyPr/>
          <a:lstStyle/>
          <a:p>
            <a:r>
              <a:rPr lang="en-GB" dirty="0"/>
              <a:t>Types of questions</a:t>
            </a:r>
          </a:p>
        </p:txBody>
      </p:sp>
    </p:spTree>
    <p:extLst>
      <p:ext uri="{BB962C8B-B14F-4D97-AF65-F5344CB8AC3E}">
        <p14:creationId xmlns:p14="http://schemas.microsoft.com/office/powerpoint/2010/main" val="10922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lstStyle/>
          <a:p>
            <a:r>
              <a:rPr lang="en-GB" dirty="0"/>
              <a:t>Welcome</a:t>
            </a:r>
            <a:br>
              <a:rPr lang="en-GB" dirty="0"/>
            </a:br>
            <a:endParaRPr lang="en-GB" dirty="0"/>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pPr defTabSz="914354">
              <a:defRPr/>
            </a:pPr>
            <a:fld id="{39C6B835-EB63-4AE7-9628-740A286606E4}" type="slidenum">
              <a:rPr lang="en-GB">
                <a:solidFill>
                  <a:prstClr val="white"/>
                </a:solidFill>
                <a:latin typeface="Source Sans Pro"/>
              </a:rPr>
              <a:pPr defTabSz="914354">
                <a:defRPr/>
              </a:pPr>
              <a:t>2</a:t>
            </a:fld>
            <a:endParaRPr lang="en-GB" dirty="0">
              <a:solidFill>
                <a:prstClr val="white"/>
              </a:solidFill>
              <a:latin typeface="Source Sans Pro"/>
            </a:endParaRPr>
          </a:p>
        </p:txBody>
      </p:sp>
    </p:spTree>
    <p:extLst>
      <p:ext uri="{BB962C8B-B14F-4D97-AF65-F5344CB8AC3E}">
        <p14:creationId xmlns:p14="http://schemas.microsoft.com/office/powerpoint/2010/main" val="223547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C467A-E834-471A-AC64-E031B136D5A8}"/>
              </a:ext>
            </a:extLst>
          </p:cNvPr>
          <p:cNvSpPr>
            <a:spLocks noGrp="1"/>
          </p:cNvSpPr>
          <p:nvPr>
            <p:ph idx="1"/>
          </p:nvPr>
        </p:nvSpPr>
        <p:spPr>
          <a:xfrm>
            <a:off x="550863" y="1962000"/>
            <a:ext cx="11090275" cy="3669942"/>
          </a:xfrm>
        </p:spPr>
        <p:txBody>
          <a:bodyPr vert="horz" lIns="0" tIns="0" rIns="91440" bIns="0" rtlCol="0" anchor="t">
            <a:noAutofit/>
          </a:bodyPr>
          <a:lstStyle/>
          <a:p>
            <a:pPr marL="0" indent="0"/>
            <a:r>
              <a:rPr lang="en-US" b="0" dirty="0">
                <a:solidFill>
                  <a:schemeClr val="tx1"/>
                </a:solidFill>
                <a:ea typeface="+mn-lt"/>
                <a:cs typeface="+mn-lt"/>
              </a:rPr>
              <a:t>Students may be asked to:</a:t>
            </a:r>
          </a:p>
          <a:p>
            <a:pPr marL="359410" indent="-359410">
              <a:buFont typeface="Arial" panose="020B0604020202020204" pitchFamily="34" charset="0"/>
              <a:buChar char="•"/>
            </a:pPr>
            <a:r>
              <a:rPr lang="en-US" b="0" dirty="0">
                <a:solidFill>
                  <a:schemeClr val="tx1"/>
                </a:solidFill>
                <a:ea typeface="+mn-lt"/>
                <a:cs typeface="+mn-lt"/>
              </a:rPr>
              <a:t>plot the data from a table</a:t>
            </a:r>
          </a:p>
          <a:p>
            <a:pPr marL="359410" indent="-359410">
              <a:buFont typeface="Arial" panose="020B0604020202020204" pitchFamily="34" charset="0"/>
              <a:buChar char="•"/>
            </a:pPr>
            <a:r>
              <a:rPr lang="en-US" b="0" dirty="0">
                <a:solidFill>
                  <a:schemeClr val="tx1"/>
                </a:solidFill>
                <a:cs typeface="Arial"/>
              </a:rPr>
              <a:t>ideally use a sharp pencil</a:t>
            </a:r>
          </a:p>
          <a:p>
            <a:pPr marL="359410" indent="-359410">
              <a:buFont typeface="Arial" panose="020B0604020202020204" pitchFamily="34" charset="0"/>
              <a:buChar char="•"/>
            </a:pPr>
            <a:r>
              <a:rPr lang="en-US" b="0" dirty="0">
                <a:solidFill>
                  <a:schemeClr val="tx1"/>
                </a:solidFill>
                <a:ea typeface="+mn-lt"/>
                <a:cs typeface="+mn-lt"/>
              </a:rPr>
              <a:t>crosses (x) or dots can be used (but crosses (x) easier to see)</a:t>
            </a:r>
            <a:endParaRPr lang="en-US" b="0" dirty="0">
              <a:solidFill>
                <a:schemeClr val="tx1"/>
              </a:solidFill>
              <a:cs typeface="Arial"/>
            </a:endParaRPr>
          </a:p>
          <a:p>
            <a:pPr marL="359410" indent="-359410">
              <a:buFont typeface="Arial" panose="020B0604020202020204" pitchFamily="34" charset="0"/>
              <a:buChar char="•"/>
            </a:pPr>
            <a:r>
              <a:rPr lang="en-US" b="0" dirty="0">
                <a:solidFill>
                  <a:schemeClr val="tx1"/>
                </a:solidFill>
                <a:ea typeface="+mn-lt"/>
                <a:cs typeface="+mn-lt"/>
              </a:rPr>
              <a:t>label the axis – use the headings in the data table </a:t>
            </a:r>
          </a:p>
          <a:p>
            <a:pPr marL="359410" indent="-359410">
              <a:buFont typeface="Arial" panose="020B0604020202020204" pitchFamily="34" charset="0"/>
              <a:buChar char="•"/>
            </a:pPr>
            <a:r>
              <a:rPr lang="en-US" b="0" dirty="0">
                <a:solidFill>
                  <a:schemeClr val="tx1"/>
                </a:solidFill>
                <a:ea typeface="+mn-lt"/>
                <a:cs typeface="+mn-lt"/>
              </a:rPr>
              <a:t>draw the scale – use most of the graph paper given</a:t>
            </a:r>
          </a:p>
          <a:p>
            <a:pPr marL="359410" indent="-359410">
              <a:buFont typeface="Arial" panose="020B0604020202020204" pitchFamily="34" charset="0"/>
              <a:buChar char="•"/>
            </a:pPr>
            <a:r>
              <a:rPr lang="en-US" b="0" dirty="0">
                <a:solidFill>
                  <a:schemeClr val="tx1"/>
                </a:solidFill>
                <a:ea typeface="+mn-lt"/>
                <a:cs typeface="+mn-lt"/>
              </a:rPr>
              <a:t>draw a line of best fit – lines of best fit can be straight or curved –  look at the pattern in the data first to decide</a:t>
            </a:r>
          </a:p>
          <a:p>
            <a:pPr marL="359410" indent="-359410">
              <a:buFont typeface="Arial" panose="020B0604020202020204" pitchFamily="34" charset="0"/>
              <a:buChar char="•"/>
            </a:pPr>
            <a:r>
              <a:rPr lang="en-US" b="0" dirty="0">
                <a:solidFill>
                  <a:schemeClr val="tx1"/>
                </a:solidFill>
                <a:cs typeface="Arial"/>
              </a:rPr>
              <a:t>marked for accuracy (divisions of scales depend on demand).</a:t>
            </a:r>
            <a:endParaRPr lang="en-US" b="0" dirty="0">
              <a:solidFill>
                <a:schemeClr val="tx1"/>
              </a:solidFill>
              <a:ea typeface="+mn-lt"/>
              <a:cs typeface="+mn-lt"/>
            </a:endParaRPr>
          </a:p>
          <a:p>
            <a:pPr marL="359410" indent="-359410"/>
            <a:endParaRPr lang="en-US" sz="2000" dirty="0">
              <a:solidFill>
                <a:schemeClr val="tx2"/>
              </a:solidFill>
              <a:cs typeface="Arial"/>
            </a:endParaRPr>
          </a:p>
        </p:txBody>
      </p:sp>
      <p:sp>
        <p:nvSpPr>
          <p:cNvPr id="4" name="Footer Placeholder 3">
            <a:extLst>
              <a:ext uri="{FF2B5EF4-FFF2-40B4-BE49-F238E27FC236}">
                <a16:creationId xmlns:a16="http://schemas.microsoft.com/office/drawing/2014/main" id="{C2A2BCD1-E977-4F0E-B34E-F86582607878}"/>
              </a:ext>
            </a:extLst>
          </p:cNvPr>
          <p:cNvSpPr>
            <a:spLocks noGrp="1"/>
          </p:cNvSpPr>
          <p:nvPr>
            <p:ph type="ftr" sz="quarter" idx="11"/>
          </p:nvPr>
        </p:nvSpPr>
        <p:spPr/>
        <p:txBody>
          <a:bodyPr/>
          <a:lstStyle/>
          <a:p>
            <a:r>
              <a:rPr lang="en-US" dirty="0"/>
              <a:t>Copyright © AQA and its licensors. All rights reserved.</a:t>
            </a:r>
          </a:p>
        </p:txBody>
      </p:sp>
      <p:sp>
        <p:nvSpPr>
          <p:cNvPr id="2" name="Title 1">
            <a:extLst>
              <a:ext uri="{FF2B5EF4-FFF2-40B4-BE49-F238E27FC236}">
                <a16:creationId xmlns:a16="http://schemas.microsoft.com/office/drawing/2014/main" id="{EED051EE-449B-4CC3-B135-025D9CDECBDC}"/>
              </a:ext>
            </a:extLst>
          </p:cNvPr>
          <p:cNvSpPr>
            <a:spLocks noGrp="1"/>
          </p:cNvSpPr>
          <p:nvPr>
            <p:ph type="title"/>
          </p:nvPr>
        </p:nvSpPr>
        <p:spPr/>
        <p:txBody>
          <a:bodyPr/>
          <a:lstStyle/>
          <a:p>
            <a:r>
              <a:rPr lang="en-US" dirty="0"/>
              <a:t>Graphs</a:t>
            </a:r>
          </a:p>
        </p:txBody>
      </p:sp>
    </p:spTree>
    <p:extLst>
      <p:ext uri="{BB962C8B-B14F-4D97-AF65-F5344CB8AC3E}">
        <p14:creationId xmlns:p14="http://schemas.microsoft.com/office/powerpoint/2010/main" val="108349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0D8C6-359C-4361-B02B-C84CF7A61819}"/>
              </a:ext>
            </a:extLst>
          </p:cNvPr>
          <p:cNvSpPr>
            <a:spLocks noGrp="1"/>
          </p:cNvSpPr>
          <p:nvPr>
            <p:ph idx="1"/>
          </p:nvPr>
        </p:nvSpPr>
        <p:spPr>
          <a:xfrm>
            <a:off x="550800" y="1962000"/>
            <a:ext cx="11090275" cy="4007000"/>
          </a:xfrm>
        </p:spPr>
        <p:txBody>
          <a:bodyPr vert="horz" lIns="0" tIns="0" rIns="91440" bIns="0" rtlCol="0" anchor="t">
            <a:noAutofit/>
          </a:bodyPr>
          <a:lstStyle/>
          <a:p>
            <a:pPr marL="359410" indent="-359410">
              <a:buFont typeface="Arial" panose="020B0604020202020204" pitchFamily="34" charset="0"/>
              <a:buChar char="•"/>
            </a:pPr>
            <a:r>
              <a:rPr lang="en-US" b="0" dirty="0">
                <a:solidFill>
                  <a:schemeClr val="tx1"/>
                </a:solidFill>
                <a:ea typeface="+mn-lt"/>
                <a:cs typeface="+mn-lt"/>
              </a:rPr>
              <a:t>Assessment criterion to write an answer that’s ‘coherent, relevant, substantiated and logically structured’.</a:t>
            </a:r>
          </a:p>
          <a:p>
            <a:pPr marL="359410" indent="-359410">
              <a:buFont typeface="Arial" panose="020B0604020202020204" pitchFamily="34" charset="0"/>
              <a:buChar char="•"/>
            </a:pPr>
            <a:r>
              <a:rPr lang="en-US" b="0" dirty="0">
                <a:solidFill>
                  <a:schemeClr val="tx1"/>
                </a:solidFill>
                <a:ea typeface="+mn-lt"/>
                <a:cs typeface="+mn-lt"/>
              </a:rPr>
              <a:t>Marked using ‘levels of response’ mark schemes.</a:t>
            </a:r>
            <a:endParaRPr lang="en-US" sz="1200" b="0" dirty="0">
              <a:solidFill>
                <a:schemeClr val="tx1"/>
              </a:solidFill>
              <a:ea typeface="+mn-lt"/>
              <a:cs typeface="+mn-lt"/>
            </a:endParaRPr>
          </a:p>
          <a:p>
            <a:pPr marL="359410" indent="-359410">
              <a:buFont typeface="Arial" panose="020B0604020202020204" pitchFamily="34" charset="0"/>
              <a:buChar char="•"/>
            </a:pPr>
            <a:r>
              <a:rPr lang="en-US" b="0" dirty="0">
                <a:solidFill>
                  <a:schemeClr val="tx1"/>
                </a:solidFill>
                <a:ea typeface="+mn-lt"/>
                <a:cs typeface="+mn-lt"/>
              </a:rPr>
              <a:t>When a learner writes their answer, they can:</a:t>
            </a:r>
          </a:p>
          <a:p>
            <a:pPr marL="645795" lvl="1" indent="-285750">
              <a:spcAft>
                <a:spcPts val="600"/>
              </a:spcAft>
              <a:buFont typeface="Arial" panose="020B0604020202020204" pitchFamily="34" charset="0"/>
              <a:buChar char="•"/>
            </a:pPr>
            <a:r>
              <a:rPr lang="en-US" sz="1800" dirty="0">
                <a:latin typeface="+mn-lt"/>
                <a:ea typeface="+mn-lt"/>
                <a:cs typeface="+mn-lt"/>
              </a:rPr>
              <a:t>write in paragraphs</a:t>
            </a:r>
          </a:p>
          <a:p>
            <a:pPr marL="645795" lvl="1" indent="-285750">
              <a:spcAft>
                <a:spcPts val="600"/>
              </a:spcAft>
              <a:buFont typeface="Arial" panose="020B0604020202020204" pitchFamily="34" charset="0"/>
              <a:buChar char="•"/>
            </a:pPr>
            <a:r>
              <a:rPr lang="en-US" sz="1800" dirty="0">
                <a:latin typeface="+mn-lt"/>
                <a:ea typeface="+mn-lt"/>
                <a:cs typeface="+mn-lt"/>
              </a:rPr>
              <a:t>use short sentences in bullet points</a:t>
            </a:r>
            <a:endParaRPr lang="en-US" sz="1800" dirty="0">
              <a:latin typeface="+mn-lt"/>
              <a:cs typeface="Arial"/>
            </a:endParaRPr>
          </a:p>
          <a:p>
            <a:pPr marL="645795" lvl="1" indent="-285750">
              <a:spcAft>
                <a:spcPts val="600"/>
              </a:spcAft>
              <a:buFont typeface="Arial" panose="020B0604020202020204" pitchFamily="34" charset="0"/>
              <a:buChar char="•"/>
            </a:pPr>
            <a:r>
              <a:rPr lang="en-US" sz="1800" dirty="0">
                <a:latin typeface="+mn-lt"/>
                <a:ea typeface="+mn-lt"/>
                <a:cs typeface="+mn-lt"/>
              </a:rPr>
              <a:t>use labelled diagrams</a:t>
            </a:r>
          </a:p>
          <a:p>
            <a:pPr marL="645795" lvl="1" indent="-285750">
              <a:spcAft>
                <a:spcPts val="600"/>
              </a:spcAft>
              <a:buFont typeface="Arial" panose="020B0604020202020204" pitchFamily="34" charset="0"/>
              <a:buChar char="•"/>
            </a:pPr>
            <a:r>
              <a:rPr lang="en-US" sz="1800" dirty="0">
                <a:latin typeface="+mn-lt"/>
                <a:ea typeface="+mn-lt"/>
                <a:cs typeface="+mn-lt"/>
              </a:rPr>
              <a:t>Use tables with headings for compare and evaluate questions.</a:t>
            </a:r>
          </a:p>
          <a:p>
            <a:pPr marL="359410" indent="-359410">
              <a:buFont typeface="Arial" panose="020B0604020202020204" pitchFamily="34" charset="0"/>
              <a:buChar char="•"/>
            </a:pPr>
            <a:r>
              <a:rPr lang="en-US" b="0" dirty="0">
                <a:solidFill>
                  <a:schemeClr val="tx1"/>
                </a:solidFill>
                <a:cs typeface="Arial"/>
              </a:rPr>
              <a:t>Don't need to fill all the space.		</a:t>
            </a:r>
          </a:p>
          <a:p>
            <a:r>
              <a:rPr lang="en-US" dirty="0">
                <a:solidFill>
                  <a:schemeClr val="tx1"/>
                </a:solidFill>
                <a:cs typeface="Arial"/>
              </a:rPr>
              <a:t>Have a go! VITAL ADVICE</a:t>
            </a:r>
          </a:p>
          <a:p>
            <a:pPr marL="359410" indent="-359410"/>
            <a:endParaRPr lang="en-US" b="0" dirty="0">
              <a:solidFill>
                <a:schemeClr val="tx1"/>
              </a:solidFill>
              <a:cs typeface="Arial"/>
            </a:endParaRPr>
          </a:p>
        </p:txBody>
      </p:sp>
      <p:sp>
        <p:nvSpPr>
          <p:cNvPr id="4" name="Footer Placeholder 3">
            <a:extLst>
              <a:ext uri="{FF2B5EF4-FFF2-40B4-BE49-F238E27FC236}">
                <a16:creationId xmlns:a16="http://schemas.microsoft.com/office/drawing/2014/main" id="{2AD0E6BA-FF34-4F5C-9A21-069402D2CC99}"/>
              </a:ext>
            </a:extLst>
          </p:cNvPr>
          <p:cNvSpPr>
            <a:spLocks noGrp="1"/>
          </p:cNvSpPr>
          <p:nvPr>
            <p:ph type="ftr" sz="quarter" idx="11"/>
          </p:nvPr>
        </p:nvSpPr>
        <p:spPr/>
        <p:txBody>
          <a:bodyPr/>
          <a:lstStyle/>
          <a:p>
            <a:r>
              <a:rPr lang="en-US" dirty="0"/>
              <a:t>Copyright © AQA and its licensors. All rights reserved.</a:t>
            </a:r>
          </a:p>
        </p:txBody>
      </p:sp>
      <p:sp>
        <p:nvSpPr>
          <p:cNvPr id="2" name="Title 1">
            <a:extLst>
              <a:ext uri="{FF2B5EF4-FFF2-40B4-BE49-F238E27FC236}">
                <a16:creationId xmlns:a16="http://schemas.microsoft.com/office/drawing/2014/main" id="{077DFA5C-0275-4728-B50A-EFE32FD9C363}"/>
              </a:ext>
            </a:extLst>
          </p:cNvPr>
          <p:cNvSpPr>
            <a:spLocks noGrp="1"/>
          </p:cNvSpPr>
          <p:nvPr>
            <p:ph type="title"/>
          </p:nvPr>
        </p:nvSpPr>
        <p:spPr/>
        <p:txBody>
          <a:bodyPr/>
          <a:lstStyle/>
          <a:p>
            <a:r>
              <a:rPr lang="en-US" dirty="0"/>
              <a:t>Extended response</a:t>
            </a:r>
          </a:p>
        </p:txBody>
      </p:sp>
    </p:spTree>
    <p:extLst>
      <p:ext uri="{BB962C8B-B14F-4D97-AF65-F5344CB8AC3E}">
        <p14:creationId xmlns:p14="http://schemas.microsoft.com/office/powerpoint/2010/main" val="199608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lstStyle/>
          <a:p>
            <a:r>
              <a:rPr lang="en-GB" dirty="0"/>
              <a:t>Applying a </a:t>
            </a:r>
            <a:br>
              <a:rPr lang="en-GB" dirty="0"/>
            </a:br>
            <a:r>
              <a:rPr lang="en-GB" dirty="0"/>
              <a:t>mark scheme</a:t>
            </a:r>
          </a:p>
        </p:txBody>
      </p:sp>
    </p:spTree>
    <p:extLst>
      <p:ext uri="{BB962C8B-B14F-4D97-AF65-F5344CB8AC3E}">
        <p14:creationId xmlns:p14="http://schemas.microsoft.com/office/powerpoint/2010/main" val="27253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E6AA-AB1B-43B2-B814-A9481DBEEE08}"/>
              </a:ext>
            </a:extLst>
          </p:cNvPr>
          <p:cNvSpPr>
            <a:spLocks noGrp="1"/>
          </p:cNvSpPr>
          <p:nvPr>
            <p:ph type="title"/>
          </p:nvPr>
        </p:nvSpPr>
        <p:spPr/>
        <p:txBody>
          <a:bodyPr/>
          <a:lstStyle/>
          <a:p>
            <a:r>
              <a:rPr lang="en-GB" dirty="0">
                <a:solidFill>
                  <a:schemeClr val="tx2"/>
                </a:solidFill>
              </a:rPr>
              <a:t>Applying a mark scheme</a:t>
            </a:r>
          </a:p>
        </p:txBody>
      </p:sp>
      <p:sp>
        <p:nvSpPr>
          <p:cNvPr id="4" name="Content Placeholder 3">
            <a:extLst>
              <a:ext uri="{FF2B5EF4-FFF2-40B4-BE49-F238E27FC236}">
                <a16:creationId xmlns:a16="http://schemas.microsoft.com/office/drawing/2014/main" id="{4B6D9252-72B3-4EA4-B5C9-288522853925}"/>
              </a:ext>
            </a:extLst>
          </p:cNvPr>
          <p:cNvSpPr>
            <a:spLocks noGrp="1"/>
          </p:cNvSpPr>
          <p:nvPr>
            <p:ph idx="1"/>
          </p:nvPr>
        </p:nvSpPr>
        <p:spPr>
          <a:xfrm>
            <a:off x="550800" y="1962000"/>
            <a:ext cx="10726933" cy="4406804"/>
          </a:xfrm>
        </p:spPr>
        <p:txBody>
          <a:bodyPr>
            <a:normAutofit/>
          </a:bodyPr>
          <a:lstStyle/>
          <a:p>
            <a:r>
              <a:rPr lang="en-GB" dirty="0">
                <a:solidFill>
                  <a:schemeClr val="tx2"/>
                </a:solidFill>
              </a:rPr>
              <a:t>Marking questions in the booklet</a:t>
            </a:r>
          </a:p>
          <a:p>
            <a:r>
              <a:rPr lang="en-GB" b="0" dirty="0"/>
              <a:t>Examples 4–9 (pp 14–21): How many marks would you give each of these examples?</a:t>
            </a:r>
          </a:p>
        </p:txBody>
      </p:sp>
      <p:sp>
        <p:nvSpPr>
          <p:cNvPr id="5" name="Footer Placeholder 3">
            <a:extLst>
              <a:ext uri="{FF2B5EF4-FFF2-40B4-BE49-F238E27FC236}">
                <a16:creationId xmlns:a16="http://schemas.microsoft.com/office/drawing/2014/main" id="{465996AA-05C3-48FF-8FFC-C9EB09232F12}"/>
              </a:ext>
            </a:extLst>
          </p:cNvPr>
          <p:cNvSpPr txBox="1">
            <a:spLocks/>
          </p:cNvSpPr>
          <p:nvPr/>
        </p:nvSpPr>
        <p:spPr>
          <a:xfrm>
            <a:off x="1776799" y="6170134"/>
            <a:ext cx="7243376" cy="365125"/>
          </a:xfrm>
          <a:prstGeom prst="rect">
            <a:avLst/>
          </a:prstGeom>
        </p:spPr>
        <p:txBody>
          <a:bodyPr vert="horz" lIns="0" tIns="0" rIns="0" bIns="0" rtlCol="0" anchor="b"/>
          <a:lstStyle>
            <a:defPPr>
              <a:defRPr lang="en-US"/>
            </a:defPPr>
            <a:lvl1pPr marL="0" algn="l" defTabSz="914400" rtl="0" eaLnBrk="1" latinLnBrk="0" hangingPunct="1">
              <a:lnSpc>
                <a:spcPts val="1000"/>
              </a:lnSpc>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Copyright © AQA and its licensors. All rights reserved.</a:t>
            </a:r>
          </a:p>
        </p:txBody>
      </p:sp>
    </p:spTree>
    <p:extLst>
      <p:ext uri="{BB962C8B-B14F-4D97-AF65-F5344CB8AC3E}">
        <p14:creationId xmlns:p14="http://schemas.microsoft.com/office/powerpoint/2010/main" val="410215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4B42-A3BF-4A1B-881F-F03E9DFE01C7}"/>
              </a:ext>
            </a:extLst>
          </p:cNvPr>
          <p:cNvSpPr>
            <a:spLocks noGrp="1"/>
          </p:cNvSpPr>
          <p:nvPr>
            <p:ph type="title"/>
          </p:nvPr>
        </p:nvSpPr>
        <p:spPr/>
        <p:txBody>
          <a:bodyPr/>
          <a:lstStyle/>
          <a:p>
            <a:r>
              <a:rPr lang="en-GB" dirty="0"/>
              <a:t>Marks awarded: On the scripts </a:t>
            </a:r>
          </a:p>
        </p:txBody>
      </p:sp>
      <p:sp>
        <p:nvSpPr>
          <p:cNvPr id="3" name="Content Placeholder 2">
            <a:extLst>
              <a:ext uri="{FF2B5EF4-FFF2-40B4-BE49-F238E27FC236}">
                <a16:creationId xmlns:a16="http://schemas.microsoft.com/office/drawing/2014/main" id="{A9012EBE-D8AD-4363-9648-A06BDE860DF4}"/>
              </a:ext>
            </a:extLst>
          </p:cNvPr>
          <p:cNvSpPr>
            <a:spLocks noGrp="1"/>
          </p:cNvSpPr>
          <p:nvPr>
            <p:ph idx="1"/>
          </p:nvPr>
        </p:nvSpPr>
        <p:spPr>
          <a:xfrm>
            <a:off x="550800" y="1962000"/>
            <a:ext cx="10663300" cy="3486300"/>
          </a:xfrm>
        </p:spPr>
        <p:txBody>
          <a:bodyPr vert="horz" lIns="0" tIns="0" rIns="91440" bIns="0" rtlCol="0" anchor="t">
            <a:noAutofit/>
          </a:bodyPr>
          <a:lstStyle/>
          <a:p>
            <a:pPr marL="359410" indent="-359410"/>
            <a:r>
              <a:rPr lang="en-GB" b="0" dirty="0"/>
              <a:t>Example 4      0 marks</a:t>
            </a:r>
          </a:p>
          <a:p>
            <a:pPr marL="359410" indent="-359410"/>
            <a:r>
              <a:rPr lang="en-GB" b="0" dirty="0"/>
              <a:t>Example 5      0 marks </a:t>
            </a:r>
            <a:endParaRPr lang="en-US" b="0" dirty="0"/>
          </a:p>
          <a:p>
            <a:pPr marL="359410" indent="-359410"/>
            <a:r>
              <a:rPr lang="en-GB" b="0" dirty="0"/>
              <a:t>Example 6      2 marks</a:t>
            </a:r>
            <a:endParaRPr lang="en-GB" b="0" dirty="0">
              <a:cs typeface="Arial"/>
            </a:endParaRPr>
          </a:p>
          <a:p>
            <a:pPr marL="359410" indent="-359410"/>
            <a:r>
              <a:rPr lang="en-GB" b="0" dirty="0"/>
              <a:t>Example 7      0 marks</a:t>
            </a:r>
            <a:endParaRPr lang="en-GB" b="0" dirty="0">
              <a:cs typeface="Arial"/>
            </a:endParaRPr>
          </a:p>
          <a:p>
            <a:pPr marL="359410" indent="-359410"/>
            <a:r>
              <a:rPr lang="en-GB" b="0" dirty="0"/>
              <a:t>Example 8      1 mark</a:t>
            </a:r>
            <a:endParaRPr lang="en-GB" b="0" dirty="0">
              <a:cs typeface="Arial"/>
            </a:endParaRPr>
          </a:p>
          <a:p>
            <a:pPr marL="359410" indent="-359410"/>
            <a:r>
              <a:rPr lang="en-GB" b="0" dirty="0"/>
              <a:t>Example 9      2 marks</a:t>
            </a:r>
            <a:endParaRPr lang="en-GB" b="0" dirty="0">
              <a:cs typeface="Arial"/>
            </a:endParaRPr>
          </a:p>
        </p:txBody>
      </p:sp>
      <p:sp>
        <p:nvSpPr>
          <p:cNvPr id="6" name="Footer Placeholder 3">
            <a:extLst>
              <a:ext uri="{FF2B5EF4-FFF2-40B4-BE49-F238E27FC236}">
                <a16:creationId xmlns:a16="http://schemas.microsoft.com/office/drawing/2014/main" id="{601AF859-DA83-4AA0-9AA3-6C188F9088A6}"/>
              </a:ext>
            </a:extLst>
          </p:cNvPr>
          <p:cNvSpPr txBox="1">
            <a:spLocks/>
          </p:cNvSpPr>
          <p:nvPr/>
        </p:nvSpPr>
        <p:spPr>
          <a:xfrm>
            <a:off x="1776799" y="6170134"/>
            <a:ext cx="7243376" cy="365125"/>
          </a:xfrm>
          <a:prstGeom prst="rect">
            <a:avLst/>
          </a:prstGeom>
        </p:spPr>
        <p:txBody>
          <a:bodyPr vert="horz" lIns="0" tIns="0" rIns="0" bIns="0" rtlCol="0" anchor="b"/>
          <a:lstStyle>
            <a:defPPr>
              <a:defRPr lang="en-US"/>
            </a:defPPr>
            <a:lvl1pPr marL="0" algn="l" defTabSz="914400" rtl="0" eaLnBrk="1" latinLnBrk="0" hangingPunct="1">
              <a:lnSpc>
                <a:spcPts val="1000"/>
              </a:lnSpc>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Copyright © AQA and its licensors. All rights reserved.</a:t>
            </a:r>
          </a:p>
        </p:txBody>
      </p:sp>
    </p:spTree>
    <p:extLst>
      <p:ext uri="{BB962C8B-B14F-4D97-AF65-F5344CB8AC3E}">
        <p14:creationId xmlns:p14="http://schemas.microsoft.com/office/powerpoint/2010/main" val="7479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E6AA-AB1B-43B2-B814-A9481DBEEE08}"/>
              </a:ext>
            </a:extLst>
          </p:cNvPr>
          <p:cNvSpPr>
            <a:spLocks noGrp="1"/>
          </p:cNvSpPr>
          <p:nvPr>
            <p:ph type="title"/>
          </p:nvPr>
        </p:nvSpPr>
        <p:spPr/>
        <p:txBody>
          <a:bodyPr/>
          <a:lstStyle/>
          <a:p>
            <a:r>
              <a:rPr lang="en-GB" dirty="0">
                <a:solidFill>
                  <a:schemeClr val="tx2"/>
                </a:solidFill>
              </a:rPr>
              <a:t>Applying a mark scheme: Graphs</a:t>
            </a:r>
          </a:p>
        </p:txBody>
      </p:sp>
      <p:sp>
        <p:nvSpPr>
          <p:cNvPr id="4" name="Content Placeholder 3">
            <a:extLst>
              <a:ext uri="{FF2B5EF4-FFF2-40B4-BE49-F238E27FC236}">
                <a16:creationId xmlns:a16="http://schemas.microsoft.com/office/drawing/2014/main" id="{4B6D9252-72B3-4EA4-B5C9-288522853925}"/>
              </a:ext>
            </a:extLst>
          </p:cNvPr>
          <p:cNvSpPr>
            <a:spLocks noGrp="1"/>
          </p:cNvSpPr>
          <p:nvPr>
            <p:ph idx="1"/>
          </p:nvPr>
        </p:nvSpPr>
        <p:spPr>
          <a:xfrm>
            <a:off x="550800" y="1962000"/>
            <a:ext cx="10726933" cy="4406804"/>
          </a:xfrm>
        </p:spPr>
        <p:txBody>
          <a:bodyPr>
            <a:normAutofit/>
          </a:bodyPr>
          <a:lstStyle/>
          <a:p>
            <a:r>
              <a:rPr lang="en-GB" dirty="0">
                <a:solidFill>
                  <a:schemeClr val="tx2"/>
                </a:solidFill>
              </a:rPr>
              <a:t>How would you mark the example graph questions?</a:t>
            </a:r>
          </a:p>
          <a:p>
            <a:r>
              <a:rPr lang="en-GB" b="0" dirty="0"/>
              <a:t>Examples 14–17 (pp 27–31)</a:t>
            </a:r>
          </a:p>
        </p:txBody>
      </p:sp>
      <p:sp>
        <p:nvSpPr>
          <p:cNvPr id="5" name="Footer Placeholder 3">
            <a:extLst>
              <a:ext uri="{FF2B5EF4-FFF2-40B4-BE49-F238E27FC236}">
                <a16:creationId xmlns:a16="http://schemas.microsoft.com/office/drawing/2014/main" id="{0E3A903C-B942-4182-A15D-C092ECFDE063}"/>
              </a:ext>
            </a:extLst>
          </p:cNvPr>
          <p:cNvSpPr>
            <a:spLocks noGrp="1"/>
          </p:cNvSpPr>
          <p:nvPr>
            <p:ph type="ftr" sz="quarter" idx="11"/>
          </p:nvPr>
        </p:nvSpPr>
        <p:spPr>
          <a:xfrm>
            <a:off x="1776799" y="6170134"/>
            <a:ext cx="7243376" cy="365125"/>
          </a:xfrm>
        </p:spPr>
        <p:txBody>
          <a:bodyPr/>
          <a:lstStyle/>
          <a:p>
            <a:r>
              <a:rPr lang="en-US" dirty="0">
                <a:solidFill>
                  <a:schemeClr val="tx2"/>
                </a:solidFill>
              </a:rPr>
              <a:t>Copyright © AQA and its licensors. All rights reserved.</a:t>
            </a:r>
          </a:p>
        </p:txBody>
      </p:sp>
    </p:spTree>
    <p:extLst>
      <p:ext uri="{BB962C8B-B14F-4D97-AF65-F5344CB8AC3E}">
        <p14:creationId xmlns:p14="http://schemas.microsoft.com/office/powerpoint/2010/main" val="75719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0D8C6-359C-4361-B02B-C84CF7A61819}"/>
              </a:ext>
            </a:extLst>
          </p:cNvPr>
          <p:cNvSpPr>
            <a:spLocks noGrp="1"/>
          </p:cNvSpPr>
          <p:nvPr>
            <p:ph idx="1"/>
          </p:nvPr>
        </p:nvSpPr>
        <p:spPr>
          <a:xfrm>
            <a:off x="550862" y="1962000"/>
            <a:ext cx="11090275" cy="4127505"/>
          </a:xfrm>
        </p:spPr>
        <p:txBody>
          <a:bodyPr vert="horz" lIns="0" tIns="0" rIns="91440" bIns="0" rtlCol="0" anchor="t">
            <a:noAutofit/>
          </a:bodyPr>
          <a:lstStyle/>
          <a:p>
            <a:pPr marL="359410" indent="-359410"/>
            <a:r>
              <a:rPr lang="en-GB" b="0" dirty="0">
                <a:solidFill>
                  <a:schemeClr val="tx1"/>
                </a:solidFill>
              </a:rPr>
              <a:t>Extended response questions are marked on level of response mark schemes. </a:t>
            </a:r>
          </a:p>
          <a:p>
            <a:pPr marL="285750" indent="-285750">
              <a:buFont typeface="Arial" panose="020B0604020202020204" pitchFamily="34" charset="0"/>
              <a:buChar char="•"/>
            </a:pPr>
            <a:r>
              <a:rPr lang="en-GB" b="0" dirty="0">
                <a:solidFill>
                  <a:schemeClr val="tx1"/>
                </a:solidFill>
              </a:rPr>
              <a:t>Level of response mark schemes are broken down into levels, each of which has a descriptor. </a:t>
            </a:r>
          </a:p>
          <a:p>
            <a:pPr marL="285750" indent="-285750">
              <a:buFont typeface="Arial" panose="020B0604020202020204" pitchFamily="34" charset="0"/>
              <a:buChar char="•"/>
            </a:pPr>
            <a:r>
              <a:rPr lang="en-GB" b="0" dirty="0">
                <a:solidFill>
                  <a:schemeClr val="tx1"/>
                </a:solidFill>
              </a:rPr>
              <a:t>The descriptor for the level shows the average performance for the level. </a:t>
            </a:r>
          </a:p>
          <a:p>
            <a:pPr marL="285750" indent="-285750">
              <a:buFont typeface="Arial" panose="020B0604020202020204" pitchFamily="34" charset="0"/>
              <a:buChar char="•"/>
            </a:pPr>
            <a:r>
              <a:rPr lang="en-GB" b="0" dirty="0">
                <a:solidFill>
                  <a:schemeClr val="tx1"/>
                </a:solidFill>
              </a:rPr>
              <a:t>There are two marks in each level. </a:t>
            </a:r>
          </a:p>
          <a:p>
            <a:pPr marL="285750" indent="-285750">
              <a:buFont typeface="Arial" panose="020B0604020202020204" pitchFamily="34" charset="0"/>
              <a:buChar char="•"/>
            </a:pPr>
            <a:r>
              <a:rPr lang="en-GB" b="0" dirty="0">
                <a:solidFill>
                  <a:schemeClr val="tx1"/>
                </a:solidFill>
              </a:rPr>
              <a:t>Before you apply the mark scheme to a learner’s answer, read through the answer and, if necessary, annotate it (as instructed) to show the qualities that are being looked for. You can then apply the mark scheme.</a:t>
            </a:r>
          </a:p>
          <a:p>
            <a:pPr marL="359410" indent="-359410">
              <a:lnSpc>
                <a:spcPct val="100000"/>
              </a:lnSpc>
              <a:spcBef>
                <a:spcPts val="0"/>
              </a:spcBef>
              <a:spcAft>
                <a:spcPts val="0"/>
              </a:spcAft>
            </a:pPr>
            <a:endParaRPr lang="en-GB" sz="600" b="0" dirty="0">
              <a:solidFill>
                <a:schemeClr val="tx1"/>
              </a:solidFill>
            </a:endParaRPr>
          </a:p>
          <a:p>
            <a:pPr marL="641350" indent="-285750">
              <a:buFont typeface="Arial" panose="020B0604020202020204" pitchFamily="34" charset="0"/>
              <a:buChar char="•"/>
            </a:pPr>
            <a:r>
              <a:rPr lang="en-GB" b="0" dirty="0">
                <a:solidFill>
                  <a:schemeClr val="tx1"/>
                </a:solidFill>
              </a:rPr>
              <a:t>Step 1: Determine a level</a:t>
            </a:r>
          </a:p>
          <a:p>
            <a:pPr marL="641350" indent="-285750">
              <a:buFont typeface="Arial" panose="020B0604020202020204" pitchFamily="34" charset="0"/>
              <a:buChar char="•"/>
            </a:pPr>
            <a:r>
              <a:rPr lang="en-GB" b="0" dirty="0">
                <a:solidFill>
                  <a:schemeClr val="tx1"/>
                </a:solidFill>
              </a:rPr>
              <a:t>Step 2: Determine a mark</a:t>
            </a:r>
          </a:p>
          <a:p>
            <a:pPr marL="359410" indent="-359410"/>
            <a:r>
              <a:rPr lang="en-GB" b="0" dirty="0">
                <a:solidFill>
                  <a:schemeClr val="tx1"/>
                </a:solidFill>
                <a:cs typeface="Arial"/>
              </a:rPr>
              <a:t>For a detailed description of these steps, see the </a:t>
            </a:r>
            <a:r>
              <a:rPr lang="en-GB" dirty="0">
                <a:solidFill>
                  <a:schemeClr val="tx1"/>
                </a:solidFill>
                <a:cs typeface="Arial"/>
              </a:rPr>
              <a:t>Information for examiners </a:t>
            </a:r>
            <a:r>
              <a:rPr lang="en-GB" b="0" dirty="0">
                <a:solidFill>
                  <a:schemeClr val="tx1"/>
                </a:solidFill>
                <a:cs typeface="Arial"/>
              </a:rPr>
              <a:t>at the beginning of any mark scheme.</a:t>
            </a:r>
            <a:endParaRPr lang="en-US" b="0" dirty="0">
              <a:solidFill>
                <a:schemeClr val="tx1"/>
              </a:solidFill>
              <a:cs typeface="Arial"/>
            </a:endParaRPr>
          </a:p>
        </p:txBody>
      </p:sp>
      <p:sp>
        <p:nvSpPr>
          <p:cNvPr id="4" name="Footer Placeholder 3">
            <a:extLst>
              <a:ext uri="{FF2B5EF4-FFF2-40B4-BE49-F238E27FC236}">
                <a16:creationId xmlns:a16="http://schemas.microsoft.com/office/drawing/2014/main" id="{2AD0E6BA-FF34-4F5C-9A21-069402D2CC99}"/>
              </a:ext>
            </a:extLst>
          </p:cNvPr>
          <p:cNvSpPr>
            <a:spLocks noGrp="1"/>
          </p:cNvSpPr>
          <p:nvPr>
            <p:ph type="ftr" sz="quarter" idx="11"/>
          </p:nvPr>
        </p:nvSpPr>
        <p:spPr/>
        <p:txBody>
          <a:bodyPr/>
          <a:lstStyle/>
          <a:p>
            <a:r>
              <a:rPr lang="en-US"/>
              <a:t>Copyright © AQA and its licensors. All rights reserved.</a:t>
            </a:r>
          </a:p>
        </p:txBody>
      </p:sp>
      <p:sp>
        <p:nvSpPr>
          <p:cNvPr id="2" name="Title 1">
            <a:extLst>
              <a:ext uri="{FF2B5EF4-FFF2-40B4-BE49-F238E27FC236}">
                <a16:creationId xmlns:a16="http://schemas.microsoft.com/office/drawing/2014/main" id="{077DFA5C-0275-4728-B50A-EFE32FD9C363}"/>
              </a:ext>
            </a:extLst>
          </p:cNvPr>
          <p:cNvSpPr>
            <a:spLocks noGrp="1"/>
          </p:cNvSpPr>
          <p:nvPr>
            <p:ph type="title"/>
          </p:nvPr>
        </p:nvSpPr>
        <p:spPr/>
        <p:txBody>
          <a:bodyPr/>
          <a:lstStyle/>
          <a:p>
            <a:r>
              <a:rPr lang="en-US" dirty="0"/>
              <a:t>Extended response</a:t>
            </a:r>
          </a:p>
        </p:txBody>
      </p:sp>
    </p:spTree>
    <p:extLst>
      <p:ext uri="{BB962C8B-B14F-4D97-AF65-F5344CB8AC3E}">
        <p14:creationId xmlns:p14="http://schemas.microsoft.com/office/powerpoint/2010/main" val="309876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246-8CA7-4F6F-BFDC-B6476B292A2A}"/>
              </a:ext>
            </a:extLst>
          </p:cNvPr>
          <p:cNvSpPr>
            <a:spLocks noGrp="1"/>
          </p:cNvSpPr>
          <p:nvPr>
            <p:ph type="title"/>
          </p:nvPr>
        </p:nvSpPr>
        <p:spPr/>
        <p:txBody>
          <a:bodyPr/>
          <a:lstStyle/>
          <a:p>
            <a:r>
              <a:rPr lang="en-GB" dirty="0"/>
              <a:t>Implications for teaching</a:t>
            </a:r>
          </a:p>
        </p:txBody>
      </p:sp>
    </p:spTree>
    <p:extLst>
      <p:ext uri="{BB962C8B-B14F-4D97-AF65-F5344CB8AC3E}">
        <p14:creationId xmlns:p14="http://schemas.microsoft.com/office/powerpoint/2010/main" val="3502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5988-092D-4EF5-AD34-B1DDC2200227}"/>
              </a:ext>
            </a:extLst>
          </p:cNvPr>
          <p:cNvSpPr>
            <a:spLocks noGrp="1"/>
          </p:cNvSpPr>
          <p:nvPr>
            <p:ph type="title"/>
          </p:nvPr>
        </p:nvSpPr>
        <p:spPr/>
        <p:txBody>
          <a:bodyPr/>
          <a:lstStyle/>
          <a:p>
            <a:r>
              <a:rPr lang="en-GB" dirty="0">
                <a:solidFill>
                  <a:schemeClr val="tx2"/>
                </a:solidFill>
              </a:rPr>
              <a:t>Areas of challenge</a:t>
            </a:r>
          </a:p>
        </p:txBody>
      </p:sp>
      <p:sp>
        <p:nvSpPr>
          <p:cNvPr id="7" name="Content Placeholder 6">
            <a:extLst>
              <a:ext uri="{FF2B5EF4-FFF2-40B4-BE49-F238E27FC236}">
                <a16:creationId xmlns:a16="http://schemas.microsoft.com/office/drawing/2014/main" id="{30F16847-C664-4917-9A11-5D5711AED086}"/>
              </a:ext>
            </a:extLst>
          </p:cNvPr>
          <p:cNvSpPr>
            <a:spLocks noGrp="1"/>
          </p:cNvSpPr>
          <p:nvPr>
            <p:ph idx="1"/>
          </p:nvPr>
        </p:nvSpPr>
        <p:spPr>
          <a:xfrm>
            <a:off x="550800" y="1962000"/>
            <a:ext cx="10726933" cy="4406804"/>
          </a:xfrm>
        </p:spPr>
        <p:txBody>
          <a:bodyPr vert="horz" lIns="0" tIns="0" rIns="91440" bIns="0" rtlCol="0" anchor="t">
            <a:noAutofit/>
          </a:bodyPr>
          <a:lstStyle/>
          <a:p>
            <a:pPr marL="359410" indent="-359410">
              <a:buFont typeface="Arial" panose="020B0604020202020204" pitchFamily="34" charset="0"/>
              <a:buChar char="•"/>
            </a:pPr>
            <a:r>
              <a:rPr lang="en-US" b="0" dirty="0">
                <a:ea typeface="+mn-lt"/>
                <a:cs typeface="+mn-lt"/>
              </a:rPr>
              <a:t>AO2: Unfamiliar contexts</a:t>
            </a:r>
            <a:endParaRPr lang="en-US" b="0" dirty="0">
              <a:cs typeface="Arial"/>
            </a:endParaRPr>
          </a:p>
          <a:p>
            <a:pPr marL="359410" indent="-359410">
              <a:buFont typeface="Arial" panose="020B0604020202020204" pitchFamily="34" charset="0"/>
              <a:buChar char="•"/>
            </a:pPr>
            <a:r>
              <a:rPr lang="en-US" b="0" dirty="0">
                <a:ea typeface="+mn-lt"/>
                <a:cs typeface="+mn-lt"/>
              </a:rPr>
              <a:t>Required practicals</a:t>
            </a:r>
            <a:endParaRPr lang="en-US" b="0" dirty="0"/>
          </a:p>
          <a:p>
            <a:pPr marL="359410" indent="-359410">
              <a:buFont typeface="Arial" panose="020B0604020202020204" pitchFamily="34" charset="0"/>
              <a:buChar char="•"/>
            </a:pPr>
            <a:r>
              <a:rPr lang="en-US" b="0" dirty="0">
                <a:ea typeface="+mn-lt"/>
                <a:cs typeface="+mn-lt"/>
              </a:rPr>
              <a:t>Maths skills</a:t>
            </a:r>
            <a:endParaRPr lang="en-US" b="0" dirty="0"/>
          </a:p>
          <a:p>
            <a:pPr marL="359410" indent="-359410"/>
            <a:endParaRPr lang="en-US" sz="2400" dirty="0">
              <a:solidFill>
                <a:schemeClr val="tx2"/>
              </a:solidFill>
              <a:cs typeface="Arial"/>
            </a:endParaRPr>
          </a:p>
        </p:txBody>
      </p:sp>
      <p:sp>
        <p:nvSpPr>
          <p:cNvPr id="6" name="Footer Placeholder 3">
            <a:extLst>
              <a:ext uri="{FF2B5EF4-FFF2-40B4-BE49-F238E27FC236}">
                <a16:creationId xmlns:a16="http://schemas.microsoft.com/office/drawing/2014/main" id="{F114168F-7774-4431-9BE0-DE6B3C1D035A}"/>
              </a:ext>
            </a:extLst>
          </p:cNvPr>
          <p:cNvSpPr txBox="1">
            <a:spLocks/>
          </p:cNvSpPr>
          <p:nvPr/>
        </p:nvSpPr>
        <p:spPr>
          <a:xfrm>
            <a:off x="1776799" y="6170134"/>
            <a:ext cx="7243376" cy="365125"/>
          </a:xfrm>
          <a:prstGeom prst="rect">
            <a:avLst/>
          </a:prstGeom>
        </p:spPr>
        <p:txBody>
          <a:bodyPr vert="horz" lIns="0" tIns="0" rIns="0" bIns="0" rtlCol="0" anchor="b"/>
          <a:lstStyle>
            <a:defPPr>
              <a:defRPr lang="en-US"/>
            </a:defPPr>
            <a:lvl1pPr marL="0" algn="l" defTabSz="914400" rtl="0" eaLnBrk="1" latinLnBrk="0" hangingPunct="1">
              <a:lnSpc>
                <a:spcPts val="1000"/>
              </a:lnSpc>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Copyright © AQA and its licensors. All rights reserved.</a:t>
            </a:r>
          </a:p>
        </p:txBody>
      </p:sp>
    </p:spTree>
    <p:extLst>
      <p:ext uri="{BB962C8B-B14F-4D97-AF65-F5344CB8AC3E}">
        <p14:creationId xmlns:p14="http://schemas.microsoft.com/office/powerpoint/2010/main" val="86979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D5DD-1240-499E-A8CB-A8D28D6039A3}"/>
              </a:ext>
            </a:extLst>
          </p:cNvPr>
          <p:cNvSpPr>
            <a:spLocks noGrp="1"/>
          </p:cNvSpPr>
          <p:nvPr>
            <p:ph type="title"/>
          </p:nvPr>
        </p:nvSpPr>
        <p:spPr/>
        <p:txBody>
          <a:bodyPr>
            <a:normAutofit/>
          </a:bodyPr>
          <a:lstStyle/>
          <a:p>
            <a:r>
              <a:rPr lang="en-GB" dirty="0"/>
              <a:t>Area of challenge: AO2 in unfamiliar contexts </a:t>
            </a:r>
          </a:p>
        </p:txBody>
      </p:sp>
      <p:sp>
        <p:nvSpPr>
          <p:cNvPr id="4" name="Footer Placeholder 3">
            <a:extLst>
              <a:ext uri="{FF2B5EF4-FFF2-40B4-BE49-F238E27FC236}">
                <a16:creationId xmlns:a16="http://schemas.microsoft.com/office/drawing/2014/main" id="{EA2CB0F0-AF32-4591-B18B-E47E5693C585}"/>
              </a:ext>
            </a:extLst>
          </p:cNvPr>
          <p:cNvSpPr>
            <a:spLocks noGrp="1"/>
          </p:cNvSpPr>
          <p:nvPr>
            <p:ph type="ftr" sz="quarter" idx="10"/>
          </p:nvPr>
        </p:nvSpPr>
        <p:spPr>
          <a:xfrm>
            <a:off x="1776799" y="6161425"/>
            <a:ext cx="7243376" cy="365125"/>
          </a:xfrm>
        </p:spPr>
        <p:txBody>
          <a:bodyPr/>
          <a:lstStyle/>
          <a:p>
            <a:r>
              <a:rPr lang="en-US" dirty="0"/>
              <a:t>Copyright © AQA and its licensors. All rights reserved.</a:t>
            </a:r>
          </a:p>
        </p:txBody>
      </p:sp>
      <p:pic>
        <p:nvPicPr>
          <p:cNvPr id="5" name="Content Placeholder 4">
            <a:extLst>
              <a:ext uri="{FF2B5EF4-FFF2-40B4-BE49-F238E27FC236}">
                <a16:creationId xmlns:a16="http://schemas.microsoft.com/office/drawing/2014/main" id="{83566F2C-987F-4F84-A9A1-192881BDB463}"/>
              </a:ext>
            </a:extLst>
          </p:cNvPr>
          <p:cNvPicPr>
            <a:picLocks noGrp="1"/>
          </p:cNvPicPr>
          <p:nvPr>
            <p:ph idx="4294967295"/>
          </p:nvPr>
        </p:nvPicPr>
        <p:blipFill>
          <a:blip r:embed="rId2"/>
          <a:stretch>
            <a:fillRect/>
          </a:stretch>
        </p:blipFill>
        <p:spPr>
          <a:xfrm>
            <a:off x="550800" y="1333772"/>
            <a:ext cx="8072501" cy="2869928"/>
          </a:xfrm>
          <a:prstGeom prst="rect">
            <a:avLst/>
          </a:prstGeom>
          <a:ln w="38100">
            <a:solidFill>
              <a:srgbClr val="4B4B4B"/>
            </a:solidFill>
          </a:ln>
        </p:spPr>
      </p:pic>
      <p:pic>
        <p:nvPicPr>
          <p:cNvPr id="6" name="Picture 5">
            <a:extLst>
              <a:ext uri="{FF2B5EF4-FFF2-40B4-BE49-F238E27FC236}">
                <a16:creationId xmlns:a16="http://schemas.microsoft.com/office/drawing/2014/main" id="{13E7900A-1C79-496D-990C-DA3524BAB417}"/>
              </a:ext>
            </a:extLst>
          </p:cNvPr>
          <p:cNvPicPr/>
          <p:nvPr/>
        </p:nvPicPr>
        <p:blipFill>
          <a:blip r:embed="rId3"/>
          <a:stretch>
            <a:fillRect/>
          </a:stretch>
        </p:blipFill>
        <p:spPr>
          <a:xfrm>
            <a:off x="550800" y="4363890"/>
            <a:ext cx="8072501" cy="1592409"/>
          </a:xfrm>
          <a:prstGeom prst="rect">
            <a:avLst/>
          </a:prstGeom>
          <a:ln w="28575">
            <a:solidFill>
              <a:schemeClr val="tx1"/>
            </a:solidFill>
          </a:ln>
        </p:spPr>
      </p:pic>
    </p:spTree>
    <p:extLst>
      <p:ext uri="{BB962C8B-B14F-4D97-AF65-F5344CB8AC3E}">
        <p14:creationId xmlns:p14="http://schemas.microsoft.com/office/powerpoint/2010/main" val="407437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4DFA-6B61-41A8-86AB-59C10EE8B9E3}"/>
              </a:ext>
            </a:extLst>
          </p:cNvPr>
          <p:cNvSpPr>
            <a:spLocks noGrp="1"/>
          </p:cNvSpPr>
          <p:nvPr>
            <p:ph type="title"/>
          </p:nvPr>
        </p:nvSpPr>
        <p:spPr/>
        <p:txBody>
          <a:bodyPr/>
          <a:lstStyle/>
          <a:p>
            <a:r>
              <a:rPr lang="en-GB" dirty="0"/>
              <a:t>Session overview</a:t>
            </a:r>
          </a:p>
        </p:txBody>
      </p:sp>
      <p:sp>
        <p:nvSpPr>
          <p:cNvPr id="3" name="Content Placeholder 2">
            <a:extLst>
              <a:ext uri="{FF2B5EF4-FFF2-40B4-BE49-F238E27FC236}">
                <a16:creationId xmlns:a16="http://schemas.microsoft.com/office/drawing/2014/main" id="{99171894-3DA8-4B4C-80BF-17AC81FC7825}"/>
              </a:ext>
            </a:extLst>
          </p:cNvPr>
          <p:cNvSpPr>
            <a:spLocks noGrp="1"/>
          </p:cNvSpPr>
          <p:nvPr>
            <p:ph idx="1"/>
          </p:nvPr>
        </p:nvSpPr>
        <p:spPr>
          <a:xfrm>
            <a:off x="550863" y="1962000"/>
            <a:ext cx="11090275" cy="4004310"/>
          </a:xfrm>
        </p:spPr>
        <p:txBody>
          <a:bodyPr>
            <a:normAutofit/>
          </a:bodyPr>
          <a:lstStyle/>
          <a:p>
            <a:pPr marL="285750" indent="-285750">
              <a:lnSpc>
                <a:spcPct val="150000"/>
              </a:lnSpc>
              <a:buFont typeface="Arial" panose="020B0604020202020204" pitchFamily="34" charset="0"/>
              <a:buChar char="•"/>
            </a:pPr>
            <a:r>
              <a:rPr lang="en-GB" dirty="0"/>
              <a:t>The specification</a:t>
            </a:r>
            <a:endParaRPr lang="en-US" dirty="0">
              <a:cs typeface="Arial"/>
            </a:endParaRPr>
          </a:p>
          <a:p>
            <a:pPr marL="285750" indent="-285750">
              <a:lnSpc>
                <a:spcPct val="150000"/>
              </a:lnSpc>
              <a:buFont typeface="Arial" panose="020B0604020202020204" pitchFamily="34" charset="0"/>
              <a:buChar char="•"/>
            </a:pPr>
            <a:r>
              <a:rPr lang="en-GB" dirty="0"/>
              <a:t>Assessment Objectives</a:t>
            </a:r>
            <a:endParaRPr lang="en-GB" dirty="0">
              <a:cs typeface="Arial"/>
            </a:endParaRPr>
          </a:p>
          <a:p>
            <a:pPr marL="285750" indent="-285750">
              <a:lnSpc>
                <a:spcPct val="150000"/>
              </a:lnSpc>
              <a:buFont typeface="Arial" panose="020B0604020202020204" pitchFamily="34" charset="0"/>
              <a:buChar char="•"/>
            </a:pPr>
            <a:r>
              <a:rPr lang="en-GB" dirty="0"/>
              <a:t>Structure of the papers</a:t>
            </a:r>
            <a:endParaRPr lang="en-US" dirty="0"/>
          </a:p>
          <a:p>
            <a:pPr marL="285750" indent="-285750">
              <a:lnSpc>
                <a:spcPct val="150000"/>
              </a:lnSpc>
              <a:buFont typeface="Arial" panose="020B0604020202020204" pitchFamily="34" charset="0"/>
              <a:buChar char="•"/>
            </a:pPr>
            <a:r>
              <a:rPr lang="en-GB" dirty="0">
                <a:cs typeface="Arial"/>
              </a:rPr>
              <a:t>Applying a mark scheme</a:t>
            </a:r>
          </a:p>
          <a:p>
            <a:pPr marL="285750" indent="-285750">
              <a:lnSpc>
                <a:spcPct val="150000"/>
              </a:lnSpc>
              <a:buFont typeface="Arial" panose="020B0604020202020204" pitchFamily="34" charset="0"/>
              <a:buChar char="•"/>
            </a:pPr>
            <a:r>
              <a:rPr lang="en-GB" dirty="0">
                <a:cs typeface="Arial"/>
              </a:rPr>
              <a:t>Implications for teaching</a:t>
            </a:r>
          </a:p>
          <a:p>
            <a:pPr marL="285750" indent="-285750">
              <a:lnSpc>
                <a:spcPct val="150000"/>
              </a:lnSpc>
              <a:buFont typeface="Arial" panose="020B0604020202020204" pitchFamily="34" charset="0"/>
              <a:buChar char="•"/>
            </a:pPr>
            <a:r>
              <a:rPr lang="en-GB" dirty="0">
                <a:cs typeface="Arial"/>
              </a:rPr>
              <a:t>Resources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8060E24-C7BD-4DF5-B20B-40A9A19677B8}"/>
              </a:ext>
            </a:extLst>
          </p:cNvPr>
          <p:cNvSpPr>
            <a:spLocks noGrp="1"/>
          </p:cNvSpPr>
          <p:nvPr>
            <p:ph type="ftr" sz="quarter" idx="11"/>
          </p:nvPr>
        </p:nvSpPr>
        <p:spPr/>
        <p:txBody>
          <a:bodyPr/>
          <a:lstStyle/>
          <a:p>
            <a:r>
              <a:rPr lang="en-GB"/>
              <a:t>Copyright © AQA and its licensors. All rights reserved.</a:t>
            </a:r>
            <a:endParaRPr lang="en-GB" dirty="0"/>
          </a:p>
        </p:txBody>
      </p:sp>
    </p:spTree>
    <p:extLst>
      <p:ext uri="{BB962C8B-B14F-4D97-AF65-F5344CB8AC3E}">
        <p14:creationId xmlns:p14="http://schemas.microsoft.com/office/powerpoint/2010/main" val="174463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847E-F03F-4CA0-B2E5-C2D3CE594AC3}"/>
              </a:ext>
            </a:extLst>
          </p:cNvPr>
          <p:cNvSpPr>
            <a:spLocks noGrp="1"/>
          </p:cNvSpPr>
          <p:nvPr>
            <p:ph type="title"/>
          </p:nvPr>
        </p:nvSpPr>
        <p:spPr/>
        <p:txBody>
          <a:bodyPr/>
          <a:lstStyle/>
          <a:p>
            <a:r>
              <a:rPr lang="en-GB" dirty="0"/>
              <a:t>Area of challenge: AO2 in unfamiliar contexts </a:t>
            </a:r>
          </a:p>
          <a:p>
            <a:endParaRPr lang="en-GB" dirty="0"/>
          </a:p>
        </p:txBody>
      </p:sp>
      <p:pic>
        <p:nvPicPr>
          <p:cNvPr id="7" name="Picture 6">
            <a:extLst>
              <a:ext uri="{FF2B5EF4-FFF2-40B4-BE49-F238E27FC236}">
                <a16:creationId xmlns:a16="http://schemas.microsoft.com/office/drawing/2014/main" id="{CDD2EEAA-A306-463A-9460-358A72293AB8}"/>
              </a:ext>
            </a:extLst>
          </p:cNvPr>
          <p:cNvPicPr/>
          <p:nvPr/>
        </p:nvPicPr>
        <p:blipFill>
          <a:blip r:embed="rId3"/>
          <a:stretch>
            <a:fillRect/>
          </a:stretch>
        </p:blipFill>
        <p:spPr>
          <a:xfrm>
            <a:off x="550800" y="5361883"/>
            <a:ext cx="6134205" cy="808251"/>
          </a:xfrm>
          <a:prstGeom prst="rect">
            <a:avLst/>
          </a:prstGeom>
        </p:spPr>
      </p:pic>
      <p:pic>
        <p:nvPicPr>
          <p:cNvPr id="5" name="Content Placeholder 4">
            <a:extLst>
              <a:ext uri="{FF2B5EF4-FFF2-40B4-BE49-F238E27FC236}">
                <a16:creationId xmlns:a16="http://schemas.microsoft.com/office/drawing/2014/main" id="{E9B6F649-B099-4A45-A27E-CAB471DCC29B}"/>
              </a:ext>
            </a:extLst>
          </p:cNvPr>
          <p:cNvPicPr>
            <a:picLocks noGrp="1"/>
          </p:cNvPicPr>
          <p:nvPr>
            <p:ph idx="1"/>
          </p:nvPr>
        </p:nvPicPr>
        <p:blipFill>
          <a:blip r:embed="rId4"/>
          <a:stretch>
            <a:fillRect/>
          </a:stretch>
        </p:blipFill>
        <p:spPr>
          <a:xfrm>
            <a:off x="550800" y="1532238"/>
            <a:ext cx="6912681" cy="3837120"/>
          </a:xfrm>
          <a:prstGeom prst="rect">
            <a:avLst/>
          </a:prstGeom>
        </p:spPr>
      </p:pic>
      <p:sp>
        <p:nvSpPr>
          <p:cNvPr id="6" name="Footer Placeholder 3">
            <a:extLst>
              <a:ext uri="{FF2B5EF4-FFF2-40B4-BE49-F238E27FC236}">
                <a16:creationId xmlns:a16="http://schemas.microsoft.com/office/drawing/2014/main" id="{963D606B-FE07-4650-8DD8-6B2181A36AB8}"/>
              </a:ext>
            </a:extLst>
          </p:cNvPr>
          <p:cNvSpPr txBox="1">
            <a:spLocks/>
          </p:cNvSpPr>
          <p:nvPr/>
        </p:nvSpPr>
        <p:spPr>
          <a:xfrm>
            <a:off x="1776799" y="6170134"/>
            <a:ext cx="7243376" cy="365125"/>
          </a:xfrm>
          <a:prstGeom prst="rect">
            <a:avLst/>
          </a:prstGeom>
        </p:spPr>
        <p:txBody>
          <a:bodyPr vert="horz" lIns="0" tIns="0" rIns="0" bIns="0" rtlCol="0" anchor="b"/>
          <a:lstStyle>
            <a:defPPr>
              <a:defRPr lang="en-US"/>
            </a:defPPr>
            <a:lvl1pPr marL="0" algn="l" defTabSz="914400" rtl="0" eaLnBrk="1" latinLnBrk="0" hangingPunct="1">
              <a:lnSpc>
                <a:spcPts val="1000"/>
              </a:lnSpc>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Copyright © AQA and its licensors. All rights reserved.</a:t>
            </a:r>
          </a:p>
        </p:txBody>
      </p:sp>
    </p:spTree>
    <p:extLst>
      <p:ext uri="{BB962C8B-B14F-4D97-AF65-F5344CB8AC3E}">
        <p14:creationId xmlns:p14="http://schemas.microsoft.com/office/powerpoint/2010/main" val="107633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BFC440-4FDE-45EC-830B-11D400926D60}"/>
              </a:ext>
            </a:extLst>
          </p:cNvPr>
          <p:cNvSpPr>
            <a:spLocks noGrp="1"/>
          </p:cNvSpPr>
          <p:nvPr>
            <p:ph idx="1"/>
          </p:nvPr>
        </p:nvSpPr>
        <p:spPr/>
        <p:txBody>
          <a:bodyPr>
            <a:normAutofit/>
          </a:bodyPr>
          <a:lstStyle/>
          <a:p>
            <a:pPr marL="285750" indent="-285750">
              <a:buFont typeface="Arial" panose="020B0604020202020204" pitchFamily="34" charset="0"/>
              <a:buChar char="•"/>
            </a:pPr>
            <a:r>
              <a:rPr lang="en-GB" b="0" dirty="0">
                <a:solidFill>
                  <a:schemeClr val="tx1"/>
                </a:solidFill>
              </a:rPr>
              <a:t>Explain to learners that they need to expect these types of questions.</a:t>
            </a:r>
          </a:p>
          <a:p>
            <a:pPr marL="285750" indent="-285750">
              <a:buFont typeface="Arial" panose="020B0604020202020204" pitchFamily="34" charset="0"/>
              <a:buChar char="•"/>
            </a:pPr>
            <a:r>
              <a:rPr lang="en-GB" b="0" dirty="0">
                <a:solidFill>
                  <a:schemeClr val="tx1"/>
                </a:solidFill>
              </a:rPr>
              <a:t>Use examples in your lessons:</a:t>
            </a:r>
          </a:p>
          <a:p>
            <a:pPr marL="723900" lvl="1" indent="-457200">
              <a:buFont typeface="Arial" panose="020B0604020202020204" pitchFamily="34" charset="0"/>
              <a:buChar char="•"/>
            </a:pPr>
            <a:r>
              <a:rPr lang="en-GB" sz="1800" dirty="0">
                <a:latin typeface="+mn-lt"/>
              </a:rPr>
              <a:t>Ideas for integrating AO2 into </a:t>
            </a:r>
            <a:r>
              <a:rPr lang="en-GB" sz="1800" dirty="0" err="1">
                <a:latin typeface="+mn-lt"/>
              </a:rPr>
              <a:t>practicals</a:t>
            </a:r>
            <a:r>
              <a:rPr lang="en-GB" sz="1800" dirty="0">
                <a:latin typeface="+mn-lt"/>
              </a:rPr>
              <a:t> in Activity 4 of AO2 focus on success.</a:t>
            </a:r>
          </a:p>
          <a:p>
            <a:pPr marL="723900" lvl="1" indent="-457200">
              <a:buFont typeface="Arial" panose="020B0604020202020204" pitchFamily="34" charset="0"/>
              <a:buChar char="•"/>
            </a:pPr>
            <a:r>
              <a:rPr lang="en-GB" sz="1800" dirty="0">
                <a:latin typeface="+mn-lt"/>
              </a:rPr>
              <a:t>Change names of chemicals used in practicals in homework questions.</a:t>
            </a:r>
          </a:p>
          <a:p>
            <a:pPr marL="723900" lvl="1" indent="-457200">
              <a:buFont typeface="Arial" panose="020B0604020202020204" pitchFamily="34" charset="0"/>
              <a:buChar char="•"/>
            </a:pPr>
            <a:r>
              <a:rPr lang="en-GB" sz="1800" dirty="0">
                <a:latin typeface="+mn-lt"/>
              </a:rPr>
              <a:t>Look at examples already used in assessment questions.</a:t>
            </a:r>
          </a:p>
          <a:p>
            <a:pPr marL="285750" indent="-285750">
              <a:buFont typeface="Arial" panose="020B0604020202020204" pitchFamily="34" charset="0"/>
              <a:buChar char="•"/>
            </a:pPr>
            <a:r>
              <a:rPr lang="en-GB" b="0" dirty="0">
                <a:solidFill>
                  <a:schemeClr val="tx1"/>
                </a:solidFill>
              </a:rPr>
              <a:t>Model identifying the science behind the questions.</a:t>
            </a:r>
            <a:br>
              <a:rPr lang="en-GB" sz="2400" dirty="0"/>
            </a:br>
            <a:endParaRPr lang="en-GB" sz="2400" dirty="0"/>
          </a:p>
        </p:txBody>
      </p:sp>
      <p:sp>
        <p:nvSpPr>
          <p:cNvPr id="3" name="Footer Placeholder 2">
            <a:extLst>
              <a:ext uri="{FF2B5EF4-FFF2-40B4-BE49-F238E27FC236}">
                <a16:creationId xmlns:a16="http://schemas.microsoft.com/office/drawing/2014/main" id="{30AAE73A-A0C1-43B4-872F-7A22194D671A}"/>
              </a:ext>
            </a:extLst>
          </p:cNvPr>
          <p:cNvSpPr>
            <a:spLocks noGrp="1"/>
          </p:cNvSpPr>
          <p:nvPr>
            <p:ph type="ftr" sz="quarter" idx="11"/>
          </p:nvPr>
        </p:nvSpPr>
        <p:spPr/>
        <p:txBody>
          <a:bodyPr anchor="t">
            <a:normAutofit/>
          </a:bodyPr>
          <a:lstStyle/>
          <a:p>
            <a:pPr>
              <a:spcAft>
                <a:spcPts val="600"/>
              </a:spcAft>
            </a:pPr>
            <a:r>
              <a:rPr lang="en-US"/>
              <a:t>Copyright © AQA and its licensors. All rights reserved.</a:t>
            </a:r>
          </a:p>
        </p:txBody>
      </p:sp>
      <p:sp>
        <p:nvSpPr>
          <p:cNvPr id="2" name="Title 1">
            <a:extLst>
              <a:ext uri="{FF2B5EF4-FFF2-40B4-BE49-F238E27FC236}">
                <a16:creationId xmlns:a16="http://schemas.microsoft.com/office/drawing/2014/main" id="{B7A5242B-0DD3-466A-8B2A-1F4DC48B25EC}"/>
              </a:ext>
            </a:extLst>
          </p:cNvPr>
          <p:cNvSpPr>
            <a:spLocks noGrp="1"/>
          </p:cNvSpPr>
          <p:nvPr>
            <p:ph type="title"/>
          </p:nvPr>
        </p:nvSpPr>
        <p:spPr/>
        <p:txBody>
          <a:bodyPr anchor="t">
            <a:normAutofit/>
          </a:bodyPr>
          <a:lstStyle/>
          <a:p>
            <a:r>
              <a:rPr lang="en-GB" dirty="0"/>
              <a:t>Supporting assessment in class</a:t>
            </a:r>
          </a:p>
        </p:txBody>
      </p:sp>
    </p:spTree>
    <p:extLst>
      <p:ext uri="{BB962C8B-B14F-4D97-AF65-F5344CB8AC3E}">
        <p14:creationId xmlns:p14="http://schemas.microsoft.com/office/powerpoint/2010/main" val="315301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0" tIns="0" rIns="91440" bIns="0" rtlCol="0" anchor="t">
            <a:normAutofit/>
          </a:bodyPr>
          <a:lstStyle/>
          <a:p>
            <a:pPr marL="359410" indent="-359410">
              <a:buFont typeface="Arial" panose="020B0604020202020204" pitchFamily="34" charset="0"/>
              <a:buChar char="•"/>
            </a:pPr>
            <a:r>
              <a:rPr lang="en-GB" b="0" dirty="0">
                <a:solidFill>
                  <a:schemeClr val="tx1"/>
                </a:solidFill>
              </a:rPr>
              <a:t>Didn’t fully understand why they’d carried out each step in the practical</a:t>
            </a:r>
          </a:p>
          <a:p>
            <a:pPr marL="359410" indent="-359410">
              <a:buFont typeface="Arial" panose="020B0604020202020204" pitchFamily="34" charset="0"/>
              <a:buChar char="•"/>
            </a:pPr>
            <a:r>
              <a:rPr lang="en-GB" b="0" dirty="0">
                <a:solidFill>
                  <a:schemeClr val="tx1"/>
                </a:solidFill>
              </a:rPr>
              <a:t>Lack understanding about the science underlying the practical</a:t>
            </a:r>
          </a:p>
          <a:p>
            <a:pPr marL="359410" indent="-359410">
              <a:buFont typeface="Arial" panose="020B0604020202020204" pitchFamily="34" charset="0"/>
              <a:buChar char="•"/>
            </a:pPr>
            <a:r>
              <a:rPr lang="en-GB" b="0" dirty="0">
                <a:solidFill>
                  <a:schemeClr val="tx1"/>
                </a:solidFill>
              </a:rPr>
              <a:t>Identifying control variables and independent and dependent variables</a:t>
            </a:r>
          </a:p>
          <a:p>
            <a:pPr marL="359410" indent="-359410">
              <a:buFont typeface="Arial" panose="020B0604020202020204" pitchFamily="34" charset="0"/>
              <a:buChar char="•"/>
            </a:pPr>
            <a:r>
              <a:rPr lang="en-GB" b="0" dirty="0">
                <a:solidFill>
                  <a:schemeClr val="tx1"/>
                </a:solidFill>
              </a:rPr>
              <a:t>Difference between a control and a control variable</a:t>
            </a:r>
            <a:endParaRPr lang="en-GB" b="0" dirty="0">
              <a:solidFill>
                <a:schemeClr val="tx1"/>
              </a:solidFill>
              <a:cs typeface="Arial"/>
            </a:endParaRPr>
          </a:p>
          <a:p>
            <a:pPr marL="359410" indent="-359410">
              <a:buFont typeface="Arial" panose="020B0604020202020204" pitchFamily="34" charset="0"/>
              <a:buChar char="•"/>
            </a:pPr>
            <a:r>
              <a:rPr lang="en-GB" b="0" dirty="0">
                <a:solidFill>
                  <a:schemeClr val="tx1"/>
                </a:solidFill>
              </a:rPr>
              <a:t>Use of vague terms such as ‘same amount’, ‘fair test’ , ‘it’ and  ‘they’</a:t>
            </a:r>
          </a:p>
          <a:p>
            <a:pPr marL="359410" indent="-359410">
              <a:buFont typeface="Arial" panose="020B0604020202020204" pitchFamily="34" charset="0"/>
              <a:buChar char="•"/>
            </a:pPr>
            <a:r>
              <a:rPr lang="en-GB" b="0" dirty="0">
                <a:solidFill>
                  <a:schemeClr val="tx1"/>
                </a:solidFill>
              </a:rPr>
              <a:t>Types of errors</a:t>
            </a:r>
          </a:p>
          <a:p>
            <a:pPr marL="359410" indent="-359410">
              <a:buFont typeface="Arial" panose="020B0604020202020204" pitchFamily="34" charset="0"/>
              <a:buChar char="•"/>
            </a:pPr>
            <a:r>
              <a:rPr lang="en-GB" b="0" dirty="0">
                <a:solidFill>
                  <a:schemeClr val="tx1"/>
                </a:solidFill>
              </a:rPr>
              <a:t>Subject-specific vocabulary</a:t>
            </a:r>
          </a:p>
          <a:p>
            <a:pPr marL="359410" indent="-359410">
              <a:lnSpc>
                <a:spcPct val="90000"/>
              </a:lnSpc>
              <a:buFont typeface="Arial" panose="020B0604020202020204" pitchFamily="34" charset="0"/>
              <a:buChar char="•"/>
            </a:pPr>
            <a:endParaRPr lang="en-GB" sz="2000" dirty="0"/>
          </a:p>
          <a:p>
            <a:pPr marL="359410" indent="-359410">
              <a:lnSpc>
                <a:spcPct val="90000"/>
              </a:lnSpc>
              <a:buFont typeface="Arial" panose="020B0604020202020204" pitchFamily="34" charset="0"/>
              <a:buChar char="•"/>
            </a:pPr>
            <a:endParaRPr lang="en-GB" sz="2000" dirty="0"/>
          </a:p>
        </p:txBody>
      </p:sp>
      <p:sp>
        <p:nvSpPr>
          <p:cNvPr id="3" name="Footer Placeholder 2"/>
          <p:cNvSpPr>
            <a:spLocks noGrp="1"/>
          </p:cNvSpPr>
          <p:nvPr>
            <p:ph type="ftr" sz="quarter" idx="11"/>
          </p:nvPr>
        </p:nvSpPr>
        <p:spPr/>
        <p:txBody>
          <a:bodyPr anchor="t">
            <a:normAutofit/>
          </a:bodyPr>
          <a:lstStyle/>
          <a:p>
            <a:pPr>
              <a:spcAft>
                <a:spcPts val="600"/>
              </a:spcAft>
            </a:pPr>
            <a:r>
              <a:rPr lang="en-US"/>
              <a:t>Copyright © AQA and its licensors. All rights reserved.</a:t>
            </a:r>
          </a:p>
        </p:txBody>
      </p:sp>
      <p:sp>
        <p:nvSpPr>
          <p:cNvPr id="2" name="Title 1"/>
          <p:cNvSpPr>
            <a:spLocks noGrp="1"/>
          </p:cNvSpPr>
          <p:nvPr>
            <p:ph type="title"/>
          </p:nvPr>
        </p:nvSpPr>
        <p:spPr/>
        <p:txBody>
          <a:bodyPr anchor="t">
            <a:normAutofit/>
          </a:bodyPr>
          <a:lstStyle/>
          <a:p>
            <a:r>
              <a:rPr lang="en-GB" dirty="0"/>
              <a:t>Area of challenge: Required practicals </a:t>
            </a:r>
          </a:p>
        </p:txBody>
      </p:sp>
    </p:spTree>
    <p:extLst>
      <p:ext uri="{BB962C8B-B14F-4D97-AF65-F5344CB8AC3E}">
        <p14:creationId xmlns:p14="http://schemas.microsoft.com/office/powerpoint/2010/main" val="274141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0863" y="1962000"/>
            <a:ext cx="11090275" cy="4730900"/>
          </a:xfrm>
        </p:spPr>
        <p:txBody>
          <a:bodyPr>
            <a:noAutofit/>
          </a:bodyPr>
          <a:lstStyle/>
          <a:p>
            <a:pPr>
              <a:spcAft>
                <a:spcPts val="200"/>
              </a:spcAft>
            </a:pPr>
            <a:r>
              <a:rPr lang="en-GB" dirty="0"/>
              <a:t>How can you support your students in accessing the assessment of practical skills? </a:t>
            </a:r>
          </a:p>
          <a:p>
            <a:pPr marL="285750" indent="-285750">
              <a:spcAft>
                <a:spcPts val="200"/>
              </a:spcAft>
              <a:buFont typeface="Arial" panose="020B0604020202020204" pitchFamily="34" charset="0"/>
              <a:buChar char="•"/>
            </a:pPr>
            <a:r>
              <a:rPr lang="en-GB" b="0" dirty="0">
                <a:solidFill>
                  <a:schemeClr val="tx1"/>
                </a:solidFill>
              </a:rPr>
              <a:t>Take more than one lesson to cover the practical.</a:t>
            </a:r>
          </a:p>
          <a:p>
            <a:pPr marL="285750" indent="-285750">
              <a:spcAft>
                <a:spcPts val="200"/>
              </a:spcAft>
              <a:buFont typeface="Arial" panose="020B0604020202020204" pitchFamily="34" charset="0"/>
              <a:buChar char="•"/>
            </a:pPr>
            <a:r>
              <a:rPr lang="en-GB" b="0" dirty="0">
                <a:solidFill>
                  <a:schemeClr val="tx1"/>
                </a:solidFill>
              </a:rPr>
              <a:t>Use a holistic approach covering:</a:t>
            </a:r>
          </a:p>
          <a:p>
            <a:pPr marL="622300" lvl="1" indent="-355600">
              <a:spcAft>
                <a:spcPts val="200"/>
              </a:spcAft>
              <a:buFont typeface="Arial" panose="020B0604020202020204" pitchFamily="34" charset="0"/>
              <a:buChar char="•"/>
            </a:pPr>
            <a:r>
              <a:rPr lang="en-GB" sz="1800" dirty="0">
                <a:latin typeface="+mn-lt"/>
              </a:rPr>
              <a:t>why they’re doing each step</a:t>
            </a:r>
          </a:p>
          <a:p>
            <a:pPr marL="622300" lvl="1" indent="-355600">
              <a:spcAft>
                <a:spcPts val="200"/>
              </a:spcAft>
              <a:buFont typeface="Arial" panose="020B0604020202020204" pitchFamily="34" charset="0"/>
              <a:buChar char="•"/>
            </a:pPr>
            <a:r>
              <a:rPr lang="en-GB" sz="1800" dirty="0">
                <a:latin typeface="+mn-lt"/>
              </a:rPr>
              <a:t>explaining science behind the practical</a:t>
            </a:r>
          </a:p>
          <a:p>
            <a:pPr marL="622300" lvl="1" indent="-355600">
              <a:spcAft>
                <a:spcPts val="200"/>
              </a:spcAft>
              <a:buFont typeface="Arial" panose="020B0604020202020204" pitchFamily="34" charset="0"/>
              <a:buChar char="•"/>
            </a:pPr>
            <a:r>
              <a:rPr lang="en-GB" sz="1800" dirty="0">
                <a:latin typeface="+mn-lt"/>
              </a:rPr>
              <a:t>include working scientifically skills, eg variables, errors, improvements</a:t>
            </a:r>
          </a:p>
          <a:p>
            <a:pPr marL="622300" lvl="1" indent="-355600">
              <a:spcAft>
                <a:spcPts val="200"/>
              </a:spcAft>
              <a:buFont typeface="Arial" panose="020B0604020202020204" pitchFamily="34" charset="0"/>
              <a:buChar char="•"/>
            </a:pPr>
            <a:r>
              <a:rPr lang="en-GB" sz="1800" dirty="0">
                <a:latin typeface="+mn-lt"/>
              </a:rPr>
              <a:t>construct graphs and interpreting them</a:t>
            </a:r>
          </a:p>
          <a:p>
            <a:pPr marL="622300" lvl="1" indent="-355600">
              <a:spcAft>
                <a:spcPts val="200"/>
              </a:spcAft>
              <a:buFont typeface="Arial" panose="020B0604020202020204" pitchFamily="34" charset="0"/>
              <a:buChar char="•"/>
            </a:pPr>
            <a:r>
              <a:rPr lang="en-GB" sz="1800" dirty="0">
                <a:latin typeface="+mn-lt"/>
              </a:rPr>
              <a:t>setting the practical in a different context </a:t>
            </a:r>
          </a:p>
          <a:p>
            <a:pPr marL="622300" lvl="1" indent="-355600">
              <a:spcAft>
                <a:spcPts val="200"/>
              </a:spcAft>
              <a:buFont typeface="Arial" panose="020B0604020202020204" pitchFamily="34" charset="0"/>
              <a:buChar char="•"/>
            </a:pPr>
            <a:r>
              <a:rPr lang="en-GB" sz="1800" dirty="0">
                <a:latin typeface="+mn-lt"/>
              </a:rPr>
              <a:t>discussion of errors and improvement using correct scientific language.</a:t>
            </a:r>
          </a:p>
        </p:txBody>
      </p:sp>
      <p:sp>
        <p:nvSpPr>
          <p:cNvPr id="3" name="Footer Placeholder 2"/>
          <p:cNvSpPr>
            <a:spLocks noGrp="1"/>
          </p:cNvSpPr>
          <p:nvPr>
            <p:ph type="ftr" sz="quarter" idx="11"/>
          </p:nvPr>
        </p:nvSpPr>
        <p:spPr/>
        <p:txBody>
          <a:bodyPr anchor="t">
            <a:normAutofit/>
          </a:bodyPr>
          <a:lstStyle/>
          <a:p>
            <a:pPr>
              <a:spcAft>
                <a:spcPts val="600"/>
              </a:spcAft>
            </a:pPr>
            <a:r>
              <a:rPr lang="en-US"/>
              <a:t>Copyright © AQA and its licensors. All rights reserved.</a:t>
            </a:r>
          </a:p>
        </p:txBody>
      </p:sp>
      <p:sp>
        <p:nvSpPr>
          <p:cNvPr id="2" name="Title 1"/>
          <p:cNvSpPr>
            <a:spLocks noGrp="1"/>
          </p:cNvSpPr>
          <p:nvPr>
            <p:ph type="title"/>
          </p:nvPr>
        </p:nvSpPr>
        <p:spPr/>
        <p:txBody>
          <a:bodyPr anchor="t">
            <a:normAutofit/>
          </a:bodyPr>
          <a:lstStyle/>
          <a:p>
            <a:r>
              <a:rPr lang="en-GB" dirty="0"/>
              <a:t>Supporting assessment in class</a:t>
            </a:r>
          </a:p>
        </p:txBody>
      </p:sp>
    </p:spTree>
    <p:extLst>
      <p:ext uri="{BB962C8B-B14F-4D97-AF65-F5344CB8AC3E}">
        <p14:creationId xmlns:p14="http://schemas.microsoft.com/office/powerpoint/2010/main" val="20959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0863" y="1962000"/>
            <a:ext cx="11090275" cy="3809283"/>
          </a:xfrm>
        </p:spPr>
        <p:txBody>
          <a:bodyPr vert="horz" lIns="0" tIns="0" rIns="91440" bIns="0" rtlCol="0" anchor="t">
            <a:normAutofit/>
          </a:bodyPr>
          <a:lstStyle/>
          <a:p>
            <a:pPr marL="285750" indent="-285750">
              <a:buFont typeface="Arial" panose="020B0604020202020204" pitchFamily="34" charset="0"/>
              <a:buChar char="•"/>
            </a:pPr>
            <a:r>
              <a:rPr lang="en-GB" b="0" dirty="0">
                <a:solidFill>
                  <a:schemeClr val="tx1"/>
                </a:solidFill>
              </a:rPr>
              <a:t>Unit conversions: g to kg, dm</a:t>
            </a:r>
            <a:r>
              <a:rPr lang="en-GB" b="0" baseline="30000" dirty="0">
                <a:solidFill>
                  <a:schemeClr val="tx1"/>
                </a:solidFill>
              </a:rPr>
              <a:t>3</a:t>
            </a:r>
            <a:r>
              <a:rPr lang="en-GB" b="0" dirty="0">
                <a:solidFill>
                  <a:schemeClr val="tx1"/>
                </a:solidFill>
              </a:rPr>
              <a:t> to cm</a:t>
            </a:r>
            <a:r>
              <a:rPr lang="en-GB" b="0" baseline="30000" dirty="0">
                <a:solidFill>
                  <a:schemeClr val="tx1"/>
                </a:solidFill>
              </a:rPr>
              <a:t>3</a:t>
            </a:r>
            <a:endParaRPr lang="en-US" b="0" dirty="0">
              <a:solidFill>
                <a:schemeClr val="tx1"/>
              </a:solidFill>
            </a:endParaRPr>
          </a:p>
          <a:p>
            <a:pPr marL="285750" indent="-285750">
              <a:buFont typeface="Arial" panose="020B0604020202020204" pitchFamily="34" charset="0"/>
              <a:buChar char="•"/>
            </a:pPr>
            <a:r>
              <a:rPr lang="en-GB" b="0" dirty="0">
                <a:solidFill>
                  <a:schemeClr val="tx1"/>
                </a:solidFill>
              </a:rPr>
              <a:t>Use of prefixes and powers of ten for order of magnitude</a:t>
            </a:r>
            <a:endParaRPr lang="en-GB" b="0" dirty="0">
              <a:solidFill>
                <a:schemeClr val="tx1"/>
              </a:solidFill>
              <a:cs typeface="Arial"/>
            </a:endParaRPr>
          </a:p>
          <a:p>
            <a:pPr marL="285750" indent="-285750">
              <a:buFont typeface="Arial" panose="020B0604020202020204" pitchFamily="34" charset="0"/>
              <a:buChar char="•"/>
            </a:pPr>
            <a:r>
              <a:rPr lang="en-GB" b="0" dirty="0">
                <a:solidFill>
                  <a:schemeClr val="tx1"/>
                </a:solidFill>
              </a:rPr>
              <a:t>Significant figures</a:t>
            </a:r>
          </a:p>
          <a:p>
            <a:pPr marL="285750" indent="-285750">
              <a:buFont typeface="Arial" panose="020B0604020202020204" pitchFamily="34" charset="0"/>
              <a:buChar char="•"/>
            </a:pPr>
            <a:r>
              <a:rPr lang="en-GB" b="0" dirty="0">
                <a:solidFill>
                  <a:schemeClr val="tx1"/>
                </a:solidFill>
              </a:rPr>
              <a:t>Selecting numbers in the diagrams that are needed in the calculations</a:t>
            </a:r>
          </a:p>
          <a:p>
            <a:pPr marL="285750" indent="-285750">
              <a:buFont typeface="Arial" panose="020B0604020202020204" pitchFamily="34" charset="0"/>
              <a:buChar char="•"/>
            </a:pPr>
            <a:r>
              <a:rPr lang="en-GB" b="0" dirty="0">
                <a:solidFill>
                  <a:schemeClr val="tx1"/>
                </a:solidFill>
              </a:rPr>
              <a:t>Percentages, eg percentage change is challenging</a:t>
            </a:r>
            <a:endParaRPr lang="en-GB" b="0" dirty="0">
              <a:solidFill>
                <a:schemeClr val="tx1"/>
              </a:solidFill>
              <a:cs typeface="Arial"/>
            </a:endParaRPr>
          </a:p>
          <a:p>
            <a:pPr marL="285750" indent="-285750">
              <a:buFont typeface="Arial" panose="020B0604020202020204" pitchFamily="34" charset="0"/>
              <a:buChar char="•"/>
            </a:pPr>
            <a:r>
              <a:rPr lang="en-GB" b="0" dirty="0" err="1">
                <a:solidFill>
                  <a:schemeClr val="tx1"/>
                </a:solidFill>
              </a:rPr>
              <a:t>SA:volume</a:t>
            </a:r>
            <a:r>
              <a:rPr lang="en-GB" b="0" dirty="0">
                <a:solidFill>
                  <a:schemeClr val="tx1"/>
                </a:solidFill>
              </a:rPr>
              <a:t> ratio</a:t>
            </a:r>
            <a:endParaRPr lang="en-GB" b="0" dirty="0">
              <a:solidFill>
                <a:schemeClr val="tx1"/>
              </a:solidFill>
              <a:cs typeface="Arial"/>
            </a:endParaRPr>
          </a:p>
          <a:p>
            <a:pPr marL="285750" indent="-285750">
              <a:buFont typeface="Arial" panose="020B0604020202020204" pitchFamily="34" charset="0"/>
              <a:buChar char="•"/>
            </a:pPr>
            <a:r>
              <a:rPr lang="en-GB" b="0" dirty="0">
                <a:solidFill>
                  <a:schemeClr val="tx1"/>
                </a:solidFill>
              </a:rPr>
              <a:t>Not using a calculator</a:t>
            </a:r>
            <a:endParaRPr lang="en-GB" b="0" dirty="0">
              <a:solidFill>
                <a:schemeClr val="tx1"/>
              </a:solidFill>
              <a:cs typeface="Arial"/>
            </a:endParaRPr>
          </a:p>
        </p:txBody>
      </p:sp>
      <p:sp>
        <p:nvSpPr>
          <p:cNvPr id="3" name="Footer Placeholder 2"/>
          <p:cNvSpPr>
            <a:spLocks noGrp="1"/>
          </p:cNvSpPr>
          <p:nvPr>
            <p:ph type="ftr" sz="quarter" idx="11"/>
          </p:nvPr>
        </p:nvSpPr>
        <p:spPr/>
        <p:txBody>
          <a:bodyPr anchor="t">
            <a:normAutofit/>
          </a:bodyPr>
          <a:lstStyle/>
          <a:p>
            <a:pPr>
              <a:spcAft>
                <a:spcPts val="600"/>
              </a:spcAft>
            </a:pPr>
            <a:r>
              <a:rPr lang="en-US"/>
              <a:t>Copyright © AQA and its licensors. All rights reserved.</a:t>
            </a:r>
          </a:p>
        </p:txBody>
      </p:sp>
      <p:sp>
        <p:nvSpPr>
          <p:cNvPr id="2" name="Title 1"/>
          <p:cNvSpPr>
            <a:spLocks noGrp="1"/>
          </p:cNvSpPr>
          <p:nvPr>
            <p:ph type="title"/>
          </p:nvPr>
        </p:nvSpPr>
        <p:spPr/>
        <p:txBody>
          <a:bodyPr anchor="t">
            <a:normAutofit/>
          </a:bodyPr>
          <a:lstStyle/>
          <a:p>
            <a:r>
              <a:rPr lang="en-GB" dirty="0"/>
              <a:t>Area of challenge: Maths in science </a:t>
            </a:r>
          </a:p>
        </p:txBody>
      </p:sp>
    </p:spTree>
    <p:extLst>
      <p:ext uri="{BB962C8B-B14F-4D97-AF65-F5344CB8AC3E}">
        <p14:creationId xmlns:p14="http://schemas.microsoft.com/office/powerpoint/2010/main" val="186262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85750" indent="-285750">
              <a:buFont typeface="Arial" panose="020B0604020202020204" pitchFamily="34" charset="0"/>
              <a:buChar char="•"/>
            </a:pPr>
            <a:r>
              <a:rPr lang="en-GB" b="0" dirty="0">
                <a:solidFill>
                  <a:schemeClr val="tx1"/>
                </a:solidFill>
              </a:rPr>
              <a:t>Are you familiar with the maths skills assessed in science? </a:t>
            </a:r>
          </a:p>
          <a:p>
            <a:pPr marL="285750" indent="-285750">
              <a:buFont typeface="Arial" panose="020B0604020202020204" pitchFamily="34" charset="0"/>
              <a:buChar char="•"/>
            </a:pPr>
            <a:r>
              <a:rPr lang="en-GB" b="0" dirty="0">
                <a:solidFill>
                  <a:schemeClr val="tx1"/>
                </a:solidFill>
              </a:rPr>
              <a:t>Which ones would you be confident in teaching learners if they don’t know how to use them in a calculation? </a:t>
            </a:r>
          </a:p>
          <a:p>
            <a:pPr marL="285750" indent="-285750">
              <a:buFont typeface="Arial" panose="020B0604020202020204" pitchFamily="34" charset="0"/>
              <a:buChar char="•"/>
            </a:pPr>
            <a:r>
              <a:rPr lang="en-GB" b="0" dirty="0">
                <a:solidFill>
                  <a:schemeClr val="tx1"/>
                </a:solidFill>
              </a:rPr>
              <a:t>Where would you go for support?</a:t>
            </a:r>
          </a:p>
          <a:p>
            <a:pPr marL="285750" indent="-285750">
              <a:buFont typeface="Arial" panose="020B0604020202020204" pitchFamily="34" charset="0"/>
              <a:buChar char="•"/>
            </a:pPr>
            <a:r>
              <a:rPr lang="en-GB" b="0" dirty="0">
                <a:solidFill>
                  <a:schemeClr val="tx1"/>
                </a:solidFill>
              </a:rPr>
              <a:t>Do you understand how calculations are marked?</a:t>
            </a:r>
          </a:p>
          <a:p>
            <a:pPr marL="285750" indent="-285750">
              <a:buFont typeface="Arial" panose="020B0604020202020204" pitchFamily="34" charset="0"/>
              <a:buChar char="•"/>
            </a:pPr>
            <a:r>
              <a:rPr lang="en-GB" b="0" dirty="0">
                <a:solidFill>
                  <a:schemeClr val="tx1"/>
                </a:solidFill>
              </a:rPr>
              <a:t>What piece of advice would you give all your learners concerning calculation questions?</a:t>
            </a:r>
          </a:p>
          <a:p>
            <a:pPr marL="285750" indent="-285750">
              <a:buFont typeface="Arial" panose="020B0604020202020204" pitchFamily="34" charset="0"/>
              <a:buChar char="•"/>
            </a:pPr>
            <a:r>
              <a:rPr lang="en-GB" b="0" dirty="0">
                <a:solidFill>
                  <a:schemeClr val="tx1"/>
                </a:solidFill>
              </a:rPr>
              <a:t>Focus on success – maths in science.</a:t>
            </a:r>
          </a:p>
          <a:p>
            <a:endParaRPr lang="en-GB" sz="2400" dirty="0"/>
          </a:p>
        </p:txBody>
      </p:sp>
      <p:sp>
        <p:nvSpPr>
          <p:cNvPr id="3" name="Footer Placeholder 2"/>
          <p:cNvSpPr>
            <a:spLocks noGrp="1"/>
          </p:cNvSpPr>
          <p:nvPr>
            <p:ph type="ftr" sz="quarter" idx="11"/>
          </p:nvPr>
        </p:nvSpPr>
        <p:spPr/>
        <p:txBody>
          <a:bodyPr anchor="t">
            <a:normAutofit/>
          </a:bodyPr>
          <a:lstStyle/>
          <a:p>
            <a:pPr>
              <a:spcAft>
                <a:spcPts val="600"/>
              </a:spcAft>
            </a:pPr>
            <a:r>
              <a:rPr lang="en-US" dirty="0"/>
              <a:t>Copyright © AQA and its licensors. All rights reserved.</a:t>
            </a:r>
          </a:p>
        </p:txBody>
      </p:sp>
      <p:sp>
        <p:nvSpPr>
          <p:cNvPr id="2" name="Title 1"/>
          <p:cNvSpPr>
            <a:spLocks noGrp="1"/>
          </p:cNvSpPr>
          <p:nvPr>
            <p:ph type="title"/>
          </p:nvPr>
        </p:nvSpPr>
        <p:spPr/>
        <p:txBody>
          <a:bodyPr anchor="t">
            <a:normAutofit/>
          </a:bodyPr>
          <a:lstStyle/>
          <a:p>
            <a:r>
              <a:rPr lang="en-GB" dirty="0"/>
              <a:t>Supporting assessment in class</a:t>
            </a:r>
          </a:p>
        </p:txBody>
      </p:sp>
    </p:spTree>
    <p:extLst>
      <p:ext uri="{BB962C8B-B14F-4D97-AF65-F5344CB8AC3E}">
        <p14:creationId xmlns:p14="http://schemas.microsoft.com/office/powerpoint/2010/main" val="229269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lstStyle/>
          <a:p>
            <a:r>
              <a:rPr lang="en-GB" dirty="0"/>
              <a:t>Resources</a:t>
            </a:r>
          </a:p>
        </p:txBody>
      </p:sp>
    </p:spTree>
    <p:extLst>
      <p:ext uri="{BB962C8B-B14F-4D97-AF65-F5344CB8AC3E}">
        <p14:creationId xmlns:p14="http://schemas.microsoft.com/office/powerpoint/2010/main" val="67307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14B1-BE5A-421C-8847-4884765197EA}"/>
              </a:ext>
            </a:extLst>
          </p:cNvPr>
          <p:cNvSpPr>
            <a:spLocks noGrp="1"/>
          </p:cNvSpPr>
          <p:nvPr>
            <p:ph type="title"/>
          </p:nvPr>
        </p:nvSpPr>
        <p:spPr/>
        <p:txBody>
          <a:bodyPr/>
          <a:lstStyle/>
          <a:p>
            <a:r>
              <a:rPr lang="en-GB" dirty="0">
                <a:solidFill>
                  <a:schemeClr val="tx2"/>
                </a:solidFill>
              </a:rPr>
              <a:t>Website: Resources</a:t>
            </a:r>
          </a:p>
        </p:txBody>
      </p:sp>
      <p:pic>
        <p:nvPicPr>
          <p:cNvPr id="7" name="Picture 6">
            <a:extLst>
              <a:ext uri="{FF2B5EF4-FFF2-40B4-BE49-F238E27FC236}">
                <a16:creationId xmlns:a16="http://schemas.microsoft.com/office/drawing/2014/main" id="{E38C1876-741B-4966-A011-40D64A81BAEA}"/>
              </a:ext>
            </a:extLst>
          </p:cNvPr>
          <p:cNvPicPr>
            <a:picLocks noChangeAspect="1"/>
          </p:cNvPicPr>
          <p:nvPr/>
        </p:nvPicPr>
        <p:blipFill>
          <a:blip r:embed="rId3"/>
          <a:stretch>
            <a:fillRect/>
          </a:stretch>
        </p:blipFill>
        <p:spPr>
          <a:xfrm>
            <a:off x="550800" y="1962000"/>
            <a:ext cx="11151173" cy="3410125"/>
          </a:xfrm>
          <a:prstGeom prst="rect">
            <a:avLst/>
          </a:prstGeom>
        </p:spPr>
      </p:pic>
      <p:sp>
        <p:nvSpPr>
          <p:cNvPr id="8" name="Footer Placeholder 2">
            <a:extLst>
              <a:ext uri="{FF2B5EF4-FFF2-40B4-BE49-F238E27FC236}">
                <a16:creationId xmlns:a16="http://schemas.microsoft.com/office/drawing/2014/main" id="{783B10A9-77B5-485A-9073-BB95471220FD}"/>
              </a:ext>
            </a:extLst>
          </p:cNvPr>
          <p:cNvSpPr>
            <a:spLocks noGrp="1"/>
          </p:cNvSpPr>
          <p:nvPr>
            <p:ph type="ftr" sz="quarter" idx="11"/>
          </p:nvPr>
        </p:nvSpPr>
        <p:spPr>
          <a:xfrm>
            <a:off x="1776799" y="6170134"/>
            <a:ext cx="7243376" cy="365125"/>
          </a:xfrm>
        </p:spPr>
        <p:txBody>
          <a:bodyPr anchor="t">
            <a:normAutofit/>
          </a:bodyPr>
          <a:lstStyle/>
          <a:p>
            <a:pPr>
              <a:spcAft>
                <a:spcPts val="600"/>
              </a:spcAft>
            </a:pPr>
            <a:r>
              <a:rPr lang="en-US" dirty="0">
                <a:solidFill>
                  <a:schemeClr val="tx2"/>
                </a:solidFill>
              </a:rPr>
              <a:t>Copyright © AQA and its licensors. All rights reserved.</a:t>
            </a:r>
          </a:p>
        </p:txBody>
      </p:sp>
    </p:spTree>
    <p:extLst>
      <p:ext uri="{BB962C8B-B14F-4D97-AF65-F5344CB8AC3E}">
        <p14:creationId xmlns:p14="http://schemas.microsoft.com/office/powerpoint/2010/main" val="2967568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C9C61-73FC-4B1D-B61A-DAAE33664AA7}"/>
              </a:ext>
            </a:extLst>
          </p:cNvPr>
          <p:cNvSpPr>
            <a:spLocks noGrp="1"/>
          </p:cNvSpPr>
          <p:nvPr>
            <p:ph type="title"/>
          </p:nvPr>
        </p:nvSpPr>
        <p:spPr>
          <a:xfrm>
            <a:off x="550863" y="549275"/>
            <a:ext cx="11090275" cy="1128696"/>
          </a:xfrm>
        </p:spPr>
        <p:txBody>
          <a:bodyPr>
            <a:normAutofit/>
          </a:bodyPr>
          <a:lstStyle/>
          <a:p>
            <a:r>
              <a:rPr lang="en-GB" dirty="0">
                <a:solidFill>
                  <a:schemeClr val="tx2"/>
                </a:solidFill>
              </a:rPr>
              <a:t>Website: Teaching resources</a:t>
            </a:r>
          </a:p>
        </p:txBody>
      </p:sp>
      <p:sp>
        <p:nvSpPr>
          <p:cNvPr id="3" name="Footer Placeholder 2">
            <a:extLst>
              <a:ext uri="{FF2B5EF4-FFF2-40B4-BE49-F238E27FC236}">
                <a16:creationId xmlns:a16="http://schemas.microsoft.com/office/drawing/2014/main" id="{009618E1-2446-4DC1-B3F8-4163D67A88E1}"/>
              </a:ext>
            </a:extLst>
          </p:cNvPr>
          <p:cNvSpPr>
            <a:spLocks noGrp="1"/>
          </p:cNvSpPr>
          <p:nvPr>
            <p:ph type="ftr" sz="quarter" idx="10"/>
          </p:nvPr>
        </p:nvSpPr>
        <p:spPr/>
        <p:txBody>
          <a:bodyPr/>
          <a:lstStyle/>
          <a:p>
            <a:r>
              <a:rPr lang="en-US"/>
              <a:t>Copyright © AQA and its licensors. All rights reserved.</a:t>
            </a:r>
          </a:p>
        </p:txBody>
      </p:sp>
      <p:pic>
        <p:nvPicPr>
          <p:cNvPr id="5" name="Content Placeholder 4">
            <a:extLst>
              <a:ext uri="{FF2B5EF4-FFF2-40B4-BE49-F238E27FC236}">
                <a16:creationId xmlns:a16="http://schemas.microsoft.com/office/drawing/2014/main" id="{649B8BA1-8A63-4F1D-B11A-5866BB02A12F}"/>
              </a:ext>
            </a:extLst>
          </p:cNvPr>
          <p:cNvPicPr>
            <a:picLocks noGrp="1" noChangeAspect="1"/>
          </p:cNvPicPr>
          <p:nvPr>
            <p:ph idx="4294967295"/>
          </p:nvPr>
        </p:nvPicPr>
        <p:blipFill>
          <a:blip r:embed="rId3"/>
          <a:stretch>
            <a:fillRect/>
          </a:stretch>
        </p:blipFill>
        <p:spPr>
          <a:xfrm>
            <a:off x="550862" y="1962000"/>
            <a:ext cx="7793038" cy="3992119"/>
          </a:xfrm>
          <a:prstGeom prst="rect">
            <a:avLst/>
          </a:prstGeom>
        </p:spPr>
      </p:pic>
    </p:spTree>
    <p:extLst>
      <p:ext uri="{BB962C8B-B14F-4D97-AF65-F5344CB8AC3E}">
        <p14:creationId xmlns:p14="http://schemas.microsoft.com/office/powerpoint/2010/main" val="320362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A6B4-A7D3-4994-9F66-8506CA36C5B1}"/>
              </a:ext>
            </a:extLst>
          </p:cNvPr>
          <p:cNvSpPr>
            <a:spLocks noGrp="1"/>
          </p:cNvSpPr>
          <p:nvPr>
            <p:ph type="title"/>
          </p:nvPr>
        </p:nvSpPr>
        <p:spPr/>
        <p:txBody>
          <a:bodyPr>
            <a:normAutofit/>
          </a:bodyPr>
          <a:lstStyle/>
          <a:p>
            <a:r>
              <a:rPr lang="en-GB" dirty="0">
                <a:solidFill>
                  <a:schemeClr val="tx2"/>
                </a:solidFill>
              </a:rPr>
              <a:t>Practical handbook</a:t>
            </a:r>
          </a:p>
        </p:txBody>
      </p:sp>
      <p:sp>
        <p:nvSpPr>
          <p:cNvPr id="3" name="Footer Placeholder 2">
            <a:extLst>
              <a:ext uri="{FF2B5EF4-FFF2-40B4-BE49-F238E27FC236}">
                <a16:creationId xmlns:a16="http://schemas.microsoft.com/office/drawing/2014/main" id="{2E11C07E-7AEA-4E33-B5DE-5D54CAF1A2B0}"/>
              </a:ext>
            </a:extLst>
          </p:cNvPr>
          <p:cNvSpPr>
            <a:spLocks noGrp="1"/>
          </p:cNvSpPr>
          <p:nvPr>
            <p:ph type="ftr" sz="quarter" idx="10"/>
          </p:nvPr>
        </p:nvSpPr>
        <p:spPr/>
        <p:txBody>
          <a:bodyPr/>
          <a:lstStyle/>
          <a:p>
            <a:r>
              <a:rPr lang="en-US" dirty="0"/>
              <a:t>Copyright © AQA and its licensors. All rights reserved.</a:t>
            </a:r>
          </a:p>
        </p:txBody>
      </p:sp>
      <p:pic>
        <p:nvPicPr>
          <p:cNvPr id="5" name="Content Placeholder 4">
            <a:extLst>
              <a:ext uri="{FF2B5EF4-FFF2-40B4-BE49-F238E27FC236}">
                <a16:creationId xmlns:a16="http://schemas.microsoft.com/office/drawing/2014/main" id="{E916E075-6C9B-4A3C-A99E-107B1C749B15}"/>
              </a:ext>
            </a:extLst>
          </p:cNvPr>
          <p:cNvPicPr>
            <a:picLocks noGrp="1" noChangeAspect="1"/>
          </p:cNvPicPr>
          <p:nvPr>
            <p:ph idx="4294967295"/>
          </p:nvPr>
        </p:nvPicPr>
        <p:blipFill>
          <a:blip r:embed="rId3"/>
          <a:stretch>
            <a:fillRect/>
          </a:stretch>
        </p:blipFill>
        <p:spPr>
          <a:xfrm>
            <a:off x="5619377" y="549275"/>
            <a:ext cx="5510050" cy="5620859"/>
          </a:xfrm>
          <a:prstGeom prst="rect">
            <a:avLst/>
          </a:prstGeom>
        </p:spPr>
      </p:pic>
    </p:spTree>
    <p:extLst>
      <p:ext uri="{BB962C8B-B14F-4D97-AF65-F5344CB8AC3E}">
        <p14:creationId xmlns:p14="http://schemas.microsoft.com/office/powerpoint/2010/main" val="8313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normAutofit/>
          </a:bodyPr>
          <a:lstStyle/>
          <a:p>
            <a:pPr algn="ctr"/>
            <a:r>
              <a:rPr lang="en-GB" dirty="0"/>
              <a:t>The specification</a:t>
            </a:r>
          </a:p>
        </p:txBody>
      </p:sp>
    </p:spTree>
    <p:extLst>
      <p:ext uri="{BB962C8B-B14F-4D97-AF65-F5344CB8AC3E}">
        <p14:creationId xmlns:p14="http://schemas.microsoft.com/office/powerpoint/2010/main" val="71612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14B1-BE5A-421C-8847-4884765197EA}"/>
              </a:ext>
            </a:extLst>
          </p:cNvPr>
          <p:cNvSpPr>
            <a:spLocks noGrp="1"/>
          </p:cNvSpPr>
          <p:nvPr>
            <p:ph type="title"/>
          </p:nvPr>
        </p:nvSpPr>
        <p:spPr>
          <a:xfrm>
            <a:off x="550863" y="549275"/>
            <a:ext cx="4745037" cy="1128696"/>
          </a:xfrm>
        </p:spPr>
        <p:txBody>
          <a:bodyPr/>
          <a:lstStyle/>
          <a:p>
            <a:r>
              <a:rPr lang="en-GB" dirty="0">
                <a:solidFill>
                  <a:schemeClr val="tx2"/>
                </a:solidFill>
              </a:rPr>
              <a:t>Website: Assessment resources</a:t>
            </a:r>
          </a:p>
        </p:txBody>
      </p:sp>
      <p:pic>
        <p:nvPicPr>
          <p:cNvPr id="9" name="Picture 8">
            <a:extLst>
              <a:ext uri="{FF2B5EF4-FFF2-40B4-BE49-F238E27FC236}">
                <a16:creationId xmlns:a16="http://schemas.microsoft.com/office/drawing/2014/main" id="{8481B0AB-B297-4DCB-BB58-426A382AB31A}"/>
              </a:ext>
            </a:extLst>
          </p:cNvPr>
          <p:cNvPicPr>
            <a:picLocks noChangeAspect="1"/>
          </p:cNvPicPr>
          <p:nvPr/>
        </p:nvPicPr>
        <p:blipFill>
          <a:blip r:embed="rId3"/>
          <a:stretch>
            <a:fillRect/>
          </a:stretch>
        </p:blipFill>
        <p:spPr>
          <a:xfrm>
            <a:off x="5561772" y="550799"/>
            <a:ext cx="5499927" cy="5653385"/>
          </a:xfrm>
          <a:prstGeom prst="rect">
            <a:avLst/>
          </a:prstGeom>
        </p:spPr>
      </p:pic>
      <p:sp>
        <p:nvSpPr>
          <p:cNvPr id="10" name="Footer Placeholder 2">
            <a:extLst>
              <a:ext uri="{FF2B5EF4-FFF2-40B4-BE49-F238E27FC236}">
                <a16:creationId xmlns:a16="http://schemas.microsoft.com/office/drawing/2014/main" id="{E62159CE-477B-4E4E-B808-56ED293DEBA4}"/>
              </a:ext>
            </a:extLst>
          </p:cNvPr>
          <p:cNvSpPr>
            <a:spLocks noGrp="1"/>
          </p:cNvSpPr>
          <p:nvPr>
            <p:ph type="ftr" sz="quarter" idx="11"/>
          </p:nvPr>
        </p:nvSpPr>
        <p:spPr>
          <a:xfrm>
            <a:off x="1776799" y="6170134"/>
            <a:ext cx="7243376" cy="365125"/>
          </a:xfrm>
        </p:spPr>
        <p:txBody>
          <a:bodyPr anchor="b" anchorCtr="0">
            <a:normAutofit/>
          </a:bodyPr>
          <a:lstStyle/>
          <a:p>
            <a:pPr>
              <a:spcAft>
                <a:spcPts val="600"/>
              </a:spcAft>
            </a:pPr>
            <a:r>
              <a:rPr lang="en-US" dirty="0">
                <a:solidFill>
                  <a:schemeClr val="tx2"/>
                </a:solidFill>
              </a:rPr>
              <a:t>Copyright © AQA and its licensors. All rights reserved.</a:t>
            </a:r>
          </a:p>
        </p:txBody>
      </p:sp>
    </p:spTree>
    <p:extLst>
      <p:ext uri="{BB962C8B-B14F-4D97-AF65-F5344CB8AC3E}">
        <p14:creationId xmlns:p14="http://schemas.microsoft.com/office/powerpoint/2010/main" val="2105899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2EAC-6CE8-4E68-8447-626969640EAB}"/>
              </a:ext>
            </a:extLst>
          </p:cNvPr>
          <p:cNvSpPr>
            <a:spLocks noGrp="1"/>
          </p:cNvSpPr>
          <p:nvPr>
            <p:ph type="title"/>
          </p:nvPr>
        </p:nvSpPr>
        <p:spPr>
          <a:xfrm>
            <a:off x="550863" y="549275"/>
            <a:ext cx="4173537" cy="1128696"/>
          </a:xfrm>
        </p:spPr>
        <p:txBody>
          <a:bodyPr/>
          <a:lstStyle/>
          <a:p>
            <a:r>
              <a:rPr lang="en-GB" dirty="0">
                <a:solidFill>
                  <a:schemeClr val="tx2"/>
                </a:solidFill>
              </a:rPr>
              <a:t>Centre services: Secure resources </a:t>
            </a:r>
          </a:p>
        </p:txBody>
      </p:sp>
      <p:pic>
        <p:nvPicPr>
          <p:cNvPr id="5" name="Content Placeholder 4">
            <a:extLst>
              <a:ext uri="{FF2B5EF4-FFF2-40B4-BE49-F238E27FC236}">
                <a16:creationId xmlns:a16="http://schemas.microsoft.com/office/drawing/2014/main" id="{CC245497-E74A-4D2D-B5D0-AE094780E1E3}"/>
              </a:ext>
            </a:extLst>
          </p:cNvPr>
          <p:cNvPicPr>
            <a:picLocks noGrp="1" noChangeAspect="1"/>
          </p:cNvPicPr>
          <p:nvPr>
            <p:ph idx="1"/>
          </p:nvPr>
        </p:nvPicPr>
        <p:blipFill>
          <a:blip r:embed="rId3"/>
          <a:stretch>
            <a:fillRect/>
          </a:stretch>
        </p:blipFill>
        <p:spPr>
          <a:xfrm>
            <a:off x="4586400" y="550800"/>
            <a:ext cx="6923557" cy="5240400"/>
          </a:xfrm>
          <a:prstGeom prst="rect">
            <a:avLst/>
          </a:prstGeom>
        </p:spPr>
      </p:pic>
      <p:sp>
        <p:nvSpPr>
          <p:cNvPr id="6" name="Footer Placeholder 2">
            <a:extLst>
              <a:ext uri="{FF2B5EF4-FFF2-40B4-BE49-F238E27FC236}">
                <a16:creationId xmlns:a16="http://schemas.microsoft.com/office/drawing/2014/main" id="{1996883C-189A-445A-A870-72894E0AA059}"/>
              </a:ext>
            </a:extLst>
          </p:cNvPr>
          <p:cNvSpPr>
            <a:spLocks noGrp="1"/>
          </p:cNvSpPr>
          <p:nvPr>
            <p:ph type="ftr" sz="quarter" idx="11"/>
          </p:nvPr>
        </p:nvSpPr>
        <p:spPr>
          <a:xfrm>
            <a:off x="1776799" y="6170134"/>
            <a:ext cx="7243376" cy="365125"/>
          </a:xfrm>
        </p:spPr>
        <p:txBody>
          <a:bodyPr anchor="b" anchorCtr="0">
            <a:normAutofit/>
          </a:bodyPr>
          <a:lstStyle/>
          <a:p>
            <a:pPr>
              <a:spcAft>
                <a:spcPts val="600"/>
              </a:spcAft>
            </a:pPr>
            <a:r>
              <a:rPr lang="en-US" dirty="0">
                <a:solidFill>
                  <a:schemeClr val="tx2"/>
                </a:solidFill>
              </a:rPr>
              <a:t>Copyright © AQA and its licensors. All rights reserved.</a:t>
            </a:r>
          </a:p>
        </p:txBody>
      </p:sp>
    </p:spTree>
    <p:extLst>
      <p:ext uri="{BB962C8B-B14F-4D97-AF65-F5344CB8AC3E}">
        <p14:creationId xmlns:p14="http://schemas.microsoft.com/office/powerpoint/2010/main" val="2990118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17254" y="2088140"/>
            <a:ext cx="270292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Copyright © AQA and its licensors. All rights reserved.</a:t>
            </a:r>
          </a:p>
        </p:txBody>
      </p:sp>
      <p:sp>
        <p:nvSpPr>
          <p:cNvPr id="2" name="Title 1"/>
          <p:cNvSpPr>
            <a:spLocks noGrp="1"/>
          </p:cNvSpPr>
          <p:nvPr>
            <p:ph type="title"/>
          </p:nvPr>
        </p:nvSpPr>
        <p:spPr/>
        <p:txBody>
          <a:bodyPr/>
          <a:lstStyle/>
          <a:p>
            <a:r>
              <a:rPr lang="en-GB"/>
              <a:t>GCSE science resources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4124">
            <a:off x="7405968" y="1219165"/>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7188">
            <a:off x="9070237" y="1320713"/>
            <a:ext cx="2221349" cy="314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8050" y="1338042"/>
            <a:ext cx="5176697" cy="4847481"/>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GB" dirty="0"/>
              <a:t>Six self-guided modular training packs – </a:t>
            </a:r>
            <a:endParaRPr lang="en-GB" sz="2000" dirty="0">
              <a:ea typeface="+mn-lt"/>
              <a:cs typeface="+mn-lt"/>
            </a:endParaRPr>
          </a:p>
          <a:p>
            <a:pPr marL="266700"/>
            <a:r>
              <a:rPr lang="en-GB" dirty="0">
                <a:solidFill>
                  <a:srgbClr val="3273AF"/>
                </a:solidFill>
                <a:ea typeface="+mn-lt"/>
                <a:cs typeface="+mn-lt"/>
                <a:hlinkClick r:id="rId6">
                  <a:extLst>
                    <a:ext uri="{A12FA001-AC4F-418D-AE19-62706E023703}">
                      <ahyp:hlinkClr xmlns:ahyp="http://schemas.microsoft.com/office/drawing/2018/hyperlinkcolor" val="tx"/>
                    </a:ext>
                  </a:extLst>
                </a:hlinkClick>
              </a:rPr>
              <a:t>AQA | GCSE | Combined Science: Trilogy | Planning resources</a:t>
            </a:r>
            <a:r>
              <a:rPr lang="en-GB" dirty="0">
                <a:solidFill>
                  <a:srgbClr val="3273AF"/>
                </a:solidFill>
                <a:ea typeface="+mn-lt"/>
                <a:cs typeface="+mn-lt"/>
              </a:rPr>
              <a:t>.</a:t>
            </a:r>
            <a:endParaRPr lang="en-GB" sz="2000" dirty="0">
              <a:solidFill>
                <a:srgbClr val="3273AF"/>
              </a:solidFill>
              <a:cs typeface="Arial"/>
            </a:endParaRP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r>
              <a:rPr lang="en-GB" dirty="0"/>
              <a:t>Helping teachers to better understand the assessment requirements.</a:t>
            </a:r>
            <a:endParaRPr lang="en-US" sz="2000" dirty="0">
              <a:cs typeface="Arial"/>
            </a:endParaRPr>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ea typeface="+mn-lt"/>
                <a:cs typeface="+mn-lt"/>
              </a:rPr>
              <a:t>Each pack includes notes, ideas for group discussion, an activities booklet and handouts. They cover:</a:t>
            </a:r>
            <a:endParaRPr lang="en-GB" dirty="0">
              <a:cs typeface="Arial"/>
            </a:endParaRPr>
          </a:p>
          <a:p>
            <a:pPr marL="742950" lvl="1" indent="-285750">
              <a:buFont typeface="Arial" panose="020B0604020202020204" pitchFamily="34" charset="0"/>
              <a:buChar char="•"/>
            </a:pPr>
            <a:r>
              <a:rPr lang="en-GB" dirty="0">
                <a:ea typeface="+mn-lt"/>
                <a:cs typeface="+mn-lt"/>
              </a:rPr>
              <a:t>Disciplinary language</a:t>
            </a:r>
            <a:endParaRPr lang="en-GB" sz="2000" dirty="0"/>
          </a:p>
          <a:p>
            <a:pPr marL="742950" lvl="1" indent="-285750">
              <a:buFont typeface="Arial" panose="020B0604020202020204" pitchFamily="34" charset="0"/>
              <a:buChar char="•"/>
            </a:pPr>
            <a:r>
              <a:rPr lang="en-GB" dirty="0">
                <a:ea typeface="+mn-lt"/>
                <a:cs typeface="+mn-lt"/>
              </a:rPr>
              <a:t>Extended response questions</a:t>
            </a:r>
            <a:endParaRPr lang="en-GB" sz="2000" dirty="0"/>
          </a:p>
          <a:p>
            <a:pPr marL="742950" lvl="1" indent="-285750">
              <a:buFont typeface="Arial" panose="020B0604020202020204" pitchFamily="34" charset="0"/>
              <a:buChar char="•"/>
            </a:pPr>
            <a:r>
              <a:rPr lang="en-GB" dirty="0">
                <a:ea typeface="+mn-lt"/>
                <a:cs typeface="+mn-lt"/>
              </a:rPr>
              <a:t>AO2</a:t>
            </a:r>
            <a:endParaRPr lang="en-GB" sz="2000" dirty="0"/>
          </a:p>
          <a:p>
            <a:pPr marL="742950" lvl="1" indent="-285750">
              <a:buFont typeface="Arial" panose="020B0604020202020204" pitchFamily="34" charset="0"/>
              <a:buChar char="•"/>
            </a:pPr>
            <a:r>
              <a:rPr lang="en-GB" dirty="0">
                <a:ea typeface="+mn-lt"/>
                <a:cs typeface="+mn-lt"/>
              </a:rPr>
              <a:t>Practical questions</a:t>
            </a:r>
            <a:endParaRPr lang="en-GB" sz="2000" dirty="0"/>
          </a:p>
          <a:p>
            <a:pPr marL="742950" lvl="1" indent="-285750">
              <a:buFont typeface="Arial" panose="020B0604020202020204" pitchFamily="34" charset="0"/>
              <a:buChar char="•"/>
            </a:pPr>
            <a:r>
              <a:rPr lang="en-GB" dirty="0">
                <a:ea typeface="+mn-lt"/>
                <a:cs typeface="+mn-lt"/>
              </a:rPr>
              <a:t>AO3</a:t>
            </a:r>
            <a:endParaRPr lang="en-GB" sz="2000" dirty="0"/>
          </a:p>
          <a:p>
            <a:pPr marL="742950" lvl="1" indent="-285750">
              <a:buFont typeface="Arial" panose="020B0604020202020204" pitchFamily="34" charset="0"/>
              <a:buChar char="•"/>
            </a:pPr>
            <a:r>
              <a:rPr lang="en-GB" dirty="0">
                <a:ea typeface="+mn-lt"/>
                <a:cs typeface="+mn-lt"/>
              </a:rPr>
              <a:t>Maths in science</a:t>
            </a:r>
            <a:endParaRPr lang="en-GB" sz="2000" dirty="0"/>
          </a:p>
          <a:p>
            <a:pPr marL="285750" indent="-285750">
              <a:buFont typeface="Arial" panose="020B0604020202020204" pitchFamily="34" charset="0"/>
              <a:buChar char="•"/>
            </a:pPr>
            <a:endParaRPr lang="en-GB" dirty="0">
              <a:cs typeface="Arial"/>
            </a:endParaRPr>
          </a:p>
          <a:p>
            <a:endParaRPr lang="en-GB" sz="900" dirty="0">
              <a:cs typeface="Arial"/>
            </a:endParaRPr>
          </a:p>
        </p:txBody>
      </p:sp>
    </p:spTree>
    <p:extLst>
      <p:ext uri="{BB962C8B-B14F-4D97-AF65-F5344CB8AC3E}">
        <p14:creationId xmlns:p14="http://schemas.microsoft.com/office/powerpoint/2010/main" val="11894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6BC-B10D-EE02-0B8D-7AE4004785E9}"/>
              </a:ext>
            </a:extLst>
          </p:cNvPr>
          <p:cNvSpPr>
            <a:spLocks noGrp="1"/>
          </p:cNvSpPr>
          <p:nvPr>
            <p:ph type="title"/>
          </p:nvPr>
        </p:nvSpPr>
        <p:spPr/>
        <p:txBody>
          <a:bodyPr>
            <a:normAutofit/>
          </a:bodyPr>
          <a:lstStyle/>
          <a:p>
            <a:r>
              <a:rPr lang="en-GB" sz="6000" dirty="0"/>
              <a:t>Get in touch</a:t>
            </a:r>
          </a:p>
        </p:txBody>
      </p:sp>
      <p:sp>
        <p:nvSpPr>
          <p:cNvPr id="5" name="Footer Placeholder 4">
            <a:extLst>
              <a:ext uri="{FF2B5EF4-FFF2-40B4-BE49-F238E27FC236}">
                <a16:creationId xmlns:a16="http://schemas.microsoft.com/office/drawing/2014/main" id="{A7237718-A995-E71E-A6E3-6E33091F4ED4}"/>
              </a:ext>
            </a:extLst>
          </p:cNvPr>
          <p:cNvSpPr>
            <a:spLocks noGrp="1"/>
          </p:cNvSpPr>
          <p:nvPr>
            <p:ph type="ftr" sz="quarter" idx="10"/>
          </p:nvPr>
        </p:nvSpPr>
        <p:spPr/>
        <p:txBody>
          <a:bodyPr/>
          <a:lstStyle/>
          <a:p>
            <a:r>
              <a:rPr lang="en-GB" dirty="0"/>
              <a:t>Copyright © AQA and its licensors. All rights reserved.</a:t>
            </a:r>
          </a:p>
        </p:txBody>
      </p:sp>
      <p:sp>
        <p:nvSpPr>
          <p:cNvPr id="10" name="Text Placeholder 5">
            <a:extLst>
              <a:ext uri="{FF2B5EF4-FFF2-40B4-BE49-F238E27FC236}">
                <a16:creationId xmlns:a16="http://schemas.microsoft.com/office/drawing/2014/main" id="{077D2D20-F2EF-40EB-AB1E-81FB9ADE7801}"/>
              </a:ext>
            </a:extLst>
          </p:cNvPr>
          <p:cNvSpPr>
            <a:spLocks noGrp="1"/>
          </p:cNvSpPr>
          <p:nvPr>
            <p:ph type="body" sz="quarter" idx="14"/>
          </p:nvPr>
        </p:nvSpPr>
        <p:spPr>
          <a:xfrm>
            <a:off x="550862" y="1968500"/>
            <a:ext cx="6332537" cy="3803650"/>
          </a:xfrm>
        </p:spPr>
        <p:txBody>
          <a:bodyPr>
            <a:normAutofit/>
          </a:bodyPr>
          <a:lstStyle/>
          <a:p>
            <a:r>
              <a:rPr lang="fr-fr" sz="3200" dirty="0"/>
              <a:t>Tel: </a:t>
            </a:r>
            <a:r>
              <a:rPr lang="en-GB" sz="3200" b="0" dirty="0"/>
              <a:t>01483 477 756</a:t>
            </a:r>
          </a:p>
          <a:p>
            <a:r>
              <a:rPr lang="fr-fr" sz="3200" dirty="0"/>
              <a:t>Email: </a:t>
            </a:r>
            <a:r>
              <a:rPr lang="fr-FR" sz="3200" b="0" dirty="0"/>
              <a:t>gcsescience@aqa.org.uk</a:t>
            </a:r>
          </a:p>
          <a:p>
            <a:r>
              <a:rPr lang="fr-fr" sz="3200" dirty="0"/>
              <a:t>Email: </a:t>
            </a:r>
            <a:r>
              <a:rPr lang="fr-FR" sz="3200" b="0" dirty="0"/>
              <a:t>alevelscience@aqa.org.uk</a:t>
            </a:r>
            <a:endParaRPr lang="fr-fr" sz="3200" b="0" dirty="0"/>
          </a:p>
          <a:p>
            <a:pPr>
              <a:defRPr lang="en-us"/>
            </a:pPr>
            <a:r>
              <a:rPr lang="en-gb" sz="3200" dirty="0"/>
              <a:t>X: </a:t>
            </a:r>
            <a:r>
              <a:rPr lang="en-GB" sz="3200" b="0" dirty="0"/>
              <a:t>@</a:t>
            </a:r>
            <a:r>
              <a:rPr lang="en-GB" sz="3200" b="0" dirty="0" err="1"/>
              <a:t>Science_AQA</a:t>
            </a:r>
            <a:r>
              <a:rPr lang="en-GB" sz="3200" b="0" dirty="0"/>
              <a:t> </a:t>
            </a:r>
            <a:endParaRPr lang="en-gb" sz="3200" b="0" dirty="0"/>
          </a:p>
          <a:p>
            <a:pPr>
              <a:defRPr lang="en-us"/>
            </a:pPr>
            <a:r>
              <a:rPr lang="en-gb" sz="3200" dirty="0"/>
              <a:t>aqa.org.u</a:t>
            </a:r>
            <a:r>
              <a:rPr lang="en-GB" sz="3200" dirty="0"/>
              <a:t>k</a:t>
            </a:r>
            <a:endParaRPr lang="en-gb" sz="3200" dirty="0"/>
          </a:p>
        </p:txBody>
      </p:sp>
    </p:spTree>
    <p:extLst>
      <p:ext uri="{BB962C8B-B14F-4D97-AF65-F5344CB8AC3E}">
        <p14:creationId xmlns:p14="http://schemas.microsoft.com/office/powerpoint/2010/main" val="335769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C2A1F5-0580-5BEC-D6B2-8B5E8097C0E3}"/>
              </a:ext>
            </a:extLst>
          </p:cNvPr>
          <p:cNvSpPr>
            <a:spLocks noGrp="1"/>
          </p:cNvSpPr>
          <p:nvPr>
            <p:ph idx="1"/>
          </p:nvPr>
        </p:nvSpPr>
        <p:spPr/>
        <p:txBody>
          <a:bodyPr vert="horz" lIns="0" tIns="0" rIns="91440" bIns="0" rtlCol="0" anchor="t">
            <a:noAutofit/>
          </a:bodyPr>
          <a:lstStyle/>
          <a:p>
            <a:pPr marL="359410" indent="-359410">
              <a:buFont typeface="Arial" panose="020B0604020202020204" pitchFamily="34" charset="0"/>
              <a:buChar char="•"/>
            </a:pPr>
            <a:r>
              <a:rPr lang="en-GB" b="0" dirty="0">
                <a:solidFill>
                  <a:schemeClr val="tx1"/>
                </a:solidFill>
                <a:ea typeface="+mn-lt"/>
                <a:cs typeface="+mn-lt"/>
              </a:rPr>
              <a:t>Specification layout</a:t>
            </a:r>
          </a:p>
          <a:p>
            <a:pPr marL="359410" indent="-359410">
              <a:buFont typeface="Arial" panose="020B0604020202020204" pitchFamily="34" charset="0"/>
              <a:buChar char="•"/>
            </a:pPr>
            <a:r>
              <a:rPr lang="en-GB" b="0" dirty="0">
                <a:solidFill>
                  <a:schemeClr val="tx1"/>
                </a:solidFill>
                <a:ea typeface="+mn-lt"/>
                <a:cs typeface="+mn-lt"/>
              </a:rPr>
              <a:t>Assessed content and skills</a:t>
            </a:r>
            <a:endParaRPr lang="en-US" b="0" dirty="0">
              <a:solidFill>
                <a:schemeClr val="tx1"/>
              </a:solidFill>
              <a:ea typeface="+mn-lt"/>
              <a:cs typeface="+mn-lt"/>
            </a:endParaRPr>
          </a:p>
          <a:p>
            <a:pPr marL="359410" indent="-359410">
              <a:buFont typeface="Arial" panose="020B0604020202020204" pitchFamily="34" charset="0"/>
              <a:buChar char="•"/>
            </a:pPr>
            <a:endParaRPr lang="en-US" sz="2400" dirty="0">
              <a:ea typeface="+mn-lt"/>
              <a:cs typeface="+mn-lt"/>
            </a:endParaRPr>
          </a:p>
          <a:p>
            <a:pPr marL="0" indent="0"/>
            <a:endParaRPr lang="en-US" sz="2400" dirty="0">
              <a:cs typeface="Arial"/>
            </a:endParaRPr>
          </a:p>
        </p:txBody>
      </p:sp>
      <p:sp>
        <p:nvSpPr>
          <p:cNvPr id="3" name="Footer Placeholder 2">
            <a:extLst>
              <a:ext uri="{FF2B5EF4-FFF2-40B4-BE49-F238E27FC236}">
                <a16:creationId xmlns:a16="http://schemas.microsoft.com/office/drawing/2014/main" id="{2A17B488-290E-BC09-5AC8-EEC26A356E39}"/>
              </a:ext>
            </a:extLst>
          </p:cNvPr>
          <p:cNvSpPr>
            <a:spLocks noGrp="1"/>
          </p:cNvSpPr>
          <p:nvPr>
            <p:ph type="ftr" sz="quarter" idx="11"/>
          </p:nvPr>
        </p:nvSpPr>
        <p:spPr/>
        <p:txBody>
          <a:bodyPr/>
          <a:lstStyle/>
          <a:p>
            <a:r>
              <a:rPr lang="en-US"/>
              <a:t>Copyright © AQA and its licensors. All rights reserved.</a:t>
            </a:r>
          </a:p>
        </p:txBody>
      </p:sp>
      <p:sp>
        <p:nvSpPr>
          <p:cNvPr id="2" name="Title 1">
            <a:extLst>
              <a:ext uri="{FF2B5EF4-FFF2-40B4-BE49-F238E27FC236}">
                <a16:creationId xmlns:a16="http://schemas.microsoft.com/office/drawing/2014/main" id="{710104A3-5EF5-2A45-6E30-8AE24C689C18}"/>
              </a:ext>
            </a:extLst>
          </p:cNvPr>
          <p:cNvSpPr>
            <a:spLocks noGrp="1"/>
          </p:cNvSpPr>
          <p:nvPr>
            <p:ph type="title"/>
          </p:nvPr>
        </p:nvSpPr>
        <p:spPr/>
        <p:txBody>
          <a:bodyPr/>
          <a:lstStyle/>
          <a:p>
            <a:r>
              <a:rPr lang="en-US" dirty="0"/>
              <a:t>The specification</a:t>
            </a:r>
          </a:p>
        </p:txBody>
      </p:sp>
    </p:spTree>
    <p:extLst>
      <p:ext uri="{BB962C8B-B14F-4D97-AF65-F5344CB8AC3E}">
        <p14:creationId xmlns:p14="http://schemas.microsoft.com/office/powerpoint/2010/main" val="38729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E034-342B-140B-DA4B-E3E870DA6B67}"/>
              </a:ext>
            </a:extLst>
          </p:cNvPr>
          <p:cNvSpPr>
            <a:spLocks noGrp="1"/>
          </p:cNvSpPr>
          <p:nvPr>
            <p:ph type="title"/>
          </p:nvPr>
        </p:nvSpPr>
        <p:spPr/>
        <p:txBody>
          <a:bodyPr/>
          <a:lstStyle/>
          <a:p>
            <a:r>
              <a:rPr lang="en-US" dirty="0"/>
              <a:t>Trilogy specification</a:t>
            </a:r>
          </a:p>
        </p:txBody>
      </p:sp>
      <p:sp>
        <p:nvSpPr>
          <p:cNvPr id="3" name="Content Placeholder 2">
            <a:extLst>
              <a:ext uri="{FF2B5EF4-FFF2-40B4-BE49-F238E27FC236}">
                <a16:creationId xmlns:a16="http://schemas.microsoft.com/office/drawing/2014/main" id="{92177EC8-3215-36A7-36A0-6F183638D61C}"/>
              </a:ext>
            </a:extLst>
          </p:cNvPr>
          <p:cNvSpPr>
            <a:spLocks noGrp="1"/>
          </p:cNvSpPr>
          <p:nvPr>
            <p:ph idx="1"/>
          </p:nvPr>
        </p:nvSpPr>
        <p:spPr>
          <a:xfrm>
            <a:off x="7194751" y="5716682"/>
            <a:ext cx="2644868" cy="346549"/>
          </a:xfrm>
        </p:spPr>
        <p:txBody>
          <a:bodyPr vert="horz" lIns="0" tIns="0" rIns="91440" bIns="0" rtlCol="0" anchor="t">
            <a:noAutofit/>
          </a:bodyPr>
          <a:lstStyle/>
          <a:p>
            <a:pPr marL="0" indent="0"/>
            <a:r>
              <a:rPr lang="en-US" sz="1600" dirty="0">
                <a:solidFill>
                  <a:schemeClr val="tx2"/>
                </a:solidFill>
                <a:ea typeface="+mn-lt"/>
                <a:cs typeface="+mn-lt"/>
              </a:rPr>
              <a:t>AQA Science specification</a:t>
            </a:r>
          </a:p>
          <a:p>
            <a:pPr marL="0" indent="0"/>
            <a:endParaRPr lang="en-US" dirty="0">
              <a:cs typeface="Arial"/>
            </a:endParaRPr>
          </a:p>
        </p:txBody>
      </p:sp>
      <p:sp>
        <p:nvSpPr>
          <p:cNvPr id="4" name="Footer Placeholder 3">
            <a:extLst>
              <a:ext uri="{FF2B5EF4-FFF2-40B4-BE49-F238E27FC236}">
                <a16:creationId xmlns:a16="http://schemas.microsoft.com/office/drawing/2014/main" id="{0A2DFD21-CBF1-835A-E0E0-88A1F029F583}"/>
              </a:ext>
            </a:extLst>
          </p:cNvPr>
          <p:cNvSpPr>
            <a:spLocks noGrp="1"/>
          </p:cNvSpPr>
          <p:nvPr>
            <p:ph type="ftr" sz="quarter" idx="3"/>
          </p:nvPr>
        </p:nvSpPr>
        <p:spPr/>
        <p:txBody>
          <a:bodyPr/>
          <a:lstStyle/>
          <a:p>
            <a:r>
              <a:rPr lang="en-US"/>
              <a:t>Copyright © AQA and its licensors. All rights reserved.</a:t>
            </a:r>
          </a:p>
        </p:txBody>
      </p:sp>
      <p:pic>
        <p:nvPicPr>
          <p:cNvPr id="5" name="Picture 5" descr="Diagram&#10;&#10;Description automatically generated">
            <a:extLst>
              <a:ext uri="{FF2B5EF4-FFF2-40B4-BE49-F238E27FC236}">
                <a16:creationId xmlns:a16="http://schemas.microsoft.com/office/drawing/2014/main" id="{8BF5414C-B7A2-2E01-1E1C-9248CF726D9B}"/>
              </a:ext>
            </a:extLst>
          </p:cNvPr>
          <p:cNvPicPr>
            <a:picLocks noChangeAspect="1"/>
          </p:cNvPicPr>
          <p:nvPr/>
        </p:nvPicPr>
        <p:blipFill>
          <a:blip r:embed="rId3"/>
          <a:stretch>
            <a:fillRect/>
          </a:stretch>
        </p:blipFill>
        <p:spPr>
          <a:xfrm>
            <a:off x="7194751" y="1961999"/>
            <a:ext cx="2644868" cy="3596023"/>
          </a:xfrm>
          <a:prstGeom prst="rect">
            <a:avLst/>
          </a:prstGeom>
        </p:spPr>
      </p:pic>
      <p:pic>
        <p:nvPicPr>
          <p:cNvPr id="7" name="Picture 6">
            <a:extLst>
              <a:ext uri="{FF2B5EF4-FFF2-40B4-BE49-F238E27FC236}">
                <a16:creationId xmlns:a16="http://schemas.microsoft.com/office/drawing/2014/main" id="{4F5F3BAB-FEC4-4387-8EDE-104F99B26FCD}"/>
              </a:ext>
            </a:extLst>
          </p:cNvPr>
          <p:cNvPicPr>
            <a:picLocks noChangeAspect="1"/>
          </p:cNvPicPr>
          <p:nvPr/>
        </p:nvPicPr>
        <p:blipFill>
          <a:blip r:embed="rId4"/>
          <a:stretch>
            <a:fillRect/>
          </a:stretch>
        </p:blipFill>
        <p:spPr>
          <a:xfrm>
            <a:off x="624536" y="1962000"/>
            <a:ext cx="6144564" cy="3927957"/>
          </a:xfrm>
          <a:prstGeom prst="rect">
            <a:avLst/>
          </a:prstGeom>
        </p:spPr>
      </p:pic>
    </p:spTree>
    <p:extLst>
      <p:ext uri="{BB962C8B-B14F-4D97-AF65-F5344CB8AC3E}">
        <p14:creationId xmlns:p14="http://schemas.microsoft.com/office/powerpoint/2010/main" val="3887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94AE-C7EC-4079-8675-DA229E9D7059}"/>
              </a:ext>
            </a:extLst>
          </p:cNvPr>
          <p:cNvSpPr>
            <a:spLocks noGrp="1"/>
          </p:cNvSpPr>
          <p:nvPr>
            <p:ph type="title"/>
          </p:nvPr>
        </p:nvSpPr>
        <p:spPr>
          <a:xfrm>
            <a:off x="550863" y="474119"/>
            <a:ext cx="1941325" cy="1128696"/>
          </a:xfrm>
          <a:ln>
            <a:solidFill>
              <a:schemeClr val="bg1"/>
            </a:solidFill>
          </a:ln>
        </p:spPr>
        <p:txBody>
          <a:bodyPr/>
          <a:lstStyle/>
          <a:p>
            <a:endParaRPr lang="en-GB" dirty="0"/>
          </a:p>
        </p:txBody>
      </p:sp>
      <p:sp>
        <p:nvSpPr>
          <p:cNvPr id="4" name="Footer Placeholder 3">
            <a:extLst>
              <a:ext uri="{FF2B5EF4-FFF2-40B4-BE49-F238E27FC236}">
                <a16:creationId xmlns:a16="http://schemas.microsoft.com/office/drawing/2014/main" id="{64AEA653-39FD-4566-B87C-0DCDDF5DC7D7}"/>
              </a:ext>
            </a:extLst>
          </p:cNvPr>
          <p:cNvSpPr>
            <a:spLocks noGrp="1"/>
          </p:cNvSpPr>
          <p:nvPr>
            <p:ph type="ftr" sz="quarter" idx="3"/>
          </p:nvPr>
        </p:nvSpPr>
        <p:spPr/>
        <p:txBody>
          <a:bodyPr/>
          <a:lstStyle/>
          <a:p>
            <a:r>
              <a:rPr lang="en-US"/>
              <a:t>Copyright © AQA and its licensors. All rights reserved.</a:t>
            </a:r>
          </a:p>
        </p:txBody>
      </p:sp>
      <p:pic>
        <p:nvPicPr>
          <p:cNvPr id="5" name="Picture 4">
            <a:extLst>
              <a:ext uri="{FF2B5EF4-FFF2-40B4-BE49-F238E27FC236}">
                <a16:creationId xmlns:a16="http://schemas.microsoft.com/office/drawing/2014/main" id="{0F158BD5-21BF-4D57-AA87-AE162E4203A0}"/>
              </a:ext>
            </a:extLst>
          </p:cNvPr>
          <p:cNvPicPr>
            <a:picLocks noChangeAspect="1"/>
          </p:cNvPicPr>
          <p:nvPr/>
        </p:nvPicPr>
        <p:blipFill>
          <a:blip r:embed="rId3"/>
          <a:stretch>
            <a:fillRect/>
          </a:stretch>
        </p:blipFill>
        <p:spPr>
          <a:xfrm>
            <a:off x="3084320" y="550800"/>
            <a:ext cx="8330888" cy="5847390"/>
          </a:xfrm>
          <a:prstGeom prst="rect">
            <a:avLst/>
          </a:prstGeom>
        </p:spPr>
      </p:pic>
      <p:sp>
        <p:nvSpPr>
          <p:cNvPr id="6" name="Rectangle 5">
            <a:extLst>
              <a:ext uri="{FF2B5EF4-FFF2-40B4-BE49-F238E27FC236}">
                <a16:creationId xmlns:a16="http://schemas.microsoft.com/office/drawing/2014/main" id="{2CFB5A87-8B6E-43C5-9B30-D810A39E55ED}"/>
              </a:ext>
            </a:extLst>
          </p:cNvPr>
          <p:cNvSpPr/>
          <p:nvPr/>
        </p:nvSpPr>
        <p:spPr>
          <a:xfrm>
            <a:off x="3084320" y="2819645"/>
            <a:ext cx="3011680" cy="3596150"/>
          </a:xfrm>
          <a:prstGeom prst="rect">
            <a:avLst/>
          </a:prstGeom>
          <a:solidFill>
            <a:srgbClr val="00B0F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B8DBD0B-CD26-4221-AC74-AC4480A6C0F9}"/>
              </a:ext>
            </a:extLst>
          </p:cNvPr>
          <p:cNvSpPr/>
          <p:nvPr/>
        </p:nvSpPr>
        <p:spPr>
          <a:xfrm>
            <a:off x="7761600" y="741607"/>
            <a:ext cx="2915100" cy="269926"/>
          </a:xfrm>
          <a:prstGeom prst="rect">
            <a:avLst/>
          </a:prstGeom>
          <a:solidFill>
            <a:srgbClr val="00B0F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CBA9F0B-90CE-4D80-BE29-15CE452391C1}"/>
              </a:ext>
            </a:extLst>
          </p:cNvPr>
          <p:cNvSpPr/>
          <p:nvPr/>
        </p:nvSpPr>
        <p:spPr>
          <a:xfrm>
            <a:off x="3084320" y="2498625"/>
            <a:ext cx="3011680" cy="213360"/>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C5D1025-2113-477F-A9E1-973BA9F67761}"/>
              </a:ext>
            </a:extLst>
          </p:cNvPr>
          <p:cNvSpPr/>
          <p:nvPr/>
        </p:nvSpPr>
        <p:spPr>
          <a:xfrm>
            <a:off x="7761122" y="2849578"/>
            <a:ext cx="2935480" cy="269926"/>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61DA9AB-FAD6-41D5-8B52-69CA25B14A12}"/>
              </a:ext>
            </a:extLst>
          </p:cNvPr>
          <p:cNvSpPr/>
          <p:nvPr/>
        </p:nvSpPr>
        <p:spPr>
          <a:xfrm>
            <a:off x="7761600" y="3185941"/>
            <a:ext cx="2935480" cy="530432"/>
          </a:xfrm>
          <a:prstGeom prst="rect">
            <a:avLst/>
          </a:prstGeom>
          <a:solidFill>
            <a:srgbClr val="00B05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03B484C-6B64-4998-8947-F7DEBCCA8FFE}"/>
              </a:ext>
            </a:extLst>
          </p:cNvPr>
          <p:cNvSpPr/>
          <p:nvPr/>
        </p:nvSpPr>
        <p:spPr>
          <a:xfrm>
            <a:off x="7761600" y="1062701"/>
            <a:ext cx="2935480" cy="637488"/>
          </a:xfrm>
          <a:prstGeom prst="rect">
            <a:avLst/>
          </a:prstGeom>
          <a:solidFill>
            <a:schemeClr val="accent3">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0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6875-07D6-4412-A96C-BA2224D655C2}"/>
              </a:ext>
            </a:extLst>
          </p:cNvPr>
          <p:cNvSpPr>
            <a:spLocks noGrp="1"/>
          </p:cNvSpPr>
          <p:nvPr>
            <p:ph type="title"/>
          </p:nvPr>
        </p:nvSpPr>
        <p:spPr>
          <a:xfrm>
            <a:off x="550863" y="549275"/>
            <a:ext cx="11090275" cy="1128696"/>
          </a:xfrm>
        </p:spPr>
        <p:txBody>
          <a:bodyPr/>
          <a:lstStyle/>
          <a:p>
            <a:r>
              <a:rPr lang="en-GB" dirty="0"/>
              <a:t>Working scientifically</a:t>
            </a:r>
          </a:p>
        </p:txBody>
      </p:sp>
      <p:pic>
        <p:nvPicPr>
          <p:cNvPr id="9" name="Content Placeholder 8">
            <a:extLst>
              <a:ext uri="{FF2B5EF4-FFF2-40B4-BE49-F238E27FC236}">
                <a16:creationId xmlns:a16="http://schemas.microsoft.com/office/drawing/2014/main" id="{1D6DD9BE-E401-453A-902C-F745EFECB7F8}"/>
              </a:ext>
            </a:extLst>
          </p:cNvPr>
          <p:cNvPicPr>
            <a:picLocks noGrp="1" noChangeAspect="1"/>
          </p:cNvPicPr>
          <p:nvPr>
            <p:ph idx="1"/>
          </p:nvPr>
        </p:nvPicPr>
        <p:blipFill>
          <a:blip r:embed="rId3"/>
          <a:stretch>
            <a:fillRect/>
          </a:stretch>
        </p:blipFill>
        <p:spPr>
          <a:xfrm>
            <a:off x="6379200" y="3800365"/>
            <a:ext cx="5261212" cy="1799171"/>
          </a:xfrm>
          <a:prstGeom prst="rect">
            <a:avLst/>
          </a:prstGeom>
        </p:spPr>
      </p:pic>
      <p:sp>
        <p:nvSpPr>
          <p:cNvPr id="4" name="Footer Placeholder 3">
            <a:extLst>
              <a:ext uri="{FF2B5EF4-FFF2-40B4-BE49-F238E27FC236}">
                <a16:creationId xmlns:a16="http://schemas.microsoft.com/office/drawing/2014/main" id="{5D1F0C53-A70D-4390-9AFC-8858EDAB35B2}"/>
              </a:ext>
            </a:extLst>
          </p:cNvPr>
          <p:cNvSpPr>
            <a:spLocks noGrp="1"/>
          </p:cNvSpPr>
          <p:nvPr>
            <p:ph type="ftr" sz="quarter" idx="3"/>
          </p:nvPr>
        </p:nvSpPr>
        <p:spPr/>
        <p:txBody>
          <a:bodyPr/>
          <a:lstStyle/>
          <a:p>
            <a:r>
              <a:rPr lang="en-US"/>
              <a:t>Copyright © AQA and its licensors. All rights reserved.</a:t>
            </a:r>
          </a:p>
        </p:txBody>
      </p:sp>
      <p:pic>
        <p:nvPicPr>
          <p:cNvPr id="5" name="Picture 4">
            <a:extLst>
              <a:ext uri="{FF2B5EF4-FFF2-40B4-BE49-F238E27FC236}">
                <a16:creationId xmlns:a16="http://schemas.microsoft.com/office/drawing/2014/main" id="{7EC05FB8-B5C0-434D-AE70-8CA47E65BDD9}"/>
              </a:ext>
            </a:extLst>
          </p:cNvPr>
          <p:cNvPicPr>
            <a:picLocks noChangeAspect="1"/>
          </p:cNvPicPr>
          <p:nvPr/>
        </p:nvPicPr>
        <p:blipFill>
          <a:blip r:embed="rId4"/>
          <a:stretch>
            <a:fillRect/>
          </a:stretch>
        </p:blipFill>
        <p:spPr>
          <a:xfrm>
            <a:off x="550800" y="1962000"/>
            <a:ext cx="5563376" cy="2124371"/>
          </a:xfrm>
          <a:prstGeom prst="rect">
            <a:avLst/>
          </a:prstGeom>
        </p:spPr>
      </p:pic>
      <p:pic>
        <p:nvPicPr>
          <p:cNvPr id="6" name="Picture 5">
            <a:extLst>
              <a:ext uri="{FF2B5EF4-FFF2-40B4-BE49-F238E27FC236}">
                <a16:creationId xmlns:a16="http://schemas.microsoft.com/office/drawing/2014/main" id="{6421AA85-A7DF-472B-8217-9F55C1B53BB3}"/>
              </a:ext>
            </a:extLst>
          </p:cNvPr>
          <p:cNvPicPr>
            <a:picLocks noChangeAspect="1"/>
          </p:cNvPicPr>
          <p:nvPr/>
        </p:nvPicPr>
        <p:blipFill>
          <a:blip r:embed="rId5"/>
          <a:stretch>
            <a:fillRect/>
          </a:stretch>
        </p:blipFill>
        <p:spPr>
          <a:xfrm>
            <a:off x="550800" y="4254355"/>
            <a:ext cx="5563376" cy="1152686"/>
          </a:xfrm>
          <a:prstGeom prst="rect">
            <a:avLst/>
          </a:prstGeom>
        </p:spPr>
      </p:pic>
      <p:pic>
        <p:nvPicPr>
          <p:cNvPr id="7" name="Picture 6">
            <a:extLst>
              <a:ext uri="{FF2B5EF4-FFF2-40B4-BE49-F238E27FC236}">
                <a16:creationId xmlns:a16="http://schemas.microsoft.com/office/drawing/2014/main" id="{4C6ED747-0248-4BB4-AB3D-B97EEC1DE1D1}"/>
              </a:ext>
            </a:extLst>
          </p:cNvPr>
          <p:cNvPicPr>
            <a:picLocks noChangeAspect="1"/>
          </p:cNvPicPr>
          <p:nvPr/>
        </p:nvPicPr>
        <p:blipFill>
          <a:blip r:embed="rId6"/>
          <a:stretch>
            <a:fillRect/>
          </a:stretch>
        </p:blipFill>
        <p:spPr>
          <a:xfrm>
            <a:off x="6379200" y="1962000"/>
            <a:ext cx="3953427" cy="609685"/>
          </a:xfrm>
          <a:prstGeom prst="rect">
            <a:avLst/>
          </a:prstGeom>
        </p:spPr>
      </p:pic>
      <p:pic>
        <p:nvPicPr>
          <p:cNvPr id="8" name="Picture 7">
            <a:extLst>
              <a:ext uri="{FF2B5EF4-FFF2-40B4-BE49-F238E27FC236}">
                <a16:creationId xmlns:a16="http://schemas.microsoft.com/office/drawing/2014/main" id="{90A8521E-43EF-43EC-9109-123C5FB290C6}"/>
              </a:ext>
            </a:extLst>
          </p:cNvPr>
          <p:cNvPicPr>
            <a:picLocks noChangeAspect="1"/>
          </p:cNvPicPr>
          <p:nvPr/>
        </p:nvPicPr>
        <p:blipFill>
          <a:blip r:embed="rId7"/>
          <a:stretch>
            <a:fillRect/>
          </a:stretch>
        </p:blipFill>
        <p:spPr>
          <a:xfrm>
            <a:off x="6379926" y="2581256"/>
            <a:ext cx="5260486" cy="982928"/>
          </a:xfrm>
          <a:prstGeom prst="rect">
            <a:avLst/>
          </a:prstGeom>
        </p:spPr>
      </p:pic>
      <p:cxnSp>
        <p:nvCxnSpPr>
          <p:cNvPr id="10" name="Straight Connector 9">
            <a:extLst>
              <a:ext uri="{FF2B5EF4-FFF2-40B4-BE49-F238E27FC236}">
                <a16:creationId xmlns:a16="http://schemas.microsoft.com/office/drawing/2014/main" id="{5109BEEA-52C6-47B1-A4B1-7B978AD15951}"/>
              </a:ext>
            </a:extLst>
          </p:cNvPr>
          <p:cNvCxnSpPr>
            <a:cxnSpLocks/>
          </p:cNvCxnSpPr>
          <p:nvPr/>
        </p:nvCxnSpPr>
        <p:spPr>
          <a:xfrm>
            <a:off x="6379200" y="5599536"/>
            <a:ext cx="526121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20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F014-45B9-43D5-8081-61B08653D294}"/>
              </a:ext>
            </a:extLst>
          </p:cNvPr>
          <p:cNvSpPr>
            <a:spLocks noGrp="1"/>
          </p:cNvSpPr>
          <p:nvPr>
            <p:ph type="title"/>
          </p:nvPr>
        </p:nvSpPr>
        <p:spPr/>
        <p:txBody>
          <a:bodyPr/>
          <a:lstStyle/>
          <a:p>
            <a:r>
              <a:rPr lang="en-GB" dirty="0"/>
              <a:t>Maths</a:t>
            </a:r>
          </a:p>
        </p:txBody>
      </p:sp>
      <p:sp>
        <p:nvSpPr>
          <p:cNvPr id="4" name="Footer Placeholder 3">
            <a:extLst>
              <a:ext uri="{FF2B5EF4-FFF2-40B4-BE49-F238E27FC236}">
                <a16:creationId xmlns:a16="http://schemas.microsoft.com/office/drawing/2014/main" id="{68542131-E034-420A-8592-D3D5F8FE6776}"/>
              </a:ext>
            </a:extLst>
          </p:cNvPr>
          <p:cNvSpPr>
            <a:spLocks noGrp="1"/>
          </p:cNvSpPr>
          <p:nvPr>
            <p:ph type="ftr" sz="quarter" idx="3"/>
          </p:nvPr>
        </p:nvSpPr>
        <p:spPr/>
        <p:txBody>
          <a:bodyPr/>
          <a:lstStyle/>
          <a:p>
            <a:r>
              <a:rPr lang="en-US"/>
              <a:t>Copyright © AQA and its licensors. All rights reserved.</a:t>
            </a:r>
          </a:p>
        </p:txBody>
      </p:sp>
      <p:pic>
        <p:nvPicPr>
          <p:cNvPr id="5" name="Picture 4">
            <a:extLst>
              <a:ext uri="{FF2B5EF4-FFF2-40B4-BE49-F238E27FC236}">
                <a16:creationId xmlns:a16="http://schemas.microsoft.com/office/drawing/2014/main" id="{64AB2F4D-EF3F-4E12-92DF-42682DF4938E}"/>
              </a:ext>
            </a:extLst>
          </p:cNvPr>
          <p:cNvPicPr>
            <a:picLocks noChangeAspect="1"/>
          </p:cNvPicPr>
          <p:nvPr/>
        </p:nvPicPr>
        <p:blipFill>
          <a:blip r:embed="rId3"/>
          <a:stretch>
            <a:fillRect/>
          </a:stretch>
        </p:blipFill>
        <p:spPr>
          <a:xfrm>
            <a:off x="3150000" y="549275"/>
            <a:ext cx="8295013" cy="5407025"/>
          </a:xfrm>
          <a:prstGeom prst="rect">
            <a:avLst/>
          </a:prstGeom>
        </p:spPr>
      </p:pic>
    </p:spTree>
    <p:extLst>
      <p:ext uri="{BB962C8B-B14F-4D97-AF65-F5344CB8AC3E}">
        <p14:creationId xmlns:p14="http://schemas.microsoft.com/office/powerpoint/2010/main" val="2356487195"/>
      </p:ext>
    </p:extLst>
  </p:cSld>
  <p:clrMapOvr>
    <a:masterClrMapping/>
  </p:clrMapOvr>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463d083-a938-410a-b416-e260b5898d49" xsi:nil="true"/>
    <lcf76f155ced4ddcb4097134ff3c332f xmlns="dda0a32e-2abf-4b6f-9f71-436a8271ace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0D999801D3BA44AADEB86CA62DB8B5" ma:contentTypeVersion="16" ma:contentTypeDescription="Create a new document." ma:contentTypeScope="" ma:versionID="21f0cf7836428e66a05d6c0faab54027">
  <xsd:schema xmlns:xsd="http://www.w3.org/2001/XMLSchema" xmlns:xs="http://www.w3.org/2001/XMLSchema" xmlns:p="http://schemas.microsoft.com/office/2006/metadata/properties" xmlns:ns2="dda0a32e-2abf-4b6f-9f71-436a8271ace3" xmlns:ns3="c463d083-a938-410a-b416-e260b5898d49" targetNamespace="http://schemas.microsoft.com/office/2006/metadata/properties" ma:root="true" ma:fieldsID="a696dd2f197b03e7d349e9d7099a25a3" ns2:_="" ns3:_="">
    <xsd:import namespace="dda0a32e-2abf-4b6f-9f71-436a8271ace3"/>
    <xsd:import namespace="c463d083-a938-410a-b416-e260b5898d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0a32e-2abf-4b6f-9f71-436a8271a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63d083-a938-410a-b416-e260b5898d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81cffdf-d190-4ab5-af08-9da97d35f9c2}" ma:internalName="TaxCatchAll" ma:showField="CatchAllData" ma:web="c463d083-a938-410a-b416-e260b5898d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5CB72-D498-4B7A-8737-0C84F74E06C6}">
  <ds:schemaRefs>
    <ds:schemaRef ds:uri="http://schemas.microsoft.com/sharepoint/v3/contenttype/forms"/>
  </ds:schemaRefs>
</ds:datastoreItem>
</file>

<file path=customXml/itemProps2.xml><?xml version="1.0" encoding="utf-8"?>
<ds:datastoreItem xmlns:ds="http://schemas.openxmlformats.org/officeDocument/2006/customXml" ds:itemID="{0D45CC86-0B7D-427E-A7C7-AB0A39590543}">
  <ds:schemaRefs>
    <ds:schemaRef ds:uri="dda0a32e-2abf-4b6f-9f71-436a8271ace3"/>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c463d083-a938-410a-b416-e260b5898d49"/>
    <ds:schemaRef ds:uri="http://www.w3.org/XML/1998/namespace"/>
    <ds:schemaRef ds:uri="http://purl.org/dc/terms/"/>
  </ds:schemaRefs>
</ds:datastoreItem>
</file>

<file path=customXml/itemProps3.xml><?xml version="1.0" encoding="utf-8"?>
<ds:datastoreItem xmlns:ds="http://schemas.openxmlformats.org/officeDocument/2006/customXml" ds:itemID="{465E02C0-18A8-458F-94A1-97D213133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0a32e-2abf-4b6f-9f71-436a8271ace3"/>
    <ds:schemaRef ds:uri="c463d083-a938-410a-b416-e260b5898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AQA_Corporate PPT Template_v02 (1)</Template>
  <TotalTime>0</TotalTime>
  <Words>3108</Words>
  <PresentationFormat>Widescreen</PresentationFormat>
  <Paragraphs>361</Paragraphs>
  <Slides>44</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Source Sans Pro Semibold</vt:lpstr>
      <vt:lpstr>Arial</vt:lpstr>
      <vt:lpstr>Calibri</vt:lpstr>
      <vt:lpstr>Source Sans Pro</vt:lpstr>
      <vt:lpstr>Source Sans Pro Black</vt:lpstr>
      <vt:lpstr>AQA Corporate</vt:lpstr>
      <vt:lpstr>Supporting ITT – Understanding  GCSE Science assessment</vt:lpstr>
      <vt:lpstr>Welcome </vt:lpstr>
      <vt:lpstr>Session overview</vt:lpstr>
      <vt:lpstr>The specification</vt:lpstr>
      <vt:lpstr>The specification</vt:lpstr>
      <vt:lpstr>Trilogy specification</vt:lpstr>
      <vt:lpstr>PowerPoint Presentation</vt:lpstr>
      <vt:lpstr>Working scientifically</vt:lpstr>
      <vt:lpstr>Maths</vt:lpstr>
      <vt:lpstr>Practical assessment</vt:lpstr>
      <vt:lpstr>Specification – at a glance</vt:lpstr>
      <vt:lpstr>Exam papers</vt:lpstr>
      <vt:lpstr>Assessment Objectives</vt:lpstr>
      <vt:lpstr>Assessment Objectives </vt:lpstr>
      <vt:lpstr>GCSE Science Assessment Objectives (AOs)</vt:lpstr>
      <vt:lpstr>Can you identify the AO?</vt:lpstr>
      <vt:lpstr>Structure of  the papers</vt:lpstr>
      <vt:lpstr>Structure of the papers </vt:lpstr>
      <vt:lpstr>Types of questions</vt:lpstr>
      <vt:lpstr>Graphs</vt:lpstr>
      <vt:lpstr>Extended response</vt:lpstr>
      <vt:lpstr>Applying a  mark scheme</vt:lpstr>
      <vt:lpstr>Applying a mark scheme</vt:lpstr>
      <vt:lpstr>Marks awarded: On the scripts </vt:lpstr>
      <vt:lpstr>Applying a mark scheme: Graphs</vt:lpstr>
      <vt:lpstr>Extended response</vt:lpstr>
      <vt:lpstr>Implications for teaching</vt:lpstr>
      <vt:lpstr>Areas of challenge</vt:lpstr>
      <vt:lpstr>Area of challenge: AO2 in unfamiliar contexts </vt:lpstr>
      <vt:lpstr>Area of challenge: AO2 in unfamiliar contexts  </vt:lpstr>
      <vt:lpstr>Supporting assessment in class</vt:lpstr>
      <vt:lpstr>Area of challenge: Required practicals </vt:lpstr>
      <vt:lpstr>Supporting assessment in class</vt:lpstr>
      <vt:lpstr>Area of challenge: Maths in science </vt:lpstr>
      <vt:lpstr>Supporting assessment in class</vt:lpstr>
      <vt:lpstr>Resources</vt:lpstr>
      <vt:lpstr>Website: Resources</vt:lpstr>
      <vt:lpstr>Website: Teaching resources</vt:lpstr>
      <vt:lpstr>Practical handbook</vt:lpstr>
      <vt:lpstr>Website: Assessment resources</vt:lpstr>
      <vt:lpstr>Centre services: Secure resources </vt:lpstr>
      <vt:lpstr>GCSE science resources</vt:lpstr>
      <vt:lpstr>Get in touch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2024: Supporting ITT - Understanding GCSE Science assessment presentation</dc:title>
  <dc:creator>AQA</dc:creator>
  <dcterms:created xsi:type="dcterms:W3CDTF">2023-06-07T09:10:03Z</dcterms:created>
  <dcterms:modified xsi:type="dcterms:W3CDTF">2024-01-08T15:09:42Z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0x0101003D0D999801D3BA44AADEB86CA62DB8B5</vt:lpwstr>
  </property>
  <property fmtid="{D5CDD505-2E9C-101B-9397-08002B2CF9AE}" pid="3" name="MediaServiceImageTags">
    <vt:lpwstr/>
  </property>
  <property fmtid="{D5CDD505-2E9C-101B-9397-08002B2CF9AE}" pid="4" name="MSIP_Label_68f26500-d3be-4a7f-adcb-c9e389f43390_Enabled">
    <vt:lpwstr>true</vt:lpwstr>
  </property>
  <property fmtid="{D5CDD505-2E9C-101B-9397-08002B2CF9AE}" pid="5" name="MSIP_Label_68f26500-d3be-4a7f-adcb-c9e389f43390_SetDate">
    <vt:lpwstr>2024-01-08T15:09:26Z</vt:lpwstr>
  </property>
  <property fmtid="{D5CDD505-2E9C-101B-9397-08002B2CF9AE}" pid="6" name="MSIP_Label_68f26500-d3be-4a7f-adcb-c9e389f43390_Method">
    <vt:lpwstr>Privileged</vt:lpwstr>
  </property>
  <property fmtid="{D5CDD505-2E9C-101B-9397-08002B2CF9AE}" pid="7" name="MSIP_Label_68f26500-d3be-4a7f-adcb-c9e389f43390_Name">
    <vt:lpwstr>Public Non-confidential</vt:lpwstr>
  </property>
  <property fmtid="{D5CDD505-2E9C-101B-9397-08002B2CF9AE}" pid="8" name="MSIP_Label_68f26500-d3be-4a7f-adcb-c9e389f43390_SiteId">
    <vt:lpwstr>276d0956-0f29-4e02-83bb-f16796b3bf6a</vt:lpwstr>
  </property>
  <property fmtid="{D5CDD505-2E9C-101B-9397-08002B2CF9AE}" pid="9" name="MSIP_Label_68f26500-d3be-4a7f-adcb-c9e389f43390_ActionId">
    <vt:lpwstr>c2b491a9-358e-49d4-aa34-789d416ea2fb</vt:lpwstr>
  </property>
  <property fmtid="{D5CDD505-2E9C-101B-9397-08002B2CF9AE}" pid="10" name="MSIP_Label_68f26500-d3be-4a7f-adcb-c9e389f43390_ContentBits">
    <vt:lpwstr>0</vt:lpwstr>
  </property>
</Properties>
</file>