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5"/>
  </p:notesMasterIdLst>
  <p:handoutMasterIdLst>
    <p:handoutMasterId r:id="rId36"/>
  </p:handoutMasterIdLst>
  <p:sldIdLst>
    <p:sldId id="256" r:id="rId5"/>
    <p:sldId id="287" r:id="rId6"/>
    <p:sldId id="288" r:id="rId7"/>
    <p:sldId id="315" r:id="rId8"/>
    <p:sldId id="304" r:id="rId9"/>
    <p:sldId id="303" r:id="rId10"/>
    <p:sldId id="289" r:id="rId11"/>
    <p:sldId id="292" r:id="rId12"/>
    <p:sldId id="293" r:id="rId13"/>
    <p:sldId id="299" r:id="rId14"/>
    <p:sldId id="294" r:id="rId15"/>
    <p:sldId id="296" r:id="rId16"/>
    <p:sldId id="300" r:id="rId17"/>
    <p:sldId id="297" r:id="rId18"/>
    <p:sldId id="305" r:id="rId19"/>
    <p:sldId id="321" r:id="rId20"/>
    <p:sldId id="317" r:id="rId21"/>
    <p:sldId id="322" r:id="rId22"/>
    <p:sldId id="319" r:id="rId23"/>
    <p:sldId id="316" r:id="rId24"/>
    <p:sldId id="312" r:id="rId25"/>
    <p:sldId id="311" r:id="rId26"/>
    <p:sldId id="308" r:id="rId27"/>
    <p:sldId id="309" r:id="rId28"/>
    <p:sldId id="323" r:id="rId29"/>
    <p:sldId id="320" r:id="rId30"/>
    <p:sldId id="310" r:id="rId31"/>
    <p:sldId id="313" r:id="rId32"/>
    <p:sldId id="267" r:id="rId33"/>
    <p:sldId id="263" r:id="rId34"/>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6"/>
            <p14:sldId id="287"/>
            <p14:sldId id="288"/>
            <p14:sldId id="315"/>
            <p14:sldId id="304"/>
            <p14:sldId id="303"/>
            <p14:sldId id="289"/>
            <p14:sldId id="292"/>
            <p14:sldId id="293"/>
            <p14:sldId id="299"/>
            <p14:sldId id="294"/>
            <p14:sldId id="296"/>
            <p14:sldId id="300"/>
            <p14:sldId id="297"/>
            <p14:sldId id="305"/>
            <p14:sldId id="321"/>
            <p14:sldId id="317"/>
            <p14:sldId id="322"/>
            <p14:sldId id="319"/>
            <p14:sldId id="316"/>
            <p14:sldId id="312"/>
            <p14:sldId id="311"/>
            <p14:sldId id="308"/>
            <p14:sldId id="309"/>
            <p14:sldId id="323"/>
            <p14:sldId id="320"/>
            <p14:sldId id="310"/>
            <p14:sldId id="313"/>
            <p14:sldId id="267"/>
            <p14:sldId id="263"/>
          </p14:sldIdLst>
        </p14:section>
      </p14:sectionLst>
    </p:ext>
    <p:ext uri="{EFAFB233-063F-42B5-8137-9DF3F51BA10A}">
      <p15:sldGuideLst xmlns:p15="http://schemas.microsoft.com/office/powerpoint/2012/main">
        <p15:guide id="1" orient="horz" pos="2157">
          <p15:clr>
            <a:srgbClr val="A4A3A4"/>
          </p15:clr>
        </p15:guide>
        <p15:guide id="2" orient="horz" pos="4230">
          <p15:clr>
            <a:srgbClr val="A4A3A4"/>
          </p15:clr>
        </p15:guide>
        <p15:guide id="3" pos="344">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son, Molly" initials="JM" lastIdx="15" clrIdx="0">
    <p:extLst>
      <p:ext uri="{19B8F6BF-5375-455C-9EA6-DF929625EA0E}">
        <p15:presenceInfo xmlns:p15="http://schemas.microsoft.com/office/powerpoint/2012/main" userId="S-1-5-21-1757981266-1078081533-725345543-966649" providerId="AD"/>
      </p:ext>
    </p:extLst>
  </p:cmAuthor>
  <p:cmAuthor id="2" name="Shepherd, Joseph" initials="SJ" lastIdx="1" clrIdx="1">
    <p:extLst>
      <p:ext uri="{19B8F6BF-5375-455C-9EA6-DF929625EA0E}">
        <p15:presenceInfo xmlns:p15="http://schemas.microsoft.com/office/powerpoint/2012/main" userId="S-1-5-21-1757981266-1078081533-725345543-968715" providerId="AD"/>
      </p:ext>
    </p:extLst>
  </p:cmAuthor>
  <p:cmAuthor id="3" name="Vlachakis, Natalie" initials="VN" lastIdx="10" clrIdx="2">
    <p:extLst>
      <p:ext uri="{19B8F6BF-5375-455C-9EA6-DF929625EA0E}">
        <p15:presenceInfo xmlns:p15="http://schemas.microsoft.com/office/powerpoint/2012/main" userId="S-1-5-21-1757981266-1078081533-725345543-963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2878"/>
    <a:srgbClr val="2F71AC"/>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83" autoAdjust="0"/>
  </p:normalViewPr>
  <p:slideViewPr>
    <p:cSldViewPr snapToGrid="0">
      <p:cViewPr varScale="1">
        <p:scale>
          <a:sx n="63" d="100"/>
          <a:sy n="63" d="100"/>
        </p:scale>
        <p:origin x="1380" y="64"/>
      </p:cViewPr>
      <p:guideLst>
        <p:guide orient="horz" pos="2157"/>
        <p:guide orient="horz" pos="4230"/>
        <p:guide pos="344"/>
      </p:guideLst>
    </p:cSldViewPr>
  </p:slideViewPr>
  <p:notesTextViewPr>
    <p:cViewPr>
      <p:scale>
        <a:sx n="3" d="2"/>
        <a:sy n="3" d="2"/>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79ECD8D7-0F81-45A0-934E-63B0EE7A818C}" type="datetime1">
              <a:rPr lang="en-US" smtClean="0"/>
              <a:t>12/19/2022</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FC759802-B637-4483-A3B6-B7E1CBADC0B6}" type="datetime1">
              <a:rPr lang="en-US" smtClean="0"/>
              <a:t>12/19/2022</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filestore.aqa.org.uk/sample-papers-and-mark-schemes/2021/november/AQA-74472-QP-NOV21.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enti.com/alx34eb2fqxc"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menti.com/alzgg3r32cj7"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eguardian.com/education/2020/feb/11/the-national-curriculum-barely-mentions-the-climate-crisis-children-deserve-better"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menti.com/alzgg3r32cj7" TargetMode="External"/><Relationship Id="rId4" Type="http://schemas.openxmlformats.org/officeDocument/2006/relationships/hyperlink" Target="https://www.bbc.co.uk/news/education-51492942"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81380/Science_KS4_PoS_7_November_2014.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the blurb for the talk</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0EB189BB-0AA2-4330-821E-897A9006CE0C}"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a:t>
            </a:fld>
            <a:endParaRPr lang="en-US"/>
          </a:p>
        </p:txBody>
      </p:sp>
    </p:spTree>
    <p:extLst>
      <p:ext uri="{BB962C8B-B14F-4D97-AF65-F5344CB8AC3E}">
        <p14:creationId xmlns:p14="http://schemas.microsoft.com/office/powerpoint/2010/main" val="2166509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Worth flagging </a:t>
            </a:r>
            <a:r>
              <a:rPr lang="en-US" dirty="0"/>
              <a:t>from spec: </a:t>
            </a:r>
            <a:r>
              <a:rPr lang="en-US" b="1" dirty="0"/>
              <a:t>sustainable development</a:t>
            </a:r>
            <a:r>
              <a:rPr lang="en-US" dirty="0"/>
              <a:t>, which is development that meets the needs of current generations without compromising the ability of future generations to meet their own needs. Ie. Use teaching these topics to address the implications of the science</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8BF8F03C-456B-44F5-98E3-0036F4232836}"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12</a:t>
            </a:fld>
            <a:endParaRPr lang="en-US"/>
          </a:p>
        </p:txBody>
      </p:sp>
    </p:spTree>
    <p:extLst>
      <p:ext uri="{BB962C8B-B14F-4D97-AF65-F5344CB8AC3E}">
        <p14:creationId xmlns:p14="http://schemas.microsoft.com/office/powerpoint/2010/main" val="1130988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physics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306380E1-8125-4859-A022-1B9BC8AB2465}"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13</a:t>
            </a:fld>
            <a:endParaRPr lang="en-US"/>
          </a:p>
        </p:txBody>
      </p:sp>
    </p:spTree>
    <p:extLst>
      <p:ext uri="{BB962C8B-B14F-4D97-AF65-F5344CB8AC3E}">
        <p14:creationId xmlns:p14="http://schemas.microsoft.com/office/powerpoint/2010/main" val="2525702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piece from the spec "show that science has the ability to identify environmental issues arising from the use of energy resources but not always the power to deal with the issues because of</a:t>
            </a:r>
            <a:r>
              <a:rPr lang="en-US" b="1" dirty="0"/>
              <a:t> political, social, ethical or economic considerations</a:t>
            </a:r>
            <a:r>
              <a:rPr lang="en-US" dirty="0"/>
              <a:t>."</a:t>
            </a:r>
          </a:p>
          <a:p>
            <a:r>
              <a:rPr lang="en-US" dirty="0">
                <a:cs typeface="Calibri"/>
              </a:rPr>
              <a:t>By this stage, students will have been taught the energy resources before so this is a great opportunity to revisit/revise them and dig deeper into the wider implications of generating power in a sustainable way.</a:t>
            </a:r>
          </a:p>
          <a:p>
            <a:r>
              <a:rPr lang="en-US" dirty="0">
                <a:cs typeface="Calibri"/>
              </a:rPr>
              <a:t>So how can we bring this all together to teach the climate/ environmental components in a comprehensive, joined up way.</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3B82933-463F-4E8E-9714-A182DE0E8C51}"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14</a:t>
            </a:fld>
            <a:endParaRPr lang="en-US"/>
          </a:p>
        </p:txBody>
      </p:sp>
    </p:spTree>
    <p:extLst>
      <p:ext uri="{BB962C8B-B14F-4D97-AF65-F5344CB8AC3E}">
        <p14:creationId xmlns:p14="http://schemas.microsoft.com/office/powerpoint/2010/main" val="1155455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Here I have pulled what I consider key words and phrases from the spec points that I have just mentioned. They come from all three sciences but I've chosen not to indicate where they are from.</a:t>
            </a:r>
            <a:endParaRPr lang="en-US" dirty="0">
              <a:cs typeface="Calibri"/>
            </a:endParaRPr>
          </a:p>
          <a:p>
            <a:endParaRPr lang="en-GB" dirty="0">
              <a:cs typeface="Calibri"/>
            </a:endParaRPr>
          </a:p>
          <a:p>
            <a:r>
              <a:rPr lang="en-GB" dirty="0">
                <a:cs typeface="Calibri"/>
              </a:rPr>
              <a:t>Imagine I had given you these as cards and asked you to organise them on your table to show the links between them. You could organise them as a mind map. Once you have grouped or linked, can you describe a teaching order for them? Where would you start? How could you show links between different areas to create a story about the human impact on the environment and what we are doing about it? </a:t>
            </a:r>
            <a:endParaRPr lang="en-US" dirty="0">
              <a:cs typeface="Calibri"/>
            </a:endParaRPr>
          </a:p>
          <a:p>
            <a:endParaRPr lang="en-GB" dirty="0">
              <a:cs typeface="Calibri"/>
            </a:endParaRPr>
          </a:p>
          <a:p>
            <a:r>
              <a:rPr lang="en-GB" dirty="0">
                <a:cs typeface="Calibri"/>
              </a:rPr>
              <a:t>It</a:t>
            </a:r>
            <a:r>
              <a:rPr lang="en-GB" dirty="0"/>
              <a:t> may be a way of making the content more engaging by presenting it as a story </a:t>
            </a:r>
            <a:r>
              <a:rPr lang="en-GB" dirty="0" err="1"/>
              <a:t>eg.</a:t>
            </a:r>
            <a:r>
              <a:rPr lang="en-GB" dirty="0"/>
              <a:t> 5.10 Using resources can be taught from the perspective of sustainable development to make it more relevant and engaging. Can you use it to show the links between biodiversity, recycling, greenhouse gas emissions, deforestation, drinking water and energy resources? Does it give the opportunity to bring discussion into the classroom and get students to share what they know from watching TV and documentaries.</a:t>
            </a:r>
            <a:endParaRPr lang="en-US" dirty="0"/>
          </a:p>
          <a:p>
            <a:r>
              <a:rPr lang="en-GB" dirty="0"/>
              <a:t> </a:t>
            </a:r>
            <a:endParaRPr lang="en-US">
              <a:cs typeface="Calibri"/>
            </a:endParaRPr>
          </a:p>
          <a:p>
            <a:r>
              <a:rPr lang="en-GB" dirty="0">
                <a:cs typeface="Calibri"/>
              </a:rPr>
              <a:t>Can you spend 5 minutes talking and working with the person/people next to you to talk about how you might use these headings to produce a SOW that covers all of the spec points (for success in exams) but also makes for an engaging, interactive, creative learning experience. </a:t>
            </a:r>
          </a:p>
          <a:p>
            <a:endParaRPr lang="en-GB" dirty="0"/>
          </a:p>
          <a:p>
            <a:endParaRPr lang="en-GB" dirty="0">
              <a:cs typeface="Calibri"/>
            </a:endParaRP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E4CADE70-2F1A-4720-9456-30C6E7AC4957}"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15</a:t>
            </a:fld>
            <a:endParaRPr lang="en-US"/>
          </a:p>
        </p:txBody>
      </p:sp>
    </p:spTree>
    <p:extLst>
      <p:ext uri="{BB962C8B-B14F-4D97-AF65-F5344CB8AC3E}">
        <p14:creationId xmlns:p14="http://schemas.microsoft.com/office/powerpoint/2010/main" val="547114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Hopefully you found that a useful discussion.</a:t>
            </a:r>
            <a:endParaRPr lang="en-GB" dirty="0"/>
          </a:p>
          <a:p>
            <a:r>
              <a:rPr lang="en-GB" dirty="0">
                <a:cs typeface="Calibri"/>
              </a:rPr>
              <a:t>This is how I might start thinking about it. </a:t>
            </a:r>
            <a:endParaRPr lang="en-GB" dirty="0"/>
          </a:p>
          <a:p>
            <a:r>
              <a:rPr lang="en-GB" dirty="0">
                <a:cs typeface="Calibri"/>
              </a:rPr>
              <a:t>Click: I might use these as broad headings to divvy up the content</a:t>
            </a:r>
            <a:endParaRPr lang="en-GB" dirty="0"/>
          </a:p>
          <a:p>
            <a:r>
              <a:rPr lang="en-GB" dirty="0">
                <a:cs typeface="Calibri"/>
              </a:rPr>
              <a:t>Click: For me, photosynthesis is key to the topic of climate change. You may have taught it previously and use it as an opportunity to reinforce it or it could be taught as part of the topic.</a:t>
            </a:r>
          </a:p>
          <a:p>
            <a:r>
              <a:rPr lang="en-GB" dirty="0">
                <a:cs typeface="Calibri"/>
              </a:rPr>
              <a:t>Click: Then the topic areas that relate directly to the atmosphere (we have PS, fuels, carbon cycle, carbon footprint and global warming </a:t>
            </a:r>
            <a:r>
              <a:rPr lang="en-GB" dirty="0" err="1">
                <a:cs typeface="Calibri"/>
              </a:rPr>
              <a:t>ie</a:t>
            </a:r>
            <a:r>
              <a:rPr lang="en-GB" dirty="0">
                <a:cs typeface="Calibri"/>
              </a:rPr>
              <a:t> an opportunity to show links that may be less obvious when taught as separate topics)</a:t>
            </a:r>
            <a:endParaRPr lang="en-GB" dirty="0"/>
          </a:p>
          <a:p>
            <a:r>
              <a:rPr lang="en-GB" dirty="0">
                <a:cs typeface="Calibri"/>
              </a:rPr>
              <a:t>Click: now bring in the biological topics that link to PS and greenhouse gases making connections to sustainable development. Can we link land use to CH4? Can we link evolution to climate change through maintaining biodiversity?</a:t>
            </a:r>
          </a:p>
          <a:p>
            <a:r>
              <a:rPr lang="en-GB" dirty="0">
                <a:cs typeface="Calibri"/>
              </a:rPr>
              <a:t>Click: then topics that are mainly about resource use but of course, these all have links to the atmosphere topics that can be discussed.</a:t>
            </a:r>
          </a:p>
          <a:p>
            <a:r>
              <a:rPr lang="en-GB" dirty="0">
                <a:cs typeface="Calibri"/>
              </a:rPr>
              <a:t>Click: how does transport, heating and electricity generation play a role here</a:t>
            </a:r>
            <a:endParaRPr lang="en-GB" dirty="0"/>
          </a:p>
          <a:p>
            <a:r>
              <a:rPr lang="en-GB" dirty="0">
                <a:cs typeface="Calibri"/>
              </a:rPr>
              <a:t>Click: and throughout all of it, can you interweave the ideas of the economic, social, ethical and political considerations</a:t>
            </a:r>
            <a:endParaRPr lang="en-GB" dirty="0" err="1"/>
          </a:p>
          <a:p>
            <a:r>
              <a:rPr lang="en-GB" dirty="0"/>
              <a:t>BCP all talk to your colleagues</a:t>
            </a:r>
            <a:endParaRPr lang="en-US" dirty="0"/>
          </a:p>
          <a:p>
            <a:endParaRPr lang="en-GB" dirty="0">
              <a:cs typeface="Calibri"/>
            </a:endParaRPr>
          </a:p>
          <a:p>
            <a:r>
              <a:rPr lang="en-GB" dirty="0">
                <a:cs typeface="Calibri"/>
              </a:rPr>
              <a:t>This is all very well but what about the exams? </a:t>
            </a:r>
          </a:p>
          <a:p>
            <a:r>
              <a:rPr lang="en-GB" dirty="0"/>
              <a:t>Most of these topics are assessed in paper 2. PS and E resources in Paper 1 so you may teach these as subject content in year 10 if you need to cover them for a paper 1 mock (if you have more flexibility around you mock exams then less of a consideration). </a:t>
            </a:r>
            <a:endParaRPr lang="en-GB" dirty="0">
              <a:cs typeface="Calibri"/>
            </a:endParaRPr>
          </a:p>
          <a:p>
            <a:r>
              <a:rPr lang="en-GB" dirty="0"/>
              <a:t>Might it be an option, at the end of year 10 or the beginning of year 11 to teach this content in a themed way around the environment? To teach it as a separate module?</a:t>
            </a:r>
            <a:endParaRPr lang="en-GB" dirty="0">
              <a:cs typeface="Calibri"/>
            </a:endParaRPr>
          </a:p>
          <a:p>
            <a:r>
              <a:rPr lang="en-GB" dirty="0"/>
              <a:t>Now that COP summit is so well covered, it may be an option that you time teaching the content to after half term (November) to include some of the coverage in your teaching.</a:t>
            </a:r>
            <a:endParaRPr lang="en-GB" dirty="0">
              <a:cs typeface="Calibri"/>
            </a:endParaRPr>
          </a:p>
          <a:p>
            <a:r>
              <a:rPr lang="en-GB" dirty="0"/>
              <a:t>This also presents excellent opportunities for students to do some presentations or research of their own and find out about aspects that they fin engaging. </a:t>
            </a:r>
            <a:endParaRPr lang="en-GB">
              <a:cs typeface="Calibri"/>
            </a:endParaRPr>
          </a:p>
          <a:p>
            <a:endParaRPr lang="en-GB" dirty="0">
              <a:cs typeface="Calibri"/>
            </a:endParaRPr>
          </a:p>
          <a:p>
            <a:r>
              <a:rPr lang="en-GB" dirty="0">
                <a:cs typeface="Calibri"/>
              </a:rPr>
              <a:t>For this to happen effectively you will need to get you BCP teachers together to discuss how best to organise it. Depending on your timetabling, it may be easier to do with Combined Science than separate but it is possible for both.</a:t>
            </a:r>
          </a:p>
          <a:p>
            <a:endParaRPr lang="en-GB" dirty="0">
              <a:cs typeface="Calibri"/>
            </a:endParaRP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23C53B25-BDA8-4BC7-AE20-07B5523EBAB6}"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16</a:t>
            </a:fld>
            <a:endParaRPr lang="en-US"/>
          </a:p>
        </p:txBody>
      </p:sp>
    </p:spTree>
    <p:extLst>
      <p:ext uri="{BB962C8B-B14F-4D97-AF65-F5344CB8AC3E}">
        <p14:creationId xmlns:p14="http://schemas.microsoft.com/office/powerpoint/2010/main" val="172051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pPr>
            <a:r>
              <a:rPr lang="en-US" dirty="0"/>
              <a:t>Examples of questions only to show that it doesn’t matter how you are teaching it. You can still access the questions. See the following 3 examples.</a:t>
            </a:r>
          </a:p>
          <a:p>
            <a:pPr>
              <a:spcBef>
                <a:spcPts val="400"/>
              </a:spcBef>
            </a:pPr>
            <a:r>
              <a:rPr lang="en-US" dirty="0"/>
              <a:t>Don’t need to teach it chopped up in subject areas to be able to access the questions</a:t>
            </a:r>
            <a:endParaRPr lang="en-US" dirty="0">
              <a:cs typeface="Calibri"/>
            </a:endParaRPr>
          </a:p>
          <a:p>
            <a:pPr>
              <a:spcBef>
                <a:spcPts val="400"/>
              </a:spcBef>
            </a:pPr>
            <a:r>
              <a:rPr lang="en-US" dirty="0"/>
              <a:t>Teaching this way gives more opportunities to introduce unfamiliar contexts to support AO2 in assessment and give a more holistic understanding of the topics </a:t>
            </a:r>
            <a:endParaRPr lang="en-US">
              <a:cs typeface="Calibri"/>
            </a:endParaRPr>
          </a:p>
          <a:p>
            <a:pPr>
              <a:spcBef>
                <a:spcPts val="400"/>
              </a:spcBef>
            </a:pPr>
            <a:r>
              <a:rPr lang="en-US" dirty="0"/>
              <a:t>There may be more opportunities for writing to help with teaching extended response skills</a:t>
            </a:r>
            <a:endParaRPr lang="en-US" dirty="0">
              <a:cs typeface="Calibri"/>
            </a:endParaRPr>
          </a:p>
          <a:p>
            <a:endParaRPr lang="en-US" dirty="0">
              <a:cs typeface="Calibri"/>
            </a:endParaRP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9C5DB894-5C7E-437B-B9EF-ED174067A970}"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17</a:t>
            </a:fld>
            <a:endParaRPr lang="en-US"/>
          </a:p>
        </p:txBody>
      </p:sp>
    </p:spTree>
    <p:extLst>
      <p:ext uri="{BB962C8B-B14F-4D97-AF65-F5344CB8AC3E}">
        <p14:creationId xmlns:p14="http://schemas.microsoft.com/office/powerpoint/2010/main" val="1344265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00"/>
              </a:spcBef>
            </a:pPr>
            <a:r>
              <a:rPr lang="en-US" dirty="0"/>
              <a:t>Examples of questions only to show that it doesn’t matter how you are teaching it. You can still access the questions. See the following 3 examples.</a:t>
            </a:r>
          </a:p>
          <a:p>
            <a:pPr>
              <a:spcBef>
                <a:spcPts val="400"/>
              </a:spcBef>
            </a:pPr>
            <a:r>
              <a:rPr lang="en-US" dirty="0"/>
              <a:t>Don’t need to teach it chopped up in subject areas to be able to access the questions</a:t>
            </a:r>
            <a:endParaRPr lang="en-US" dirty="0">
              <a:cs typeface="Calibri"/>
            </a:endParaRPr>
          </a:p>
          <a:p>
            <a:pPr>
              <a:spcBef>
                <a:spcPts val="400"/>
              </a:spcBef>
            </a:pPr>
            <a:r>
              <a:rPr lang="en-US" dirty="0"/>
              <a:t>Teaching this way gives more opportunities to introduce unfamiliar contexts to support AO2 in assessment and give a more holistic understanding of the topics </a:t>
            </a:r>
            <a:endParaRPr lang="en-US">
              <a:cs typeface="Calibri"/>
            </a:endParaRPr>
          </a:p>
          <a:p>
            <a:pPr>
              <a:spcBef>
                <a:spcPts val="400"/>
              </a:spcBef>
            </a:pPr>
            <a:r>
              <a:rPr lang="en-US" dirty="0"/>
              <a:t>There may be more opportunities for writing to help with teaching extended response skills</a:t>
            </a:r>
            <a:endParaRPr lang="en-US" dirty="0">
              <a:cs typeface="Calibri"/>
            </a:endParaRPr>
          </a:p>
          <a:p>
            <a:endParaRPr lang="en-US" dirty="0">
              <a:cs typeface="Calibri"/>
            </a:endParaRP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9C5DB894-5C7E-437B-B9EF-ED174067A970}"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18</a:t>
            </a:fld>
            <a:endParaRPr lang="en-US"/>
          </a:p>
        </p:txBody>
      </p:sp>
    </p:spTree>
    <p:extLst>
      <p:ext uri="{BB962C8B-B14F-4D97-AF65-F5344CB8AC3E}">
        <p14:creationId xmlns:p14="http://schemas.microsoft.com/office/powerpoint/2010/main" val="914373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Synergy links content. Direct teachers to it for ideas. Same content as Trilogy.</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762B958C-369A-432F-9F02-B98AB211B8C6}"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20</a:t>
            </a:fld>
            <a:endParaRPr lang="en-US"/>
          </a:p>
        </p:txBody>
      </p:sp>
    </p:spTree>
    <p:extLst>
      <p:ext uri="{BB962C8B-B14F-4D97-AF65-F5344CB8AC3E}">
        <p14:creationId xmlns:p14="http://schemas.microsoft.com/office/powerpoint/2010/main" val="1631893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Use of UAS in climate teaching</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530FE6F5-B026-4295-8C6B-A8C54DC8EB35}"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21</a:t>
            </a:fld>
            <a:endParaRPr lang="en-US"/>
          </a:p>
        </p:txBody>
      </p:sp>
    </p:spTree>
    <p:extLst>
      <p:ext uri="{BB962C8B-B14F-4D97-AF65-F5344CB8AC3E}">
        <p14:creationId xmlns:p14="http://schemas.microsoft.com/office/powerpoint/2010/main" val="1335262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External links that may be useful</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8332F3C4-7818-47AB-81D9-F221D8254822}"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22</a:t>
            </a:fld>
            <a:endParaRPr lang="en-US"/>
          </a:p>
        </p:txBody>
      </p:sp>
    </p:spTree>
    <p:extLst>
      <p:ext uri="{BB962C8B-B14F-4D97-AF65-F5344CB8AC3E}">
        <p14:creationId xmlns:p14="http://schemas.microsoft.com/office/powerpoint/2010/main" val="4282744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what we will cover today</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02E9230E-EAF9-433A-89DA-22C626C046B2}"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a:t>
            </a:fld>
            <a:endParaRPr lang="en-US"/>
          </a:p>
        </p:txBody>
      </p:sp>
    </p:spTree>
    <p:extLst>
      <p:ext uri="{BB962C8B-B14F-4D97-AF65-F5344CB8AC3E}">
        <p14:creationId xmlns:p14="http://schemas.microsoft.com/office/powerpoint/2010/main" val="4110342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Key points about the qualification</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871C626E-912C-42E8-A583-D8656A4FA2F1}"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24</a:t>
            </a:fld>
            <a:endParaRPr lang="en-US"/>
          </a:p>
        </p:txBody>
      </p:sp>
    </p:spTree>
    <p:extLst>
      <p:ext uri="{BB962C8B-B14F-4D97-AF65-F5344CB8AC3E}">
        <p14:creationId xmlns:p14="http://schemas.microsoft.com/office/powerpoint/2010/main" val="4008166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Key points about the qualification</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871C626E-912C-42E8-A583-D8656A4FA2F1}"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25</a:t>
            </a:fld>
            <a:endParaRPr lang="en-US"/>
          </a:p>
        </p:txBody>
      </p:sp>
    </p:spTree>
    <p:extLst>
      <p:ext uri="{BB962C8B-B14F-4D97-AF65-F5344CB8AC3E}">
        <p14:creationId xmlns:p14="http://schemas.microsoft.com/office/powerpoint/2010/main" val="1600530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give you an example of the kinds of questions that you might find on the papers.</a:t>
            </a:r>
            <a:endParaRPr lang="en-US" dirty="0"/>
          </a:p>
          <a:p>
            <a:r>
              <a:rPr lang="en-US" dirty="0">
                <a:cs typeface="Calibri"/>
              </a:rPr>
              <a:t>Here we see examples from paper 2 2021 that cover all three AOs.</a:t>
            </a:r>
          </a:p>
          <a:p>
            <a:endParaRPr lang="en-US" dirty="0"/>
          </a:p>
          <a:p>
            <a:r>
              <a:rPr lang="en-US" dirty="0">
                <a:hlinkClick r:id="rId3"/>
              </a:rPr>
              <a:t>Question paper: Paper 2 - November 2021 (aqa.org.uk)</a:t>
            </a:r>
            <a:endParaRPr lang="en-US" dirty="0"/>
          </a:p>
          <a:p>
            <a:endParaRPr lang="en-US" dirty="0">
              <a:cs typeface="Calibri"/>
            </a:endParaRPr>
          </a:p>
          <a:p>
            <a:r>
              <a:rPr lang="en-US" dirty="0">
                <a:cs typeface="Calibri"/>
              </a:rPr>
              <a:t>6.1 AO1</a:t>
            </a:r>
          </a:p>
          <a:p>
            <a:r>
              <a:rPr lang="en-US" dirty="0">
                <a:cs typeface="Calibri"/>
              </a:rPr>
              <a:t>6.2 AO2</a:t>
            </a:r>
          </a:p>
          <a:p>
            <a:r>
              <a:rPr lang="en-US" dirty="0">
                <a:cs typeface="Calibri"/>
              </a:rPr>
              <a:t>7.1 AO3</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983BE1FD-C2A1-485A-A257-4455AD63B9B4}"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26</a:t>
            </a:fld>
            <a:endParaRPr lang="en-US"/>
          </a:p>
        </p:txBody>
      </p:sp>
    </p:spTree>
    <p:extLst>
      <p:ext uri="{BB962C8B-B14F-4D97-AF65-F5344CB8AC3E}">
        <p14:creationId xmlns:p14="http://schemas.microsoft.com/office/powerpoint/2010/main" val="3274581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Example of essays from P1 and P2. </a:t>
            </a:r>
            <a:endParaRPr lang="en-US">
              <a:cs typeface="Calibri"/>
            </a:endParaRPr>
          </a:p>
          <a:p>
            <a:r>
              <a:rPr lang="en-US" dirty="0">
                <a:cs typeface="Calibri"/>
              </a:rPr>
              <a:t>Show style of question and marks</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BBBE4B02-C2E7-4ADA-AEDD-F62289CD4CC1}"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27</a:t>
            </a:fld>
            <a:endParaRPr lang="en-US"/>
          </a:p>
        </p:txBody>
      </p:sp>
    </p:spTree>
    <p:extLst>
      <p:ext uri="{BB962C8B-B14F-4D97-AF65-F5344CB8AC3E}">
        <p14:creationId xmlns:p14="http://schemas.microsoft.com/office/powerpoint/2010/main" val="1264105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Practical handbook available at our table</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4EF570A-078B-49FC-8D2E-4683BE28F5B0}"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28</a:t>
            </a:fld>
            <a:endParaRPr lang="en-US"/>
          </a:p>
        </p:txBody>
      </p:sp>
    </p:spTree>
    <p:extLst>
      <p:ext uri="{BB962C8B-B14F-4D97-AF65-F5344CB8AC3E}">
        <p14:creationId xmlns:p14="http://schemas.microsoft.com/office/powerpoint/2010/main" val="2633024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Our relevant Twitter accounts are:</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AQAEnglish</a:t>
            </a:r>
            <a:r>
              <a:rPr lang="en-GB" sz="1200" kern="1200" dirty="0">
                <a:solidFill>
                  <a:schemeClr val="tx1"/>
                </a:solidFill>
                <a:effectLst/>
                <a:latin typeface="+mn-lt"/>
                <a:ea typeface="+mn-ea"/>
                <a:cs typeface="+mn-cs"/>
              </a:rPr>
              <a:t> (English subjects)</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AQAMaths</a:t>
            </a:r>
            <a:r>
              <a:rPr lang="en-GB" sz="1200" kern="1200" dirty="0">
                <a:solidFill>
                  <a:schemeClr val="tx1"/>
                </a:solidFill>
                <a:effectLst/>
                <a:latin typeface="+mn-lt"/>
                <a:ea typeface="+mn-ea"/>
                <a:cs typeface="+mn-cs"/>
              </a:rPr>
              <a:t> (Maths subjects)</a:t>
            </a:r>
          </a:p>
          <a:p>
            <a:r>
              <a:rPr lang="en-GB" sz="1200" kern="1200" dirty="0">
                <a:solidFill>
                  <a:schemeClr val="tx1"/>
                </a:solidFill>
                <a:effectLst/>
                <a:latin typeface="+mn-lt"/>
                <a:ea typeface="+mn-ea"/>
                <a:cs typeface="+mn-cs"/>
              </a:rPr>
              <a:t>@AQA (Any other subjects).</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5E63AA9-6650-488B-AF10-E5998CA803CD}" type="datetime1">
              <a:rPr lang="en-US" smtClean="0"/>
              <a:t>12/19/2022</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29</a:t>
            </a:fld>
            <a:endParaRPr lang="en-US"/>
          </a:p>
        </p:txBody>
      </p:sp>
    </p:spTree>
    <p:extLst>
      <p:ext uri="{BB962C8B-B14F-4D97-AF65-F5344CB8AC3E}">
        <p14:creationId xmlns:p14="http://schemas.microsoft.com/office/powerpoint/2010/main" val="189079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You're here because you are interested in teaching the environmental science component of the specification.</a:t>
            </a:r>
          </a:p>
          <a:p>
            <a:r>
              <a:rPr lang="en-US" dirty="0">
                <a:cs typeface="Calibri"/>
              </a:rPr>
              <a:t>Can I get an idea of how many of you who teach AQA GCSE science teach the environmental components as a separate topic or module.</a:t>
            </a:r>
          </a:p>
          <a:p>
            <a:endParaRPr lang="en-US" dirty="0">
              <a:cs typeface="Calibri"/>
            </a:endParaRPr>
          </a:p>
          <a:p>
            <a:r>
              <a:rPr lang="en-US" dirty="0">
                <a:cs typeface="Calibri"/>
              </a:rPr>
              <a:t>Is there an opportunity for a brief discussion here?</a:t>
            </a:r>
          </a:p>
          <a:p>
            <a:endParaRPr lang="en-US" dirty="0">
              <a:cs typeface="Calibri"/>
            </a:endParaRPr>
          </a:p>
          <a:p>
            <a:r>
              <a:rPr lang="en-US" dirty="0">
                <a:cs typeface="Calibri"/>
              </a:rPr>
              <a:t>Perhaps use Menti. Or show of hands</a:t>
            </a:r>
            <a:endParaRPr lang="en-US" dirty="0"/>
          </a:p>
          <a:p>
            <a:r>
              <a:rPr lang="en-US" dirty="0"/>
              <a:t>Questions:</a:t>
            </a:r>
            <a:endParaRPr lang="en-US" dirty="0">
              <a:cs typeface="Calibri"/>
            </a:endParaRPr>
          </a:p>
          <a:p>
            <a:r>
              <a:rPr lang="en-US" dirty="0">
                <a:hlinkClick r:id="rId3"/>
              </a:rPr>
              <a:t>https://www.menti.com/alx34eb2fqxc</a:t>
            </a:r>
            <a:endParaRPr lang="en-US" dirty="0"/>
          </a:p>
          <a:p>
            <a:r>
              <a:rPr lang="en-US" dirty="0">
                <a:hlinkClick r:id="rId4"/>
              </a:rPr>
              <a:t>https://www.menti.com/alzgg3r32cj7</a:t>
            </a:r>
            <a:endParaRPr lang="en-US" dirty="0"/>
          </a:p>
          <a:p>
            <a:endParaRPr lang="en-US" dirty="0"/>
          </a:p>
          <a:p>
            <a:endParaRPr lang="en-US" dirty="0">
              <a:cs typeface="Calibri"/>
            </a:endParaRP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7C74A8E8-460F-4984-971D-EDCF6EAEB71A}"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4</a:t>
            </a:fld>
            <a:endParaRPr lang="en-US"/>
          </a:p>
        </p:txBody>
      </p:sp>
    </p:spTree>
    <p:extLst>
      <p:ext uri="{BB962C8B-B14F-4D97-AF65-F5344CB8AC3E}">
        <p14:creationId xmlns:p14="http://schemas.microsoft.com/office/powerpoint/2010/main" val="260613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is a charge that the climate crisis and the environment aren't sufficiently covered at school. These types of protests often happen around COP summits but climate activism is now common and high impact. Schools are being asked to take more of a role in setting out the problem, what can be done to mitigate it and solutions that are being implemented. </a:t>
            </a:r>
          </a:p>
          <a:p>
            <a:r>
              <a:rPr lang="en-US" dirty="0">
                <a:cs typeface="Calibri"/>
              </a:rPr>
              <a:t>Many of the jobs of the future will be on the  field of clean energy, transport, food production to name a few, and young people need to be made aware of the role they can play in the industries of the future.</a:t>
            </a:r>
          </a:p>
          <a:p>
            <a:r>
              <a:rPr lang="en-US" dirty="0">
                <a:cs typeface="Calibri"/>
              </a:rPr>
              <a:t>As the above mentions, climate science isn't widely covered at school but it does feature in the science curriculum.</a:t>
            </a:r>
          </a:p>
          <a:p>
            <a:endParaRPr lang="en-US" dirty="0"/>
          </a:p>
          <a:p>
            <a:r>
              <a:rPr lang="en-US" dirty="0">
                <a:hlinkClick r:id="rId3"/>
              </a:rPr>
              <a:t>The national curriculum barely mentions the climate crisis. Children deserve better | Fiona Harvey | The Guardian</a:t>
            </a:r>
            <a:endParaRPr lang="en-US" dirty="0">
              <a:cs typeface="Calibri"/>
            </a:endParaRPr>
          </a:p>
          <a:p>
            <a:r>
              <a:rPr lang="en-US" dirty="0">
                <a:hlinkClick r:id="rId4"/>
              </a:rPr>
              <a:t>Climate change: Schools failing us, say pupils - BBC News</a:t>
            </a:r>
            <a:endParaRPr lang="en-US" dirty="0">
              <a:cs typeface="Calibri"/>
              <a:hlinkClick r:id="rId4"/>
            </a:endParaRPr>
          </a:p>
          <a:p>
            <a:endParaRPr lang="en-US" dirty="0">
              <a:cs typeface="Calibri"/>
            </a:endParaRPr>
          </a:p>
          <a:p>
            <a:endParaRPr lang="en-US" dirty="0">
              <a:cs typeface="Calibri"/>
            </a:endParaRPr>
          </a:p>
          <a:p>
            <a:endParaRPr lang="en-US" dirty="0">
              <a:cs typeface="Calibri"/>
              <a:hlinkClick r:id="rId5"/>
            </a:endParaRP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B0664530-72FD-4ABE-9458-243B2AF9AB5D}"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5</a:t>
            </a:fld>
            <a:endParaRPr lang="en-US"/>
          </a:p>
        </p:txBody>
      </p:sp>
    </p:spTree>
    <p:extLst>
      <p:ext uri="{BB962C8B-B14F-4D97-AF65-F5344CB8AC3E}">
        <p14:creationId xmlns:p14="http://schemas.microsoft.com/office/powerpoint/2010/main" val="2235413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we have a look at the DfE POS to see what needs to be taught regarding the climate and the environment, we can pick sections from each subject area that have relevant content.</a:t>
            </a:r>
          </a:p>
          <a:p>
            <a:r>
              <a:rPr lang="en-US" dirty="0">
                <a:cs typeface="Calibri"/>
              </a:rPr>
              <a:t>In the next few slides we'll look at how we have used this content in the specification.</a:t>
            </a:r>
          </a:p>
          <a:p>
            <a:endParaRPr lang="en-US" dirty="0"/>
          </a:p>
          <a:p>
            <a:r>
              <a:rPr lang="en-US" dirty="0">
                <a:hlinkClick r:id="rId3"/>
              </a:rPr>
              <a:t>Department for Education (publishing.service.gov.uk)</a:t>
            </a:r>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0B8BBA90-BFB9-4465-AEB3-2DD1711E80AF}"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6</a:t>
            </a:fld>
            <a:endParaRPr lang="en-US"/>
          </a:p>
        </p:txBody>
      </p:sp>
    </p:spTree>
    <p:extLst>
      <p:ext uri="{BB962C8B-B14F-4D97-AF65-F5344CB8AC3E}">
        <p14:creationId xmlns:p14="http://schemas.microsoft.com/office/powerpoint/2010/main" val="3155862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starting point is to look at the WS skills, also found in the DfE POS.</a:t>
            </a:r>
          </a:p>
          <a:p>
            <a:r>
              <a:rPr lang="en-US" dirty="0">
                <a:cs typeface="Calibri"/>
              </a:rPr>
              <a:t>The first WS category is "</a:t>
            </a:r>
            <a:r>
              <a:rPr lang="en-US" dirty="0"/>
              <a:t>The development of scientific thinking " which includes the following. In our specifications we have given examples of how you might get students to learn and demonstrate this skill and here we directly reference thinking about environmental problems.</a:t>
            </a:r>
            <a:endParaRPr lang="en-US" dirty="0">
              <a:cs typeface="Calibri"/>
            </a:endParaRP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618AA290-11EA-4F71-AD3F-BD8BD47DE68C}"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249423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Looking at the biology content, the preamble for the Ecology section clearly sets out the problems of human impact on the environment  (read it out...)</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E5178AE-3EAE-4394-A8D0-88B18FADC5B9}"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8</a:t>
            </a:fld>
            <a:endParaRPr lang="en-US"/>
          </a:p>
        </p:txBody>
      </p:sp>
    </p:spTree>
    <p:extLst>
      <p:ext uri="{BB962C8B-B14F-4D97-AF65-F5344CB8AC3E}">
        <p14:creationId xmlns:p14="http://schemas.microsoft.com/office/powerpoint/2010/main" val="1826127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we drill down into the specification and look at the content that is covered, we can see some big themes. Many of these overlap with geography teaching so if you are thinking about teaching a comprehensive environmental module, it's worth involving them. Can you time your teaching so that you support one another content wise? Is there overlapping content? How can this be used to support student learning (e.g. can you reference 'tell me about what you have learnt about deforestation in geography this week'. </a:t>
            </a:r>
          </a:p>
          <a:p>
            <a:endParaRPr lang="en-US" dirty="0">
              <a:cs typeface="Calibri"/>
            </a:endParaRPr>
          </a:p>
          <a:p>
            <a:r>
              <a:rPr lang="en-US" dirty="0">
                <a:cs typeface="Calibri"/>
              </a:rPr>
              <a:t>Click: An option, and something that I would do is either include photosynthesis teaching as it plays directly into so many of these topics, or, if taught in year 10, use it as an opportunity to embed it. There are also strong links of 4.6.2 to biodiversity so teaching these topics attached to the environment is also an option.</a:t>
            </a:r>
          </a:p>
          <a:p>
            <a:endParaRPr lang="en-US" dirty="0">
              <a:cs typeface="Calibri"/>
            </a:endParaRPr>
          </a:p>
          <a:p>
            <a:r>
              <a:rPr lang="en-US" dirty="0">
                <a:cs typeface="Calibri"/>
              </a:rPr>
              <a:t>Carbon cycle </a:t>
            </a:r>
            <a:r>
              <a:rPr lang="en-US" dirty="0" err="1">
                <a:cs typeface="Calibri"/>
              </a:rPr>
              <a:t>etc</a:t>
            </a:r>
            <a:endParaRPr lang="en-US" dirty="0">
              <a:cs typeface="Calibri"/>
            </a:endParaRP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8D555A4D-B913-4F7B-BB04-D0F02A0F1C00}"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9</a:t>
            </a:fld>
            <a:endParaRPr lang="en-US"/>
          </a:p>
        </p:txBody>
      </p:sp>
    </p:spTree>
    <p:extLst>
      <p:ext uri="{BB962C8B-B14F-4D97-AF65-F5344CB8AC3E}">
        <p14:creationId xmlns:p14="http://schemas.microsoft.com/office/powerpoint/2010/main" val="3504754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Same for chemistry</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840E94BD-C30E-4467-B718-9EC10A0B1DC0}" type="datetime1">
              <a:rPr lang="en-US" smtClean="0"/>
              <a:t>12/19/2022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10</a:t>
            </a:fld>
            <a:endParaRPr lang="en-US"/>
          </a:p>
        </p:txBody>
      </p:sp>
    </p:spTree>
    <p:extLst>
      <p:ext uri="{BB962C8B-B14F-4D97-AF65-F5344CB8AC3E}">
        <p14:creationId xmlns:p14="http://schemas.microsoft.com/office/powerpoint/2010/main" val="938518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a:t>Presentation</a:t>
            </a:r>
            <a:br>
              <a:rPr lang="en-US"/>
            </a:br>
            <a:r>
              <a:rPr lang="en-US"/>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Presented by</a:t>
            </a:r>
            <a:br>
              <a:rPr lang="en-US"/>
            </a:br>
            <a:endParaRPr lang="en-US"/>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a:t>Date &lt;</a:t>
            </a:r>
            <a:r>
              <a:rPr lang="en-US" err="1"/>
              <a:t>dd</a:t>
            </a:r>
            <a:r>
              <a:rPr lang="en-US"/>
              <a:t>/mm/</a:t>
            </a:r>
            <a:r>
              <a:rPr lang="en-US" err="1"/>
              <a:t>yyyy</a:t>
            </a:r>
            <a:r>
              <a:rPr lang="en-US"/>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GB"/>
              <a:t>Copyright © 2023 AQA and its licensors. All rights reserved.</a:t>
            </a:r>
            <a:endParaRPr lang="en-US"/>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Welcome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GB"/>
              <a:t>Copyright © 2023 AQA and its licensors. All rights reserved.</a:t>
            </a:r>
            <a:endParaRPr lang="en-US"/>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a:t>Coffee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GB"/>
              <a:t>Copyright © 2023 AQA and its licensors. All rights reserved.</a:t>
            </a:r>
            <a:endParaRPr lang="en-US"/>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Tree>
    <p:extLst>
      <p:ext uri="{BB962C8B-B14F-4D97-AF65-F5344CB8AC3E}">
        <p14:creationId xmlns:p14="http://schemas.microsoft.com/office/powerpoint/2010/main" val="1528490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a:t>Coffee and networking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GB"/>
              <a:t>Copyright © 2023 AQA and its licensors. All rights reserved.</a:t>
            </a:r>
            <a:endParaRPr lang="en-US"/>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Tree>
    <p:extLst>
      <p:ext uri="{BB962C8B-B14F-4D97-AF65-F5344CB8AC3E}">
        <p14:creationId xmlns:p14="http://schemas.microsoft.com/office/powerpoint/2010/main" val="3941164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a:t>Lunch</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GB"/>
              <a:t>Copyright © 2023 AQA and its licensors. All rights reserved.</a:t>
            </a:r>
            <a:endParaRPr lang="en-US"/>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Tree>
    <p:extLst>
      <p:ext uri="{BB962C8B-B14F-4D97-AF65-F5344CB8AC3E}">
        <p14:creationId xmlns:p14="http://schemas.microsoft.com/office/powerpoint/2010/main" val="289227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a:t>Get in touch</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GB"/>
              <a:t>Copyright © 2023 AQA and its licensors. All rights reserved.</a:t>
            </a:r>
            <a:endParaRPr lang="en-US"/>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Contents</a:t>
            </a:r>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GB"/>
              <a:t>Copyright © 2023 AQA and its licensors. All rights reserved.</a:t>
            </a:r>
            <a:endParaRPr lang="en-US"/>
          </a:p>
        </p:txBody>
      </p:sp>
    </p:spTree>
    <p:extLst>
      <p:ext uri="{BB962C8B-B14F-4D97-AF65-F5344CB8AC3E}">
        <p14:creationId xmlns:p14="http://schemas.microsoft.com/office/powerpoint/2010/main" val="1835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Contents</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GB"/>
              <a:t>Copyright © 2023 AQA and its licensors. All rights reserved.</a:t>
            </a:r>
            <a:endParaRPr lang="en-US"/>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Section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GB"/>
              <a:t>Copyright © 2023 AQA and its licensors. All rights reserved.</a:t>
            </a:r>
            <a:endParaRPr lang="en-US"/>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Presentation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GB"/>
              <a:t>Copyright © 2023 AQA and its licensors. All rights reserved.</a:t>
            </a:r>
            <a:endParaRPr lang="en-US"/>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Presentation title</a:t>
            </a:r>
          </a:p>
        </p:txBody>
      </p:sp>
      <p:sp>
        <p:nvSpPr>
          <p:cNvPr id="3" name="Content Placeholder 2"/>
          <p:cNvSpPr>
            <a:spLocks noGrp="1"/>
          </p:cNvSpPr>
          <p:nvPr>
            <p:ph idx="1" hasCustomPrompt="1"/>
          </p:nvPr>
        </p:nvSpPr>
        <p:spPr/>
        <p:txBody>
          <a:bodyPr/>
          <a:lstStyle>
            <a:lvl1pPr marL="360000" indent="-360000">
              <a:defRPr/>
            </a:lvl1pPr>
          </a:lstStyle>
          <a:p>
            <a:pPr lvl="0"/>
            <a:r>
              <a:rPr lang="en-US"/>
              <a:t>Insert video</a:t>
            </a:r>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GB"/>
              <a:t>Copyright © 2023 AQA and its licensors. All rights reserved.</a:t>
            </a:r>
            <a:endParaRPr lang="en-US"/>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Insert image or graphic</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GB"/>
              <a:t>Copyright © 2023 AQA and its licensors. All rights reserved.</a:t>
            </a:r>
            <a:endParaRPr lang="en-US"/>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Presentation title</a:t>
            </a:r>
            <a:endParaRPr lang="en-GB"/>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a:p>
        </p:txBody>
      </p:sp>
      <p:sp>
        <p:nvSpPr>
          <p:cNvPr id="4" name="Footer Placeholder 3"/>
          <p:cNvSpPr>
            <a:spLocks noGrp="1"/>
          </p:cNvSpPr>
          <p:nvPr>
            <p:ph type="ftr" sz="quarter" idx="11"/>
          </p:nvPr>
        </p:nvSpPr>
        <p:spPr/>
        <p:txBody>
          <a:bodyPr/>
          <a:lstStyle/>
          <a:p>
            <a:r>
              <a:rPr lang="en-GB"/>
              <a:t>Copyright © 2023 AQA and its licensors. All rights reserved.</a:t>
            </a:r>
            <a:endParaRPr lang="en-US"/>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a:t>Click icon to add picture</a:t>
            </a:r>
            <a:endParaRPr lang="en-GB"/>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a:t>Follow us on Twitter @AQACPD</a:t>
            </a:r>
            <a:endParaRPr lang="en-US"/>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a:p>
        </p:txBody>
      </p:sp>
      <p:sp>
        <p:nvSpPr>
          <p:cNvPr id="13" name="Footer Placeholder 3"/>
          <p:cNvSpPr>
            <a:spLocks noGrp="1"/>
          </p:cNvSpPr>
          <p:nvPr>
            <p:ph type="ftr" sz="quarter" idx="11"/>
          </p:nvPr>
        </p:nvSpPr>
        <p:spPr>
          <a:xfrm>
            <a:off x="1976438" y="6611005"/>
            <a:ext cx="2678400" cy="241200"/>
          </a:xfrm>
        </p:spPr>
        <p:txBody>
          <a:bodyPr/>
          <a:lstStyle/>
          <a:p>
            <a:r>
              <a:rPr lang="en-GB"/>
              <a:t>Copyright © 2023 AQA and its licensors. All rights reserved.</a:t>
            </a:r>
            <a:endParaRPr lang="en-US"/>
          </a:p>
        </p:txBody>
      </p:sp>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GB"/>
              <a:t>Copyright © 2023 AQA and its licensors. All rights reserved.</a:t>
            </a:r>
            <a:endParaRPr lang="en-US"/>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82" r:id="rId10"/>
    <p:sldLayoutId id="2147483683" r:id="rId11"/>
    <p:sldLayoutId id="2147483686" r:id="rId12"/>
    <p:sldLayoutId id="2147483685" r:id="rId13"/>
    <p:sldLayoutId id="2147483687" r:id="rId14"/>
    <p:sldLayoutId id="2147483678" r:id="rId15"/>
    <p:sldLayoutId id="2147483669" r:id="rId16"/>
    <p:sldLayoutId id="2147483670" r:id="rId17"/>
    <p:sldLayoutId id="2147483671" r:id="rId18"/>
    <p:sldLayoutId id="2147483672" r:id="rId19"/>
    <p:sldLayoutId id="2147483674" r:id="rId20"/>
    <p:sldLayoutId id="2147483673" r:id="rId21"/>
    <p:sldLayoutId id="2147483675" r:id="rId22"/>
    <p:sldLayoutId id="2147483676" r:id="rId23"/>
  </p:sldLayoutIdLst>
  <p:hf hdr="0" dt="0"/>
  <p:txStyles>
    <p:titleStyle>
      <a:lvl1pPr algn="l" defTabSz="457200" rtl="0" eaLnBrk="1" latinLnBrk="0" hangingPunct="1">
        <a:lnSpc>
          <a:spcPts val="2800"/>
        </a:lnSpc>
        <a:spcBef>
          <a:spcPct val="0"/>
        </a:spcBef>
        <a:buNone/>
        <a:defRPr sz="3200" b="0" i="0" kern="1200">
          <a:solidFill>
            <a:schemeClr val="tx2"/>
          </a:solidFill>
          <a:latin typeface="AQA Chevin Pro Light"/>
          <a:ea typeface="+mj-ea"/>
          <a:cs typeface="AQA Chevin Pro Light"/>
        </a:defRPr>
      </a:lvl1pPr>
    </p:titleStyle>
    <p:bodyStyle>
      <a:lvl1pPr marL="360000" indent="-360000" algn="l" defTabSz="457200" rtl="0" eaLnBrk="1" latinLnBrk="0" hangingPunct="1">
        <a:lnSpc>
          <a:spcPct val="100000"/>
        </a:lnSpc>
        <a:spcBef>
          <a:spcPts val="40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hyperlink" Target="https://www.tes.com/magazine/sponsored/british-council/cop27-how-school-partnerships-can-help-climate-learning" TargetMode="External"/><Relationship Id="rId3" Type="http://schemas.openxmlformats.org/officeDocument/2006/relationships/hyperlink" Target="https://www.stem.org.uk/cxh3nz" TargetMode="External"/><Relationship Id="rId7" Type="http://schemas.openxmlformats.org/officeDocument/2006/relationships/hyperlink" Target="https://teachers-climate-guide.fi/"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www.saps.org.uk/teaching-resources/resources/139/bog-core-analysis-and-climate-change/" TargetMode="External"/><Relationship Id="rId5" Type="http://schemas.openxmlformats.org/officeDocument/2006/relationships/hyperlink" Target="https://www.iop.org/lookingglass" TargetMode="External"/><Relationship Id="rId4" Type="http://schemas.openxmlformats.org/officeDocument/2006/relationships/hyperlink" Target="https://edu.rsc.org/eic/collections/sustainability-in-chemistr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hyperlink" Target="mailto:gcsescience@aqa.org.uk"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hyperlink" Target="mailto:alevelscience@aqa.org.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guardian.com/education/2020/feb/11/the-national-curriculum-barely-mentions-the-climate-crisis-children-deserve-better"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bbc.co.uk/news/education-51492942"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s://assets.publishing.service.gov.uk/government/uploads/system/uploads/attachment_data/file/381380/Science_KS4_PoS_7_November_2014.pdf" TargetMode="External"/><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999" y="1426720"/>
            <a:ext cx="6726790" cy="968675"/>
          </a:xfrm>
        </p:spPr>
        <p:txBody>
          <a:bodyPr/>
          <a:lstStyle/>
          <a:p>
            <a:r>
              <a:rPr lang="en-GB" dirty="0">
                <a:latin typeface="+mj-lt"/>
              </a:rPr>
              <a:t>ASE 2023: Sustainability and the environment</a:t>
            </a:r>
            <a:endParaRPr lang="en-US" dirty="0">
              <a:latin typeface="+mj-lt"/>
            </a:endParaRPr>
          </a:p>
        </p:txBody>
      </p:sp>
      <p:sp>
        <p:nvSpPr>
          <p:cNvPr id="3" name="Subtitle 2"/>
          <p:cNvSpPr>
            <a:spLocks noGrp="1"/>
          </p:cNvSpPr>
          <p:nvPr>
            <p:ph type="subTitle" idx="1"/>
          </p:nvPr>
        </p:nvSpPr>
        <p:spPr>
          <a:xfrm>
            <a:off x="540000" y="2705615"/>
            <a:ext cx="4763520" cy="378312"/>
          </a:xfrm>
        </p:spPr>
        <p:txBody>
          <a:bodyPr vert="horz" lIns="0" tIns="0" rIns="0" bIns="0" rtlCol="0" anchor="t">
            <a:noAutofit/>
          </a:bodyPr>
          <a:lstStyle/>
          <a:p>
            <a:r>
              <a:rPr lang="en-GB" dirty="0">
                <a:latin typeface="+mn-lt"/>
              </a:rPr>
              <a:t>Natalie Vlachakis and Elise Reece</a:t>
            </a:r>
          </a:p>
          <a:p>
            <a:endParaRPr lang="en-GB" dirty="0"/>
          </a:p>
        </p:txBody>
      </p:sp>
      <p:sp>
        <p:nvSpPr>
          <p:cNvPr id="4" name="Content Placeholder 3"/>
          <p:cNvSpPr>
            <a:spLocks noGrp="1"/>
          </p:cNvSpPr>
          <p:nvPr>
            <p:ph sz="quarter" idx="12"/>
          </p:nvPr>
        </p:nvSpPr>
        <p:spPr/>
        <p:txBody>
          <a:bodyPr vert="horz" lIns="0" tIns="0" rIns="0" bIns="0" rtlCol="0" anchor="t">
            <a:noAutofit/>
          </a:bodyPr>
          <a:lstStyle/>
          <a:p>
            <a:r>
              <a:rPr lang="en-GB" dirty="0">
                <a:latin typeface="+mn-lt"/>
              </a:rPr>
              <a:t>Spring 2023</a:t>
            </a:r>
          </a:p>
        </p:txBody>
      </p:sp>
      <p:pic>
        <p:nvPicPr>
          <p:cNvPr id="5" name="Picture 5" descr="A picture containing white&#10;&#10;Description automatically generated">
            <a:extLst>
              <a:ext uri="{FF2B5EF4-FFF2-40B4-BE49-F238E27FC236}">
                <a16:creationId xmlns:a16="http://schemas.microsoft.com/office/drawing/2014/main" id="{7780A2A8-88C2-4AA7-9281-020D911EA537}"/>
              </a:ext>
            </a:extLst>
          </p:cNvPr>
          <p:cNvPicPr>
            <a:picLocks noChangeAspect="1"/>
          </p:cNvPicPr>
          <p:nvPr/>
        </p:nvPicPr>
        <p:blipFill>
          <a:blip r:embed="rId2"/>
          <a:stretch>
            <a:fillRect/>
          </a:stretch>
        </p:blipFill>
        <p:spPr>
          <a:xfrm>
            <a:off x="4497076" y="3322320"/>
            <a:ext cx="4269881" cy="2988917"/>
          </a:xfrm>
          <a:prstGeom prst="rect">
            <a:avLst/>
          </a:prstGeom>
          <a:noFill/>
        </p:spPr>
      </p:pic>
    </p:spTree>
    <p:extLst>
      <p:ext uri="{BB962C8B-B14F-4D97-AF65-F5344CB8AC3E}">
        <p14:creationId xmlns:p14="http://schemas.microsoft.com/office/powerpoint/2010/main" val="315233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43FB6-9917-2557-DCD6-85026CB2568A}"/>
              </a:ext>
            </a:extLst>
          </p:cNvPr>
          <p:cNvSpPr>
            <a:spLocks noGrp="1"/>
          </p:cNvSpPr>
          <p:nvPr>
            <p:ph type="title"/>
          </p:nvPr>
        </p:nvSpPr>
        <p:spPr/>
        <p:txBody>
          <a:bodyPr/>
          <a:lstStyle/>
          <a:p>
            <a:r>
              <a:rPr lang="en-US" sz="2600" dirty="0">
                <a:latin typeface="+mn-lt"/>
              </a:rPr>
              <a:t>GCSE Trilogy Chemistry</a:t>
            </a:r>
          </a:p>
        </p:txBody>
      </p:sp>
      <p:sp>
        <p:nvSpPr>
          <p:cNvPr id="3" name="Footer Placeholder 2">
            <a:extLst>
              <a:ext uri="{FF2B5EF4-FFF2-40B4-BE49-F238E27FC236}">
                <a16:creationId xmlns:a16="http://schemas.microsoft.com/office/drawing/2014/main" id="{2E7041A2-2111-4A10-7B5C-05D8824AB4E1}"/>
              </a:ext>
            </a:extLst>
          </p:cNvPr>
          <p:cNvSpPr>
            <a:spLocks noGrp="1"/>
          </p:cNvSpPr>
          <p:nvPr>
            <p:ph type="ftr" sz="quarter" idx="10"/>
          </p:nvPr>
        </p:nvSpPr>
        <p:spPr>
          <a:xfrm>
            <a:off x="1976438" y="6611005"/>
            <a:ext cx="2744418" cy="230471"/>
          </a:xfrm>
        </p:spPr>
        <p:txBody>
          <a:bodyPr/>
          <a:lstStyle/>
          <a:p>
            <a:r>
              <a:rPr lang="en-GB" dirty="0"/>
              <a:t>Copyright © 2023 AQA and its licensors. All rights reserved.</a:t>
            </a:r>
            <a:endParaRPr lang="en-US" dirty="0"/>
          </a:p>
        </p:txBody>
      </p:sp>
      <p:pic>
        <p:nvPicPr>
          <p:cNvPr id="5" name="Picture 5">
            <a:extLst>
              <a:ext uri="{FF2B5EF4-FFF2-40B4-BE49-F238E27FC236}">
                <a16:creationId xmlns:a16="http://schemas.microsoft.com/office/drawing/2014/main" id="{F5A78757-F7A5-CC59-ADB7-93EF5E4033C3}"/>
              </a:ext>
            </a:extLst>
          </p:cNvPr>
          <p:cNvPicPr>
            <a:picLocks noGrp="1" noChangeAspect="1"/>
          </p:cNvPicPr>
          <p:nvPr>
            <p:ph idx="1"/>
          </p:nvPr>
        </p:nvPicPr>
        <p:blipFill>
          <a:blip r:embed="rId3"/>
          <a:stretch>
            <a:fillRect/>
          </a:stretch>
        </p:blipFill>
        <p:spPr>
          <a:xfrm>
            <a:off x="540000" y="1731713"/>
            <a:ext cx="8045200" cy="1635472"/>
          </a:xfrm>
        </p:spPr>
      </p:pic>
      <p:sp>
        <p:nvSpPr>
          <p:cNvPr id="6" name="Rectangle: Rounded Corners 5">
            <a:extLst>
              <a:ext uri="{FF2B5EF4-FFF2-40B4-BE49-F238E27FC236}">
                <a16:creationId xmlns:a16="http://schemas.microsoft.com/office/drawing/2014/main" id="{6F1C4F9F-DA7C-4F5C-9ED9-243E5AC9953C}"/>
              </a:ext>
            </a:extLst>
          </p:cNvPr>
          <p:cNvSpPr/>
          <p:nvPr/>
        </p:nvSpPr>
        <p:spPr>
          <a:xfrm>
            <a:off x="555771" y="2862167"/>
            <a:ext cx="7704057" cy="468619"/>
          </a:xfrm>
          <a:prstGeom prst="roundRect">
            <a:avLst/>
          </a:prstGeom>
          <a:noFill/>
          <a:ln w="28575">
            <a:solidFill>
              <a:srgbClr val="4128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accent1"/>
              </a:solidFill>
            </a:endParaRPr>
          </a:p>
        </p:txBody>
      </p:sp>
      <p:pic>
        <p:nvPicPr>
          <p:cNvPr id="4" name="Picture 6" descr="Text&#10;&#10;Description automatically generated">
            <a:extLst>
              <a:ext uri="{FF2B5EF4-FFF2-40B4-BE49-F238E27FC236}">
                <a16:creationId xmlns:a16="http://schemas.microsoft.com/office/drawing/2014/main" id="{106F9461-141E-E737-CC9F-E7F01FE940E9}"/>
              </a:ext>
            </a:extLst>
          </p:cNvPr>
          <p:cNvPicPr>
            <a:picLocks noChangeAspect="1"/>
          </p:cNvPicPr>
          <p:nvPr/>
        </p:nvPicPr>
        <p:blipFill>
          <a:blip r:embed="rId4"/>
          <a:stretch>
            <a:fillRect/>
          </a:stretch>
        </p:blipFill>
        <p:spPr>
          <a:xfrm>
            <a:off x="558800" y="3668620"/>
            <a:ext cx="7869790" cy="2056265"/>
          </a:xfrm>
          <a:prstGeom prst="rect">
            <a:avLst/>
          </a:prstGeom>
        </p:spPr>
      </p:pic>
      <p:sp>
        <p:nvSpPr>
          <p:cNvPr id="7" name="Rectangle: Rounded Corners 6">
            <a:extLst>
              <a:ext uri="{FF2B5EF4-FFF2-40B4-BE49-F238E27FC236}">
                <a16:creationId xmlns:a16="http://schemas.microsoft.com/office/drawing/2014/main" id="{EF4A892F-006E-D2F2-81A4-E234FE58CE15}"/>
              </a:ext>
            </a:extLst>
          </p:cNvPr>
          <p:cNvSpPr/>
          <p:nvPr/>
        </p:nvSpPr>
        <p:spPr>
          <a:xfrm>
            <a:off x="555771" y="5053367"/>
            <a:ext cx="7798743" cy="671518"/>
          </a:xfrm>
          <a:prstGeom prst="roundRect">
            <a:avLst/>
          </a:prstGeom>
          <a:noFill/>
          <a:ln w="28575">
            <a:solidFill>
              <a:srgbClr val="4128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Slide Number Placeholder 7">
            <a:extLst>
              <a:ext uri="{FF2B5EF4-FFF2-40B4-BE49-F238E27FC236}">
                <a16:creationId xmlns:a16="http://schemas.microsoft.com/office/drawing/2014/main" id="{9EB14DFF-E0C1-47E1-A7B1-D2725558A579}"/>
              </a:ext>
            </a:extLst>
          </p:cNvPr>
          <p:cNvSpPr>
            <a:spLocks noGrp="1"/>
          </p:cNvSpPr>
          <p:nvPr>
            <p:ph type="sldNum" sz="quarter" idx="4"/>
          </p:nvPr>
        </p:nvSpPr>
        <p:spPr/>
        <p:txBody>
          <a:bodyPr/>
          <a:lstStyle/>
          <a:p>
            <a:fld id="{9D4704D4-DAEA-4D4A-A9DC-4373E3AC7101}" type="slidenum">
              <a:rPr lang="en-GB" smtClean="0"/>
              <a:pPr/>
              <a:t>10</a:t>
            </a:fld>
            <a:endParaRPr lang="en-GB"/>
          </a:p>
        </p:txBody>
      </p:sp>
      <p:sp>
        <p:nvSpPr>
          <p:cNvPr id="10" name="Content Placeholder 6">
            <a:extLst>
              <a:ext uri="{FF2B5EF4-FFF2-40B4-BE49-F238E27FC236}">
                <a16:creationId xmlns:a16="http://schemas.microsoft.com/office/drawing/2014/main" id="{7017F1A1-970E-4182-AA72-B0D7AB1BEC12}"/>
              </a:ext>
            </a:extLst>
          </p:cNvPr>
          <p:cNvSpPr txBox="1">
            <a:spLocks/>
          </p:cNvSpPr>
          <p:nvPr/>
        </p:nvSpPr>
        <p:spPr>
          <a:xfrm>
            <a:off x="540000" y="1731713"/>
            <a:ext cx="8045200" cy="4406804"/>
          </a:xfrm>
          <a:prstGeom prst="rect">
            <a:avLst/>
          </a:prstGeom>
        </p:spPr>
        <p:txBody>
          <a:bodyPr vert="horz" lIns="0" tIns="0" rIns="91440" bIns="0" rtlCol="0" anchor="t">
            <a:noAutofit/>
          </a:bodyPr>
          <a:lstStyle>
            <a:lvl1pPr marL="360000" indent="-360000" algn="l" defTabSz="457200" rtl="0" eaLnBrk="1" latinLnBrk="0" hangingPunct="1">
              <a:lnSpc>
                <a:spcPct val="100000"/>
              </a:lnSpc>
              <a:spcBef>
                <a:spcPts val="400"/>
              </a:spcBef>
              <a:buClr>
                <a:srgbClr val="4B4B4B"/>
              </a:buClr>
              <a:buFont typeface="Arial"/>
              <a:buChar char="•"/>
              <a:defRPr sz="2400" kern="1200">
                <a:solidFill>
                  <a:schemeClr val="tx1"/>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9410" indent="-359410"/>
            <a:endParaRPr lang="en-US" dirty="0">
              <a:cs typeface="Arial"/>
            </a:endParaRPr>
          </a:p>
        </p:txBody>
      </p:sp>
    </p:spTree>
    <p:extLst>
      <p:ext uri="{BB962C8B-B14F-4D97-AF65-F5344CB8AC3E}">
        <p14:creationId xmlns:p14="http://schemas.microsoft.com/office/powerpoint/2010/main" val="2522192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4CDF-5B94-D3D6-6C2B-D81C839B3E4A}"/>
              </a:ext>
            </a:extLst>
          </p:cNvPr>
          <p:cNvSpPr>
            <a:spLocks noGrp="1"/>
          </p:cNvSpPr>
          <p:nvPr>
            <p:ph type="title"/>
          </p:nvPr>
        </p:nvSpPr>
        <p:spPr/>
        <p:txBody>
          <a:bodyPr/>
          <a:lstStyle/>
          <a:p>
            <a:r>
              <a:rPr lang="en-US" sz="2600" dirty="0">
                <a:latin typeface="+mn-lt"/>
              </a:rPr>
              <a:t>Chemistry</a:t>
            </a:r>
          </a:p>
        </p:txBody>
      </p:sp>
      <p:sp>
        <p:nvSpPr>
          <p:cNvPr id="3" name="Footer Placeholder 2">
            <a:extLst>
              <a:ext uri="{FF2B5EF4-FFF2-40B4-BE49-F238E27FC236}">
                <a16:creationId xmlns:a16="http://schemas.microsoft.com/office/drawing/2014/main" id="{764B22C4-BB9F-7FB0-C845-474BB6FDFB0D}"/>
              </a:ext>
            </a:extLst>
          </p:cNvPr>
          <p:cNvSpPr>
            <a:spLocks noGrp="1"/>
          </p:cNvSpPr>
          <p:nvPr>
            <p:ph type="ftr" sz="quarter" idx="10"/>
          </p:nvPr>
        </p:nvSpPr>
        <p:spPr>
          <a:xfrm>
            <a:off x="1976438" y="6611005"/>
            <a:ext cx="2786948" cy="230471"/>
          </a:xfrm>
        </p:spPr>
        <p:txBody>
          <a:bodyPr/>
          <a:lstStyle/>
          <a:p>
            <a:r>
              <a:rPr lang="en-GB" dirty="0"/>
              <a:t>Copyright © 2023 AQA and its licensors. All rights reserved.</a:t>
            </a:r>
            <a:endParaRPr lang="en-US" dirty="0"/>
          </a:p>
        </p:txBody>
      </p:sp>
      <p:sp>
        <p:nvSpPr>
          <p:cNvPr id="5" name="Slide Number Placeholder 4">
            <a:extLst>
              <a:ext uri="{FF2B5EF4-FFF2-40B4-BE49-F238E27FC236}">
                <a16:creationId xmlns:a16="http://schemas.microsoft.com/office/drawing/2014/main" id="{19BF71A3-D74C-4C9A-AA2E-7D28237D2CCE}"/>
              </a:ext>
            </a:extLst>
          </p:cNvPr>
          <p:cNvSpPr>
            <a:spLocks noGrp="1"/>
          </p:cNvSpPr>
          <p:nvPr>
            <p:ph type="sldNum" sz="quarter" idx="4"/>
          </p:nvPr>
        </p:nvSpPr>
        <p:spPr/>
        <p:txBody>
          <a:bodyPr/>
          <a:lstStyle/>
          <a:p>
            <a:fld id="{9D4704D4-DAEA-4D4A-A9DC-4373E3AC7101}" type="slidenum">
              <a:rPr lang="en-GB" smtClean="0"/>
              <a:pPr/>
              <a:t>11</a:t>
            </a:fld>
            <a:endParaRPr lang="en-GB"/>
          </a:p>
        </p:txBody>
      </p:sp>
      <p:sp>
        <p:nvSpPr>
          <p:cNvPr id="4" name="Content Placeholder 3">
            <a:extLst>
              <a:ext uri="{FF2B5EF4-FFF2-40B4-BE49-F238E27FC236}">
                <a16:creationId xmlns:a16="http://schemas.microsoft.com/office/drawing/2014/main" id="{4E4711E9-83C4-E4D6-A737-A9E5BE57FFAD}"/>
              </a:ext>
            </a:extLst>
          </p:cNvPr>
          <p:cNvSpPr>
            <a:spLocks noGrp="1"/>
          </p:cNvSpPr>
          <p:nvPr>
            <p:ph idx="1"/>
          </p:nvPr>
        </p:nvSpPr>
        <p:spPr/>
        <p:txBody>
          <a:bodyPr vert="horz" lIns="0" tIns="0" rIns="91440" bIns="0" rtlCol="0" anchor="t">
            <a:noAutofit/>
          </a:bodyPr>
          <a:lstStyle/>
          <a:p>
            <a:pPr marL="359410" indent="-359410"/>
            <a:r>
              <a:rPr lang="en-US" sz="1800" dirty="0">
                <a:ea typeface="+mn-lt"/>
                <a:cs typeface="+mn-lt"/>
              </a:rPr>
              <a:t>5.9.2 Carbon dioxide and methane as greenhouse gases</a:t>
            </a:r>
          </a:p>
          <a:p>
            <a:pPr marL="719455" lvl="1" indent="-359410">
              <a:buClr>
                <a:schemeClr val="tx2"/>
              </a:buClr>
              <a:buSzPct val="60000"/>
              <a:buFont typeface="Courier New" panose="02070309020205020404" pitchFamily="49" charset="0"/>
              <a:buChar char="o"/>
            </a:pPr>
            <a:r>
              <a:rPr lang="en-US" sz="1800" dirty="0">
                <a:ea typeface="+mn-lt"/>
                <a:cs typeface="+mn-lt"/>
              </a:rPr>
              <a:t>Greenhouse gases</a:t>
            </a:r>
            <a:endParaRPr lang="en-US" sz="1800" dirty="0">
              <a:cs typeface="Arial"/>
            </a:endParaRPr>
          </a:p>
          <a:p>
            <a:pPr marL="719455" lvl="1" indent="-359410">
              <a:buClr>
                <a:schemeClr val="tx2"/>
              </a:buClr>
              <a:buSzPct val="60000"/>
              <a:buFont typeface="Courier New" panose="02070309020205020404" pitchFamily="49" charset="0"/>
              <a:buChar char="o"/>
            </a:pPr>
            <a:r>
              <a:rPr lang="en-US" sz="1800" dirty="0">
                <a:ea typeface="+mn-lt"/>
                <a:cs typeface="+mn-lt"/>
              </a:rPr>
              <a:t>Human activities which contribute to an increase in greenhouse gases in the atmosphere</a:t>
            </a:r>
          </a:p>
          <a:p>
            <a:pPr marL="719455" lvl="1" indent="-359410">
              <a:buClr>
                <a:schemeClr val="tx2"/>
              </a:buClr>
              <a:buSzPct val="60000"/>
              <a:buFont typeface="Courier New" panose="02070309020205020404" pitchFamily="49" charset="0"/>
              <a:buChar char="o"/>
            </a:pPr>
            <a:r>
              <a:rPr lang="en-US" sz="1800" dirty="0">
                <a:ea typeface="+mn-lt"/>
                <a:cs typeface="+mn-lt"/>
              </a:rPr>
              <a:t>Global climate change</a:t>
            </a:r>
          </a:p>
          <a:p>
            <a:pPr marL="719455" lvl="1" indent="-359410">
              <a:buClr>
                <a:schemeClr val="tx2"/>
              </a:buClr>
              <a:buSzPct val="60000"/>
              <a:buFont typeface="Courier New" panose="02070309020205020404" pitchFamily="49" charset="0"/>
              <a:buChar char="o"/>
            </a:pPr>
            <a:r>
              <a:rPr lang="en-US" sz="1800" dirty="0">
                <a:ea typeface="+mn-lt"/>
                <a:cs typeface="+mn-lt"/>
              </a:rPr>
              <a:t>The carbon footprint and its reduction</a:t>
            </a:r>
          </a:p>
          <a:p>
            <a:pPr marL="719455" lvl="1" indent="-359410"/>
            <a:endParaRPr lang="en-US" sz="1800" dirty="0">
              <a:ea typeface="+mn-lt"/>
              <a:cs typeface="+mn-lt"/>
            </a:endParaRPr>
          </a:p>
          <a:p>
            <a:pPr marL="359410" indent="-359410"/>
            <a:r>
              <a:rPr lang="en-US" sz="1800" dirty="0">
                <a:ea typeface="+mn-lt"/>
                <a:cs typeface="+mn-lt"/>
              </a:rPr>
              <a:t>5.9.3 Common atmospheric pollutants and their sources</a:t>
            </a:r>
          </a:p>
          <a:p>
            <a:pPr marL="719455" lvl="1" indent="-359410">
              <a:buClr>
                <a:schemeClr val="tx2"/>
              </a:buClr>
              <a:buSzPct val="60000"/>
              <a:buFont typeface="Courier New" panose="02070309020205020404" pitchFamily="49" charset="0"/>
              <a:buChar char="o"/>
            </a:pPr>
            <a:r>
              <a:rPr lang="en-US" sz="1800" dirty="0">
                <a:ea typeface="+mn-lt"/>
                <a:cs typeface="+mn-lt"/>
              </a:rPr>
              <a:t>Atmospheric pollutants from fuels </a:t>
            </a:r>
          </a:p>
          <a:p>
            <a:pPr marL="719455" lvl="1" indent="-359410">
              <a:buClr>
                <a:schemeClr val="tx2"/>
              </a:buClr>
              <a:buSzPct val="60000"/>
              <a:buFont typeface="Courier New" panose="02070309020205020404" pitchFamily="49" charset="0"/>
              <a:buChar char="o"/>
            </a:pPr>
            <a:r>
              <a:rPr lang="en-US" sz="1800" dirty="0">
                <a:ea typeface="+mn-lt"/>
                <a:cs typeface="+mn-lt"/>
              </a:rPr>
              <a:t>Properties and effects of atmospheric pollutants</a:t>
            </a:r>
          </a:p>
          <a:p>
            <a:pPr marL="359410" indent="-359410"/>
            <a:endParaRPr lang="en-US" dirty="0">
              <a:ea typeface="+mn-lt"/>
              <a:cs typeface="+mn-lt"/>
            </a:endParaRPr>
          </a:p>
          <a:p>
            <a:pPr marL="359410" indent="-359410"/>
            <a:endParaRPr lang="en-US" dirty="0">
              <a:ea typeface="+mn-lt"/>
              <a:cs typeface="+mn-lt"/>
            </a:endParaRPr>
          </a:p>
        </p:txBody>
      </p:sp>
    </p:spTree>
    <p:extLst>
      <p:ext uri="{BB962C8B-B14F-4D97-AF65-F5344CB8AC3E}">
        <p14:creationId xmlns:p14="http://schemas.microsoft.com/office/powerpoint/2010/main" val="3986950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D95E-50B2-0891-A7D0-572A87592438}"/>
              </a:ext>
            </a:extLst>
          </p:cNvPr>
          <p:cNvSpPr>
            <a:spLocks noGrp="1"/>
          </p:cNvSpPr>
          <p:nvPr>
            <p:ph type="title"/>
          </p:nvPr>
        </p:nvSpPr>
        <p:spPr/>
        <p:txBody>
          <a:bodyPr/>
          <a:lstStyle/>
          <a:p>
            <a:r>
              <a:rPr lang="en-US" sz="2600" dirty="0">
                <a:latin typeface="+mj-lt"/>
              </a:rPr>
              <a:t>Chemistry: 5.10 Using resources</a:t>
            </a:r>
          </a:p>
        </p:txBody>
      </p:sp>
      <p:sp>
        <p:nvSpPr>
          <p:cNvPr id="3" name="Footer Placeholder 2">
            <a:extLst>
              <a:ext uri="{FF2B5EF4-FFF2-40B4-BE49-F238E27FC236}">
                <a16:creationId xmlns:a16="http://schemas.microsoft.com/office/drawing/2014/main" id="{69E37522-6795-D230-5375-77ECEA09583D}"/>
              </a:ext>
            </a:extLst>
          </p:cNvPr>
          <p:cNvSpPr>
            <a:spLocks noGrp="1"/>
          </p:cNvSpPr>
          <p:nvPr>
            <p:ph type="ftr" sz="quarter" idx="10"/>
          </p:nvPr>
        </p:nvSpPr>
        <p:spPr>
          <a:xfrm>
            <a:off x="1976437" y="6611005"/>
            <a:ext cx="2733785" cy="230471"/>
          </a:xfrm>
        </p:spPr>
        <p:txBody>
          <a:bodyPr/>
          <a:lstStyle/>
          <a:p>
            <a:r>
              <a:rPr lang="en-GB"/>
              <a:t>Copyright © 2023 AQA and its licensors. All rights reserved.</a:t>
            </a:r>
            <a:endParaRPr lang="en-US"/>
          </a:p>
        </p:txBody>
      </p:sp>
      <p:sp>
        <p:nvSpPr>
          <p:cNvPr id="5" name="Slide Number Placeholder 4">
            <a:extLst>
              <a:ext uri="{FF2B5EF4-FFF2-40B4-BE49-F238E27FC236}">
                <a16:creationId xmlns:a16="http://schemas.microsoft.com/office/drawing/2014/main" id="{899ED8DB-55E8-475E-8B6D-2F0C23E978E3}"/>
              </a:ext>
            </a:extLst>
          </p:cNvPr>
          <p:cNvSpPr>
            <a:spLocks noGrp="1"/>
          </p:cNvSpPr>
          <p:nvPr>
            <p:ph type="sldNum" sz="quarter" idx="4"/>
          </p:nvPr>
        </p:nvSpPr>
        <p:spPr/>
        <p:txBody>
          <a:bodyPr/>
          <a:lstStyle/>
          <a:p>
            <a:fld id="{9D4704D4-DAEA-4D4A-A9DC-4373E3AC7101}" type="slidenum">
              <a:rPr lang="en-GB" smtClean="0"/>
              <a:pPr/>
              <a:t>12</a:t>
            </a:fld>
            <a:endParaRPr lang="en-GB"/>
          </a:p>
        </p:txBody>
      </p:sp>
      <p:sp>
        <p:nvSpPr>
          <p:cNvPr id="4" name="Content Placeholder 3">
            <a:extLst>
              <a:ext uri="{FF2B5EF4-FFF2-40B4-BE49-F238E27FC236}">
                <a16:creationId xmlns:a16="http://schemas.microsoft.com/office/drawing/2014/main" id="{0393FB55-2221-7FFD-72C4-2ECAA4B71970}"/>
              </a:ext>
            </a:extLst>
          </p:cNvPr>
          <p:cNvSpPr>
            <a:spLocks noGrp="1"/>
          </p:cNvSpPr>
          <p:nvPr>
            <p:ph idx="1"/>
          </p:nvPr>
        </p:nvSpPr>
        <p:spPr/>
        <p:txBody>
          <a:bodyPr vert="horz" lIns="0" tIns="0" rIns="91440" bIns="0" rtlCol="0" anchor="t">
            <a:noAutofit/>
          </a:bodyPr>
          <a:lstStyle/>
          <a:p>
            <a:pPr marL="359410" indent="-359410"/>
            <a:r>
              <a:rPr lang="en-US" sz="1800" dirty="0">
                <a:ea typeface="+mn-lt"/>
                <a:cs typeface="+mn-lt"/>
              </a:rPr>
              <a:t>5.10.1 Using the Earth's resources and obtaining potable water</a:t>
            </a:r>
          </a:p>
          <a:p>
            <a:pPr marL="719455" lvl="1" indent="-359410">
              <a:buClr>
                <a:schemeClr val="tx2"/>
              </a:buClr>
              <a:buSzPct val="60000"/>
              <a:buFont typeface="Courier New" panose="02070309020205020404" pitchFamily="49" charset="0"/>
              <a:buChar char="o"/>
            </a:pPr>
            <a:r>
              <a:rPr lang="en-US" sz="1800" dirty="0">
                <a:ea typeface="+mn-lt"/>
                <a:cs typeface="+mn-lt"/>
              </a:rPr>
              <a:t>Using the Earth's resources and </a:t>
            </a:r>
            <a:r>
              <a:rPr lang="en-US" sz="1800" b="1" dirty="0">
                <a:ea typeface="+mn-lt"/>
                <a:cs typeface="+mn-lt"/>
              </a:rPr>
              <a:t>sustainable development</a:t>
            </a:r>
          </a:p>
          <a:p>
            <a:pPr marL="719455" lvl="1" indent="-359410">
              <a:buClr>
                <a:schemeClr val="tx2"/>
              </a:buClr>
              <a:buSzPct val="60000"/>
              <a:buFont typeface="Courier New" panose="02070309020205020404" pitchFamily="49" charset="0"/>
              <a:buChar char="o"/>
            </a:pPr>
            <a:r>
              <a:rPr lang="en-US" sz="1800" dirty="0">
                <a:ea typeface="+mn-lt"/>
                <a:cs typeface="+mn-lt"/>
              </a:rPr>
              <a:t>Potable water</a:t>
            </a:r>
          </a:p>
          <a:p>
            <a:pPr marL="719455" lvl="1" indent="-359410">
              <a:buClr>
                <a:schemeClr val="tx2"/>
              </a:buClr>
              <a:buSzPct val="60000"/>
              <a:buFont typeface="Courier New" panose="02070309020205020404" pitchFamily="49" charset="0"/>
              <a:buChar char="o"/>
            </a:pPr>
            <a:r>
              <a:rPr lang="en-US" sz="1800" dirty="0">
                <a:ea typeface="+mn-lt"/>
                <a:cs typeface="+mn-lt"/>
              </a:rPr>
              <a:t>Waste water treatment</a:t>
            </a:r>
          </a:p>
          <a:p>
            <a:pPr marL="719455" lvl="1" indent="-359410">
              <a:buClr>
                <a:schemeClr val="tx2"/>
              </a:buClr>
              <a:buSzPct val="60000"/>
              <a:buFont typeface="Courier New" panose="02070309020205020404" pitchFamily="49" charset="0"/>
              <a:buChar char="o"/>
            </a:pPr>
            <a:r>
              <a:rPr lang="en-US" sz="1800" dirty="0">
                <a:ea typeface="+mn-lt"/>
                <a:cs typeface="+mn-lt"/>
              </a:rPr>
              <a:t>Alternative methods of extracting metals</a:t>
            </a:r>
          </a:p>
          <a:p>
            <a:pPr marL="719455" lvl="1" indent="-359410"/>
            <a:endParaRPr lang="en-US" sz="1800" dirty="0">
              <a:ea typeface="+mn-lt"/>
              <a:cs typeface="+mn-lt"/>
            </a:endParaRPr>
          </a:p>
          <a:p>
            <a:pPr marL="359410" indent="-359410"/>
            <a:r>
              <a:rPr lang="en-US" sz="1800" dirty="0">
                <a:ea typeface="+mn-lt"/>
                <a:cs typeface="+mn-lt"/>
              </a:rPr>
              <a:t>5.10.2 Life cycle assessment and recycling</a:t>
            </a:r>
          </a:p>
          <a:p>
            <a:pPr marL="719455" lvl="1" indent="-359410">
              <a:buClr>
                <a:schemeClr val="tx2"/>
              </a:buClr>
              <a:buSzPct val="60000"/>
              <a:buFont typeface="Courier New" panose="02070309020205020404" pitchFamily="49" charset="0"/>
              <a:buChar char="o"/>
            </a:pPr>
            <a:r>
              <a:rPr lang="en-US" sz="1800" dirty="0">
                <a:ea typeface="+mn-lt"/>
                <a:cs typeface="+mn-lt"/>
              </a:rPr>
              <a:t>Life cycle assessment</a:t>
            </a:r>
          </a:p>
          <a:p>
            <a:pPr marL="719455" lvl="1" indent="-359410">
              <a:buClr>
                <a:schemeClr val="tx2"/>
              </a:buClr>
              <a:buSzPct val="60000"/>
              <a:buFont typeface="Courier New" panose="02070309020205020404" pitchFamily="49" charset="0"/>
              <a:buChar char="o"/>
            </a:pPr>
            <a:r>
              <a:rPr lang="en-US" sz="1800" dirty="0">
                <a:ea typeface="+mn-lt"/>
                <a:cs typeface="+mn-lt"/>
              </a:rPr>
              <a:t>Ways of reducing the use of resources</a:t>
            </a:r>
          </a:p>
          <a:p>
            <a:pPr marL="719455" lvl="1" indent="-359410"/>
            <a:endParaRPr lang="en-US" dirty="0">
              <a:ea typeface="+mn-lt"/>
              <a:cs typeface="+mn-lt"/>
            </a:endParaRPr>
          </a:p>
        </p:txBody>
      </p:sp>
    </p:spTree>
    <p:extLst>
      <p:ext uri="{BB962C8B-B14F-4D97-AF65-F5344CB8AC3E}">
        <p14:creationId xmlns:p14="http://schemas.microsoft.com/office/powerpoint/2010/main" val="287322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52E9-1D44-FB9F-7B58-51BFE35CA6B7}"/>
              </a:ext>
            </a:extLst>
          </p:cNvPr>
          <p:cNvSpPr>
            <a:spLocks noGrp="1"/>
          </p:cNvSpPr>
          <p:nvPr>
            <p:ph type="title"/>
          </p:nvPr>
        </p:nvSpPr>
        <p:spPr/>
        <p:txBody>
          <a:bodyPr/>
          <a:lstStyle/>
          <a:p>
            <a:r>
              <a:rPr lang="en-US" sz="2600" dirty="0">
                <a:latin typeface="+mn-lt"/>
              </a:rPr>
              <a:t>GCSE Trilogy Physics</a:t>
            </a:r>
          </a:p>
        </p:txBody>
      </p:sp>
      <p:sp>
        <p:nvSpPr>
          <p:cNvPr id="3" name="Footer Placeholder 2">
            <a:extLst>
              <a:ext uri="{FF2B5EF4-FFF2-40B4-BE49-F238E27FC236}">
                <a16:creationId xmlns:a16="http://schemas.microsoft.com/office/drawing/2014/main" id="{9AB2467F-EBB2-2855-9A1D-7874807AFF04}"/>
              </a:ext>
            </a:extLst>
          </p:cNvPr>
          <p:cNvSpPr>
            <a:spLocks noGrp="1"/>
          </p:cNvSpPr>
          <p:nvPr>
            <p:ph type="ftr" sz="quarter" idx="10"/>
          </p:nvPr>
        </p:nvSpPr>
        <p:spPr>
          <a:xfrm>
            <a:off x="1976437" y="6611005"/>
            <a:ext cx="2733785" cy="230471"/>
          </a:xfrm>
        </p:spPr>
        <p:txBody>
          <a:bodyPr/>
          <a:lstStyle/>
          <a:p>
            <a:r>
              <a:rPr lang="en-GB" dirty="0"/>
              <a:t>Copyright © 2023 AQA and its licensors. All rights reserved.</a:t>
            </a:r>
            <a:endParaRPr lang="en-US" dirty="0"/>
          </a:p>
        </p:txBody>
      </p:sp>
      <p:pic>
        <p:nvPicPr>
          <p:cNvPr id="5" name="Picture 5" descr="Text&#10;&#10;Description automatically generated">
            <a:extLst>
              <a:ext uri="{FF2B5EF4-FFF2-40B4-BE49-F238E27FC236}">
                <a16:creationId xmlns:a16="http://schemas.microsoft.com/office/drawing/2014/main" id="{906452DF-A41F-8487-81D6-EBCF3168423C}"/>
              </a:ext>
            </a:extLst>
          </p:cNvPr>
          <p:cNvPicPr>
            <a:picLocks noGrp="1" noChangeAspect="1"/>
          </p:cNvPicPr>
          <p:nvPr>
            <p:ph idx="1"/>
          </p:nvPr>
        </p:nvPicPr>
        <p:blipFill>
          <a:blip r:embed="rId3"/>
          <a:stretch>
            <a:fillRect/>
          </a:stretch>
        </p:blipFill>
        <p:spPr>
          <a:xfrm>
            <a:off x="540000" y="1731600"/>
            <a:ext cx="8045200" cy="1789647"/>
          </a:xfrm>
        </p:spPr>
      </p:pic>
      <p:sp>
        <p:nvSpPr>
          <p:cNvPr id="6" name="Rectangle: Rounded Corners 5">
            <a:extLst>
              <a:ext uri="{FF2B5EF4-FFF2-40B4-BE49-F238E27FC236}">
                <a16:creationId xmlns:a16="http://schemas.microsoft.com/office/drawing/2014/main" id="{9BA9D20B-C6F0-4672-A7D6-F97772E59ADE}"/>
              </a:ext>
            </a:extLst>
          </p:cNvPr>
          <p:cNvSpPr/>
          <p:nvPr/>
        </p:nvSpPr>
        <p:spPr>
          <a:xfrm>
            <a:off x="540000" y="2973356"/>
            <a:ext cx="7940726" cy="547891"/>
          </a:xfrm>
          <a:prstGeom prst="roundRect">
            <a:avLst/>
          </a:prstGeom>
          <a:noFill/>
          <a:ln w="28575">
            <a:solidFill>
              <a:srgbClr val="4128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A9017C0B-EFB5-488B-A0A7-4BDD34E28BBF}"/>
              </a:ext>
            </a:extLst>
          </p:cNvPr>
          <p:cNvSpPr>
            <a:spLocks noGrp="1"/>
          </p:cNvSpPr>
          <p:nvPr>
            <p:ph type="sldNum" sz="quarter" idx="4"/>
          </p:nvPr>
        </p:nvSpPr>
        <p:spPr/>
        <p:txBody>
          <a:bodyPr/>
          <a:lstStyle/>
          <a:p>
            <a:fld id="{9D4704D4-DAEA-4D4A-A9DC-4373E3AC7101}" type="slidenum">
              <a:rPr lang="en-GB" smtClean="0"/>
              <a:pPr/>
              <a:t>13</a:t>
            </a:fld>
            <a:endParaRPr lang="en-GB"/>
          </a:p>
        </p:txBody>
      </p:sp>
      <p:sp>
        <p:nvSpPr>
          <p:cNvPr id="7" name="Content Placeholder 6">
            <a:extLst>
              <a:ext uri="{FF2B5EF4-FFF2-40B4-BE49-F238E27FC236}">
                <a16:creationId xmlns:a16="http://schemas.microsoft.com/office/drawing/2014/main" id="{38A1FD2F-6C68-4F35-96CE-BD5CC6FBDDE4}"/>
              </a:ext>
            </a:extLst>
          </p:cNvPr>
          <p:cNvSpPr txBox="1">
            <a:spLocks/>
          </p:cNvSpPr>
          <p:nvPr/>
        </p:nvSpPr>
        <p:spPr>
          <a:xfrm>
            <a:off x="540000" y="1731713"/>
            <a:ext cx="8045200" cy="4406804"/>
          </a:xfrm>
          <a:prstGeom prst="rect">
            <a:avLst/>
          </a:prstGeom>
        </p:spPr>
        <p:txBody>
          <a:bodyPr vert="horz" lIns="0" tIns="0" rIns="91440" bIns="0" rtlCol="0" anchor="t">
            <a:noAutofit/>
          </a:bodyPr>
          <a:lstStyle>
            <a:lvl1pPr marL="360000" indent="-360000" algn="l" defTabSz="457200" rtl="0" eaLnBrk="1" latinLnBrk="0" hangingPunct="1">
              <a:lnSpc>
                <a:spcPct val="100000"/>
              </a:lnSpc>
              <a:spcBef>
                <a:spcPts val="400"/>
              </a:spcBef>
              <a:buClr>
                <a:srgbClr val="4B4B4B"/>
              </a:buClr>
              <a:buFont typeface="Arial"/>
              <a:buChar char="•"/>
              <a:defRPr sz="2400" kern="1200">
                <a:solidFill>
                  <a:schemeClr val="tx1"/>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cs typeface="Arial"/>
            </a:endParaRPr>
          </a:p>
        </p:txBody>
      </p:sp>
    </p:spTree>
    <p:extLst>
      <p:ext uri="{BB962C8B-B14F-4D97-AF65-F5344CB8AC3E}">
        <p14:creationId xmlns:p14="http://schemas.microsoft.com/office/powerpoint/2010/main" val="4185278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3C37-AA17-5C1C-807B-F7E65E875AF0}"/>
              </a:ext>
            </a:extLst>
          </p:cNvPr>
          <p:cNvSpPr>
            <a:spLocks noGrp="1"/>
          </p:cNvSpPr>
          <p:nvPr>
            <p:ph type="title"/>
          </p:nvPr>
        </p:nvSpPr>
        <p:spPr>
          <a:xfrm>
            <a:off x="540000" y="442800"/>
            <a:ext cx="8721531" cy="377075"/>
          </a:xfrm>
        </p:spPr>
        <p:txBody>
          <a:bodyPr/>
          <a:lstStyle/>
          <a:p>
            <a:r>
              <a:rPr lang="en-US" sz="2600" dirty="0">
                <a:latin typeface="+mj-lt"/>
              </a:rPr>
              <a:t>Physics: 6.1.3 National and global energy resources</a:t>
            </a:r>
          </a:p>
        </p:txBody>
      </p:sp>
      <p:sp>
        <p:nvSpPr>
          <p:cNvPr id="3" name="Footer Placeholder 2">
            <a:extLst>
              <a:ext uri="{FF2B5EF4-FFF2-40B4-BE49-F238E27FC236}">
                <a16:creationId xmlns:a16="http://schemas.microsoft.com/office/drawing/2014/main" id="{2C791413-08A1-5079-ED52-18E0D2A81C31}"/>
              </a:ext>
            </a:extLst>
          </p:cNvPr>
          <p:cNvSpPr>
            <a:spLocks noGrp="1"/>
          </p:cNvSpPr>
          <p:nvPr>
            <p:ph type="ftr" sz="quarter" idx="10"/>
          </p:nvPr>
        </p:nvSpPr>
        <p:spPr>
          <a:xfrm>
            <a:off x="1976437" y="6611004"/>
            <a:ext cx="2733785" cy="365125"/>
          </a:xfrm>
        </p:spPr>
        <p:txBody>
          <a:bodyPr/>
          <a:lstStyle/>
          <a:p>
            <a:r>
              <a:rPr lang="en-GB" dirty="0"/>
              <a:t>Copyright © 2023 AQA and its licensors. All rights reserved.</a:t>
            </a:r>
            <a:endParaRPr lang="en-US" dirty="0"/>
          </a:p>
        </p:txBody>
      </p:sp>
      <p:pic>
        <p:nvPicPr>
          <p:cNvPr id="5" name="Picture 5" descr="Text&#10;&#10;Description automatically generated">
            <a:extLst>
              <a:ext uri="{FF2B5EF4-FFF2-40B4-BE49-F238E27FC236}">
                <a16:creationId xmlns:a16="http://schemas.microsoft.com/office/drawing/2014/main" id="{6D2F0F42-5256-87DD-FEDD-2B48C34BDCAC}"/>
              </a:ext>
            </a:extLst>
          </p:cNvPr>
          <p:cNvPicPr>
            <a:picLocks noGrp="1" noChangeAspect="1"/>
          </p:cNvPicPr>
          <p:nvPr>
            <p:ph idx="1"/>
          </p:nvPr>
        </p:nvPicPr>
        <p:blipFill>
          <a:blip r:embed="rId3"/>
          <a:stretch>
            <a:fillRect/>
          </a:stretch>
        </p:blipFill>
        <p:spPr>
          <a:xfrm>
            <a:off x="540000" y="1115160"/>
            <a:ext cx="4409438" cy="3640988"/>
          </a:xfrm>
        </p:spPr>
      </p:pic>
      <p:pic>
        <p:nvPicPr>
          <p:cNvPr id="6" name="Picture 6" descr="Graphical user interface, text, application, chat or text message&#10;&#10;Description automatically generated">
            <a:extLst>
              <a:ext uri="{FF2B5EF4-FFF2-40B4-BE49-F238E27FC236}">
                <a16:creationId xmlns:a16="http://schemas.microsoft.com/office/drawing/2014/main" id="{887A8065-8C03-5AC7-DD5E-4F7B413AC084}"/>
              </a:ext>
            </a:extLst>
          </p:cNvPr>
          <p:cNvPicPr>
            <a:picLocks noChangeAspect="1"/>
          </p:cNvPicPr>
          <p:nvPr/>
        </p:nvPicPr>
        <p:blipFill>
          <a:blip r:embed="rId4"/>
          <a:stretch>
            <a:fillRect/>
          </a:stretch>
        </p:blipFill>
        <p:spPr>
          <a:xfrm>
            <a:off x="540000" y="4800665"/>
            <a:ext cx="4526778" cy="1406389"/>
          </a:xfrm>
          <a:prstGeom prst="rect">
            <a:avLst/>
          </a:prstGeom>
        </p:spPr>
      </p:pic>
      <p:sp>
        <p:nvSpPr>
          <p:cNvPr id="7" name="Rectangle: Rounded Corners 6">
            <a:extLst>
              <a:ext uri="{FF2B5EF4-FFF2-40B4-BE49-F238E27FC236}">
                <a16:creationId xmlns:a16="http://schemas.microsoft.com/office/drawing/2014/main" id="{38E55B2C-8C8A-45E3-9702-2D7D2ADEB390}"/>
              </a:ext>
            </a:extLst>
          </p:cNvPr>
          <p:cNvSpPr/>
          <p:nvPr/>
        </p:nvSpPr>
        <p:spPr>
          <a:xfrm>
            <a:off x="434751" y="4202175"/>
            <a:ext cx="4737275" cy="2004879"/>
          </a:xfrm>
          <a:prstGeom prst="roundRect">
            <a:avLst/>
          </a:prstGeom>
          <a:noFill/>
          <a:ln w="28575">
            <a:solidFill>
              <a:srgbClr val="4128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B4342956-2365-46A7-95C6-A132A1770FC6}"/>
              </a:ext>
            </a:extLst>
          </p:cNvPr>
          <p:cNvSpPr>
            <a:spLocks noGrp="1"/>
          </p:cNvSpPr>
          <p:nvPr>
            <p:ph type="sldNum" sz="quarter" idx="4"/>
          </p:nvPr>
        </p:nvSpPr>
        <p:spPr/>
        <p:txBody>
          <a:bodyPr/>
          <a:lstStyle/>
          <a:p>
            <a:fld id="{9D4704D4-DAEA-4D4A-A9DC-4373E3AC7101}" type="slidenum">
              <a:rPr lang="en-GB" smtClean="0"/>
              <a:pPr/>
              <a:t>14</a:t>
            </a:fld>
            <a:endParaRPr lang="en-GB"/>
          </a:p>
        </p:txBody>
      </p:sp>
    </p:spTree>
    <p:extLst>
      <p:ext uri="{BB962C8B-B14F-4D97-AF65-F5344CB8AC3E}">
        <p14:creationId xmlns:p14="http://schemas.microsoft.com/office/powerpoint/2010/main" val="3695185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247C-999A-657E-BC85-684D1D13BB0D}"/>
              </a:ext>
            </a:extLst>
          </p:cNvPr>
          <p:cNvSpPr>
            <a:spLocks noGrp="1"/>
          </p:cNvSpPr>
          <p:nvPr>
            <p:ph type="title"/>
          </p:nvPr>
        </p:nvSpPr>
        <p:spPr>
          <a:ln w="12700">
            <a:noFill/>
          </a:ln>
        </p:spPr>
        <p:txBody>
          <a:bodyPr/>
          <a:lstStyle/>
          <a:p>
            <a:r>
              <a:rPr lang="en-US" sz="2600" dirty="0">
                <a:latin typeface="+mn-lt"/>
              </a:rPr>
              <a:t>Bringing it together</a:t>
            </a:r>
          </a:p>
        </p:txBody>
      </p:sp>
      <p:sp>
        <p:nvSpPr>
          <p:cNvPr id="3" name="Footer Placeholder 2">
            <a:extLst>
              <a:ext uri="{FF2B5EF4-FFF2-40B4-BE49-F238E27FC236}">
                <a16:creationId xmlns:a16="http://schemas.microsoft.com/office/drawing/2014/main" id="{DB49B969-5C30-F070-3DF0-27B3DA73913F}"/>
              </a:ext>
            </a:extLst>
          </p:cNvPr>
          <p:cNvSpPr>
            <a:spLocks noGrp="1"/>
          </p:cNvSpPr>
          <p:nvPr>
            <p:ph type="ftr" sz="quarter" idx="10"/>
          </p:nvPr>
        </p:nvSpPr>
        <p:spPr>
          <a:xfrm>
            <a:off x="1976437" y="6611005"/>
            <a:ext cx="2723153" cy="221074"/>
          </a:xfrm>
          <a:ln w="12700">
            <a:noFill/>
          </a:ln>
        </p:spPr>
        <p:txBody>
          <a:bodyPr/>
          <a:lstStyle/>
          <a:p>
            <a:r>
              <a:rPr lang="en-GB" dirty="0"/>
              <a:t>Copyright © 2023 AQA and its licensors. All rights reserved.</a:t>
            </a:r>
            <a:endParaRPr lang="en-US" dirty="0"/>
          </a:p>
        </p:txBody>
      </p:sp>
      <p:sp>
        <p:nvSpPr>
          <p:cNvPr id="4" name="Rectangle: Rounded Corners 3">
            <a:extLst>
              <a:ext uri="{FF2B5EF4-FFF2-40B4-BE49-F238E27FC236}">
                <a16:creationId xmlns:a16="http://schemas.microsoft.com/office/drawing/2014/main" id="{7BE1E78F-FFE4-4B5E-B69B-5BA77D0B9AA9}"/>
              </a:ext>
            </a:extLst>
          </p:cNvPr>
          <p:cNvSpPr/>
          <p:nvPr/>
        </p:nvSpPr>
        <p:spPr>
          <a:xfrm>
            <a:off x="6114493" y="2786332"/>
            <a:ext cx="1134140" cy="533851"/>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Effects of pollutants</a:t>
            </a:r>
            <a:endParaRPr lang="en-GB" sz="1200" dirty="0">
              <a:solidFill>
                <a:schemeClr val="tx1"/>
              </a:solidFill>
            </a:endParaRPr>
          </a:p>
        </p:txBody>
      </p:sp>
      <p:sp>
        <p:nvSpPr>
          <p:cNvPr id="7" name="Rectangle: Rounded Corners 6">
            <a:extLst>
              <a:ext uri="{FF2B5EF4-FFF2-40B4-BE49-F238E27FC236}">
                <a16:creationId xmlns:a16="http://schemas.microsoft.com/office/drawing/2014/main" id="{F4DB2DDA-1C34-4FD7-8717-10A646F36A15}"/>
              </a:ext>
            </a:extLst>
          </p:cNvPr>
          <p:cNvSpPr/>
          <p:nvPr/>
        </p:nvSpPr>
        <p:spPr>
          <a:xfrm>
            <a:off x="3301719" y="5033089"/>
            <a:ext cx="1134140" cy="663038"/>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Maintaining biodiversity​</a:t>
            </a:r>
            <a:endParaRPr lang="en-GB" sz="1200" dirty="0">
              <a:solidFill>
                <a:schemeClr val="tx1"/>
              </a:solidFill>
            </a:endParaRPr>
          </a:p>
        </p:txBody>
      </p:sp>
      <p:sp>
        <p:nvSpPr>
          <p:cNvPr id="8" name="Rectangle: Rounded Corners 7">
            <a:extLst>
              <a:ext uri="{FF2B5EF4-FFF2-40B4-BE49-F238E27FC236}">
                <a16:creationId xmlns:a16="http://schemas.microsoft.com/office/drawing/2014/main" id="{9C8B6FCF-A912-47CE-8C7E-2F25E92B921D}"/>
              </a:ext>
            </a:extLst>
          </p:cNvPr>
          <p:cNvSpPr/>
          <p:nvPr/>
        </p:nvSpPr>
        <p:spPr>
          <a:xfrm>
            <a:off x="4780379" y="5043477"/>
            <a:ext cx="1134140" cy="584011"/>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Global warming​</a:t>
            </a:r>
            <a:endParaRPr lang="en-GB" sz="1200" dirty="0">
              <a:solidFill>
                <a:schemeClr val="tx1"/>
              </a:solidFill>
            </a:endParaRPr>
          </a:p>
        </p:txBody>
      </p:sp>
      <p:sp>
        <p:nvSpPr>
          <p:cNvPr id="9" name="Rectangle: Rounded Corners 8">
            <a:extLst>
              <a:ext uri="{FF2B5EF4-FFF2-40B4-BE49-F238E27FC236}">
                <a16:creationId xmlns:a16="http://schemas.microsoft.com/office/drawing/2014/main" id="{1D1A65D9-59E8-48DB-A531-7F72D81B3381}"/>
              </a:ext>
            </a:extLst>
          </p:cNvPr>
          <p:cNvSpPr/>
          <p:nvPr/>
        </p:nvSpPr>
        <p:spPr>
          <a:xfrm>
            <a:off x="544094" y="5087172"/>
            <a:ext cx="1378687" cy="663038"/>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Waste management</a:t>
            </a:r>
            <a:endParaRPr lang="en-GB" sz="1200" dirty="0">
              <a:solidFill>
                <a:schemeClr val="tx1"/>
              </a:solidFill>
            </a:endParaRPr>
          </a:p>
        </p:txBody>
      </p:sp>
      <p:sp>
        <p:nvSpPr>
          <p:cNvPr id="10" name="Rectangle: Rounded Corners 9">
            <a:extLst>
              <a:ext uri="{FF2B5EF4-FFF2-40B4-BE49-F238E27FC236}">
                <a16:creationId xmlns:a16="http://schemas.microsoft.com/office/drawing/2014/main" id="{3AE9E659-47E6-44B0-8FF4-2B7E56849B22}"/>
              </a:ext>
            </a:extLst>
          </p:cNvPr>
          <p:cNvSpPr/>
          <p:nvPr/>
        </p:nvSpPr>
        <p:spPr>
          <a:xfrm>
            <a:off x="3403807" y="3536763"/>
            <a:ext cx="1282997" cy="630864"/>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Deforestation</a:t>
            </a:r>
            <a:endParaRPr lang="en-GB" sz="1200" dirty="0">
              <a:solidFill>
                <a:schemeClr val="tx1"/>
              </a:solidFill>
            </a:endParaRPr>
          </a:p>
        </p:txBody>
      </p:sp>
      <p:sp>
        <p:nvSpPr>
          <p:cNvPr id="11" name="Rectangle: Rounded Corners 10">
            <a:extLst>
              <a:ext uri="{FF2B5EF4-FFF2-40B4-BE49-F238E27FC236}">
                <a16:creationId xmlns:a16="http://schemas.microsoft.com/office/drawing/2014/main" id="{920D0177-A3BB-4A49-9537-D5AC0DE0C072}"/>
              </a:ext>
            </a:extLst>
          </p:cNvPr>
          <p:cNvSpPr/>
          <p:nvPr/>
        </p:nvSpPr>
        <p:spPr>
          <a:xfrm>
            <a:off x="4858481" y="2786332"/>
            <a:ext cx="1134140" cy="59896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Land use​</a:t>
            </a:r>
            <a:endParaRPr lang="en-GB" sz="1200" dirty="0">
              <a:solidFill>
                <a:schemeClr val="tx1"/>
              </a:solidFill>
            </a:endParaRPr>
          </a:p>
        </p:txBody>
      </p:sp>
      <p:sp>
        <p:nvSpPr>
          <p:cNvPr id="12" name="Rectangle: Rounded Corners 11">
            <a:extLst>
              <a:ext uri="{FF2B5EF4-FFF2-40B4-BE49-F238E27FC236}">
                <a16:creationId xmlns:a16="http://schemas.microsoft.com/office/drawing/2014/main" id="{975DEB50-0B69-4634-9CF0-BAD2E8C378F0}"/>
              </a:ext>
            </a:extLst>
          </p:cNvPr>
          <p:cNvSpPr/>
          <p:nvPr/>
        </p:nvSpPr>
        <p:spPr>
          <a:xfrm>
            <a:off x="544094" y="1257855"/>
            <a:ext cx="1134140" cy="59896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Earth’s resources</a:t>
            </a:r>
            <a:endParaRPr lang="en-GB" sz="1200" dirty="0">
              <a:solidFill>
                <a:schemeClr val="tx1"/>
              </a:solidFill>
            </a:endParaRPr>
          </a:p>
        </p:txBody>
      </p:sp>
      <p:sp>
        <p:nvSpPr>
          <p:cNvPr id="13" name="Rectangle: Rounded Corners 12">
            <a:extLst>
              <a:ext uri="{FF2B5EF4-FFF2-40B4-BE49-F238E27FC236}">
                <a16:creationId xmlns:a16="http://schemas.microsoft.com/office/drawing/2014/main" id="{7961499B-9D2E-4616-A4E2-E712E8EBB899}"/>
              </a:ext>
            </a:extLst>
          </p:cNvPr>
          <p:cNvSpPr/>
          <p:nvPr/>
        </p:nvSpPr>
        <p:spPr>
          <a:xfrm>
            <a:off x="1896139" y="3560190"/>
            <a:ext cx="1344871" cy="584011"/>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Global climate change</a:t>
            </a:r>
            <a:endParaRPr lang="en-GB" sz="1200" dirty="0">
              <a:solidFill>
                <a:schemeClr val="tx1"/>
              </a:solidFill>
            </a:endParaRPr>
          </a:p>
        </p:txBody>
      </p:sp>
      <p:sp>
        <p:nvSpPr>
          <p:cNvPr id="14" name="Rectangle: Rounded Corners 13">
            <a:extLst>
              <a:ext uri="{FF2B5EF4-FFF2-40B4-BE49-F238E27FC236}">
                <a16:creationId xmlns:a16="http://schemas.microsoft.com/office/drawing/2014/main" id="{BDA1C7ED-37BA-45FD-A541-DE778C2163D5}"/>
              </a:ext>
            </a:extLst>
          </p:cNvPr>
          <p:cNvSpPr/>
          <p:nvPr/>
        </p:nvSpPr>
        <p:spPr>
          <a:xfrm>
            <a:off x="2053123" y="2815895"/>
            <a:ext cx="1134140" cy="630864"/>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Pollutants from fuel</a:t>
            </a:r>
            <a:endParaRPr lang="en-GB" sz="1200" dirty="0">
              <a:solidFill>
                <a:schemeClr val="tx1"/>
              </a:solidFill>
            </a:endParaRPr>
          </a:p>
        </p:txBody>
      </p:sp>
      <p:sp>
        <p:nvSpPr>
          <p:cNvPr id="15" name="Rectangle: Rounded Corners 14">
            <a:extLst>
              <a:ext uri="{FF2B5EF4-FFF2-40B4-BE49-F238E27FC236}">
                <a16:creationId xmlns:a16="http://schemas.microsoft.com/office/drawing/2014/main" id="{74FD4F3E-C126-4378-89E1-C36731153375}"/>
              </a:ext>
            </a:extLst>
          </p:cNvPr>
          <p:cNvSpPr/>
          <p:nvPr/>
        </p:nvSpPr>
        <p:spPr>
          <a:xfrm>
            <a:off x="1348200" y="4453867"/>
            <a:ext cx="662763" cy="457200"/>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CO</a:t>
            </a:r>
            <a:r>
              <a:rPr lang="en-US" sz="1200" baseline="-25000" dirty="0">
                <a:solidFill>
                  <a:schemeClr val="tx1"/>
                </a:solidFill>
              </a:rPr>
              <a:t>2</a:t>
            </a:r>
            <a:endParaRPr lang="en-GB" sz="1200" dirty="0">
              <a:solidFill>
                <a:schemeClr val="tx1"/>
              </a:solidFill>
            </a:endParaRPr>
          </a:p>
        </p:txBody>
      </p:sp>
      <p:sp>
        <p:nvSpPr>
          <p:cNvPr id="16" name="Rectangle: Rounded Corners 15">
            <a:extLst>
              <a:ext uri="{FF2B5EF4-FFF2-40B4-BE49-F238E27FC236}">
                <a16:creationId xmlns:a16="http://schemas.microsoft.com/office/drawing/2014/main" id="{12B0F482-0EC5-49B3-B14B-ED10322A65FA}"/>
              </a:ext>
            </a:extLst>
          </p:cNvPr>
          <p:cNvSpPr/>
          <p:nvPr/>
        </p:nvSpPr>
        <p:spPr>
          <a:xfrm>
            <a:off x="2371888" y="1982365"/>
            <a:ext cx="2294860" cy="630864"/>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Human activities and greenhouse gas emissions</a:t>
            </a:r>
            <a:endParaRPr lang="en-GB" sz="1200" dirty="0">
              <a:solidFill>
                <a:schemeClr val="tx1"/>
              </a:solidFill>
            </a:endParaRPr>
          </a:p>
        </p:txBody>
      </p:sp>
      <p:sp>
        <p:nvSpPr>
          <p:cNvPr id="17" name="Rectangle: Rounded Corners 16">
            <a:extLst>
              <a:ext uri="{FF2B5EF4-FFF2-40B4-BE49-F238E27FC236}">
                <a16:creationId xmlns:a16="http://schemas.microsoft.com/office/drawing/2014/main" id="{E05A530B-5A56-4142-B8E2-DC5ABBE279D1}"/>
              </a:ext>
            </a:extLst>
          </p:cNvPr>
          <p:cNvSpPr/>
          <p:nvPr/>
        </p:nvSpPr>
        <p:spPr>
          <a:xfrm>
            <a:off x="4780379" y="3543095"/>
            <a:ext cx="1134140" cy="584011"/>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Carbon footprint​</a:t>
            </a:r>
            <a:endParaRPr lang="en-GB" sz="1200" dirty="0">
              <a:solidFill>
                <a:schemeClr val="tx1"/>
              </a:solidFill>
            </a:endParaRPr>
          </a:p>
        </p:txBody>
      </p:sp>
      <p:sp>
        <p:nvSpPr>
          <p:cNvPr id="18" name="Rectangle: Rounded Corners 17">
            <a:extLst>
              <a:ext uri="{FF2B5EF4-FFF2-40B4-BE49-F238E27FC236}">
                <a16:creationId xmlns:a16="http://schemas.microsoft.com/office/drawing/2014/main" id="{FCBA9529-87C2-41BD-896B-CD3B3BBE6E0E}"/>
              </a:ext>
            </a:extLst>
          </p:cNvPr>
          <p:cNvSpPr/>
          <p:nvPr/>
        </p:nvSpPr>
        <p:spPr>
          <a:xfrm>
            <a:off x="550065" y="4429532"/>
            <a:ext cx="662763" cy="457200"/>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a:solidFill>
                  <a:schemeClr val="tx1"/>
                </a:solidFill>
              </a:rPr>
              <a:t>CH</a:t>
            </a:r>
            <a:r>
              <a:rPr lang="en-US" sz="1200" baseline="-25000">
                <a:solidFill>
                  <a:schemeClr val="tx1"/>
                </a:solidFill>
              </a:rPr>
              <a:t>4</a:t>
            </a:r>
            <a:r>
              <a:rPr lang="en-US" sz="1200">
                <a:solidFill>
                  <a:schemeClr val="tx1"/>
                </a:solidFill>
              </a:rPr>
              <a:t>​</a:t>
            </a:r>
            <a:endParaRPr lang="en-GB" sz="1200">
              <a:solidFill>
                <a:schemeClr val="tx1"/>
              </a:solidFill>
            </a:endParaRPr>
          </a:p>
        </p:txBody>
      </p:sp>
      <p:sp>
        <p:nvSpPr>
          <p:cNvPr id="19" name="Rectangle: Rounded Corners 18">
            <a:extLst>
              <a:ext uri="{FF2B5EF4-FFF2-40B4-BE49-F238E27FC236}">
                <a16:creationId xmlns:a16="http://schemas.microsoft.com/office/drawing/2014/main" id="{E2E46BDB-6330-4314-98C8-9B6D9C7D9380}"/>
              </a:ext>
            </a:extLst>
          </p:cNvPr>
          <p:cNvSpPr/>
          <p:nvPr/>
        </p:nvSpPr>
        <p:spPr>
          <a:xfrm>
            <a:off x="544094" y="2096236"/>
            <a:ext cx="1134140" cy="59896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Metal extraction alternatives</a:t>
            </a:r>
            <a:endParaRPr lang="en-GB" sz="1200" dirty="0">
              <a:solidFill>
                <a:schemeClr val="tx1"/>
              </a:solidFill>
            </a:endParaRPr>
          </a:p>
        </p:txBody>
      </p:sp>
      <p:sp>
        <p:nvSpPr>
          <p:cNvPr id="20" name="Rectangle: Rounded Corners 19">
            <a:extLst>
              <a:ext uri="{FF2B5EF4-FFF2-40B4-BE49-F238E27FC236}">
                <a16:creationId xmlns:a16="http://schemas.microsoft.com/office/drawing/2014/main" id="{991BDC8F-E294-4C43-B450-C0BCBF97F8F1}"/>
              </a:ext>
            </a:extLst>
          </p:cNvPr>
          <p:cNvSpPr/>
          <p:nvPr/>
        </p:nvSpPr>
        <p:spPr>
          <a:xfrm>
            <a:off x="544094" y="2831843"/>
            <a:ext cx="1134140" cy="59896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sz="1200" dirty="0">
                <a:solidFill>
                  <a:schemeClr val="tx1"/>
                </a:solidFill>
              </a:rPr>
              <a:t>Waste water treatment</a:t>
            </a:r>
            <a:endParaRPr lang="en-GB" sz="1200" dirty="0">
              <a:solidFill>
                <a:schemeClr val="tx1"/>
              </a:solidFill>
            </a:endParaRPr>
          </a:p>
        </p:txBody>
      </p:sp>
      <p:sp>
        <p:nvSpPr>
          <p:cNvPr id="21" name="Rectangle: Rounded Corners 20">
            <a:extLst>
              <a:ext uri="{FF2B5EF4-FFF2-40B4-BE49-F238E27FC236}">
                <a16:creationId xmlns:a16="http://schemas.microsoft.com/office/drawing/2014/main" id="{665D3535-68F4-4FFE-9309-464EF971E8B1}"/>
              </a:ext>
            </a:extLst>
          </p:cNvPr>
          <p:cNvSpPr/>
          <p:nvPr/>
        </p:nvSpPr>
        <p:spPr>
          <a:xfrm>
            <a:off x="536964" y="3713531"/>
            <a:ext cx="1134140" cy="556148"/>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Potable water</a:t>
            </a:r>
            <a:endParaRPr lang="en-GB" sz="1200" dirty="0">
              <a:solidFill>
                <a:schemeClr val="tx1"/>
              </a:solidFill>
            </a:endParaRPr>
          </a:p>
        </p:txBody>
      </p:sp>
      <p:sp>
        <p:nvSpPr>
          <p:cNvPr id="22" name="Rectangle: Rounded Corners 21">
            <a:extLst>
              <a:ext uri="{FF2B5EF4-FFF2-40B4-BE49-F238E27FC236}">
                <a16:creationId xmlns:a16="http://schemas.microsoft.com/office/drawing/2014/main" id="{9916A5FA-9798-4B2F-A24B-46D6AD92A098}"/>
              </a:ext>
            </a:extLst>
          </p:cNvPr>
          <p:cNvSpPr/>
          <p:nvPr/>
        </p:nvSpPr>
        <p:spPr>
          <a:xfrm>
            <a:off x="2021429" y="5114363"/>
            <a:ext cx="1134140" cy="59896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Sustainable development</a:t>
            </a:r>
            <a:endParaRPr lang="en-GB" sz="1200" dirty="0">
              <a:solidFill>
                <a:schemeClr val="tx1"/>
              </a:solidFill>
            </a:endParaRPr>
          </a:p>
        </p:txBody>
      </p:sp>
      <p:sp>
        <p:nvSpPr>
          <p:cNvPr id="23" name="Rectangle: Rounded Corners 22">
            <a:extLst>
              <a:ext uri="{FF2B5EF4-FFF2-40B4-BE49-F238E27FC236}">
                <a16:creationId xmlns:a16="http://schemas.microsoft.com/office/drawing/2014/main" id="{D6AB6688-A644-4260-9A22-5010A932679E}"/>
              </a:ext>
            </a:extLst>
          </p:cNvPr>
          <p:cNvSpPr/>
          <p:nvPr/>
        </p:nvSpPr>
        <p:spPr>
          <a:xfrm>
            <a:off x="6029996" y="3519464"/>
            <a:ext cx="1255260" cy="630864"/>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Political considerations</a:t>
            </a:r>
            <a:endParaRPr lang="en-GB" sz="1200" dirty="0">
              <a:solidFill>
                <a:schemeClr val="tx1"/>
              </a:solidFill>
            </a:endParaRPr>
          </a:p>
        </p:txBody>
      </p:sp>
      <p:sp>
        <p:nvSpPr>
          <p:cNvPr id="24" name="Rectangle: Rounded Corners 23">
            <a:extLst>
              <a:ext uri="{FF2B5EF4-FFF2-40B4-BE49-F238E27FC236}">
                <a16:creationId xmlns:a16="http://schemas.microsoft.com/office/drawing/2014/main" id="{F344AD7A-BCD9-4C0E-8CF0-AFB83638A198}"/>
              </a:ext>
            </a:extLst>
          </p:cNvPr>
          <p:cNvSpPr/>
          <p:nvPr/>
        </p:nvSpPr>
        <p:spPr>
          <a:xfrm>
            <a:off x="2084193" y="1250187"/>
            <a:ext cx="2294859" cy="52768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Ways of reducing use of resources</a:t>
            </a:r>
            <a:endParaRPr lang="en-GB" sz="1200" dirty="0">
              <a:solidFill>
                <a:schemeClr val="tx1"/>
              </a:solidFill>
            </a:endParaRPr>
          </a:p>
        </p:txBody>
      </p:sp>
      <p:sp>
        <p:nvSpPr>
          <p:cNvPr id="25" name="Rectangle: Rounded Corners 24">
            <a:extLst>
              <a:ext uri="{FF2B5EF4-FFF2-40B4-BE49-F238E27FC236}">
                <a16:creationId xmlns:a16="http://schemas.microsoft.com/office/drawing/2014/main" id="{B04CE36C-608F-46E5-BB7A-68B8768D31DB}"/>
              </a:ext>
            </a:extLst>
          </p:cNvPr>
          <p:cNvSpPr/>
          <p:nvPr/>
        </p:nvSpPr>
        <p:spPr>
          <a:xfrm>
            <a:off x="2167579" y="4374349"/>
            <a:ext cx="1134140" cy="59896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recycling</a:t>
            </a:r>
            <a:endParaRPr lang="en-GB" sz="1200" dirty="0">
              <a:solidFill>
                <a:schemeClr val="tx1"/>
              </a:solidFill>
            </a:endParaRPr>
          </a:p>
        </p:txBody>
      </p:sp>
      <p:sp>
        <p:nvSpPr>
          <p:cNvPr id="26" name="Rectangle: Rounded Corners 25">
            <a:extLst>
              <a:ext uri="{FF2B5EF4-FFF2-40B4-BE49-F238E27FC236}">
                <a16:creationId xmlns:a16="http://schemas.microsoft.com/office/drawing/2014/main" id="{657974A6-D52E-48F6-B65D-631B6189AB9B}"/>
              </a:ext>
            </a:extLst>
          </p:cNvPr>
          <p:cNvSpPr/>
          <p:nvPr/>
        </p:nvSpPr>
        <p:spPr>
          <a:xfrm>
            <a:off x="4745335" y="4327558"/>
            <a:ext cx="1134140" cy="59896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Life cycle assessment</a:t>
            </a:r>
            <a:endParaRPr lang="en-GB" sz="1200" dirty="0">
              <a:solidFill>
                <a:schemeClr val="tx1"/>
              </a:solidFill>
            </a:endParaRPr>
          </a:p>
        </p:txBody>
      </p:sp>
      <p:sp>
        <p:nvSpPr>
          <p:cNvPr id="27" name="Rectangle: Rounded Corners 26">
            <a:extLst>
              <a:ext uri="{FF2B5EF4-FFF2-40B4-BE49-F238E27FC236}">
                <a16:creationId xmlns:a16="http://schemas.microsoft.com/office/drawing/2014/main" id="{61903F9C-3D76-4952-BA3E-1110A23BFA3C}"/>
              </a:ext>
            </a:extLst>
          </p:cNvPr>
          <p:cNvSpPr/>
          <p:nvPr/>
        </p:nvSpPr>
        <p:spPr>
          <a:xfrm>
            <a:off x="7327841" y="1069982"/>
            <a:ext cx="1272065" cy="59896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Renewable energy</a:t>
            </a:r>
            <a:endParaRPr lang="en-GB" sz="1200" dirty="0">
              <a:solidFill>
                <a:schemeClr val="tx1"/>
              </a:solidFill>
            </a:endParaRPr>
          </a:p>
        </p:txBody>
      </p:sp>
      <p:sp>
        <p:nvSpPr>
          <p:cNvPr id="28" name="Rectangle: Rounded Corners 27">
            <a:extLst>
              <a:ext uri="{FF2B5EF4-FFF2-40B4-BE49-F238E27FC236}">
                <a16:creationId xmlns:a16="http://schemas.microsoft.com/office/drawing/2014/main" id="{1CAFCB64-A606-4EA8-B772-4DED41A1D700}"/>
              </a:ext>
            </a:extLst>
          </p:cNvPr>
          <p:cNvSpPr/>
          <p:nvPr/>
        </p:nvSpPr>
        <p:spPr>
          <a:xfrm>
            <a:off x="3403807" y="2815895"/>
            <a:ext cx="1134140" cy="59896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Fossil fuels</a:t>
            </a:r>
            <a:endParaRPr lang="en-GB" sz="1200" dirty="0">
              <a:solidFill>
                <a:schemeClr val="tx1"/>
              </a:solidFill>
            </a:endParaRPr>
          </a:p>
        </p:txBody>
      </p:sp>
      <p:sp>
        <p:nvSpPr>
          <p:cNvPr id="29" name="Rectangle: Rounded Corners 28">
            <a:extLst>
              <a:ext uri="{FF2B5EF4-FFF2-40B4-BE49-F238E27FC236}">
                <a16:creationId xmlns:a16="http://schemas.microsoft.com/office/drawing/2014/main" id="{5CFAB14B-8C2A-4043-9123-B206D911926B}"/>
              </a:ext>
            </a:extLst>
          </p:cNvPr>
          <p:cNvSpPr/>
          <p:nvPr/>
        </p:nvSpPr>
        <p:spPr>
          <a:xfrm>
            <a:off x="7327841" y="2867972"/>
            <a:ext cx="1287133" cy="365465"/>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Wind power</a:t>
            </a:r>
            <a:endParaRPr lang="en-GB" sz="1200" dirty="0">
              <a:solidFill>
                <a:schemeClr val="tx1"/>
              </a:solidFill>
            </a:endParaRPr>
          </a:p>
        </p:txBody>
      </p:sp>
      <p:sp>
        <p:nvSpPr>
          <p:cNvPr id="30" name="Rectangle: Rounded Corners 29">
            <a:extLst>
              <a:ext uri="{FF2B5EF4-FFF2-40B4-BE49-F238E27FC236}">
                <a16:creationId xmlns:a16="http://schemas.microsoft.com/office/drawing/2014/main" id="{0C963FE9-DE9A-42AD-AF02-08B65455F5F8}"/>
              </a:ext>
            </a:extLst>
          </p:cNvPr>
          <p:cNvSpPr/>
          <p:nvPr/>
        </p:nvSpPr>
        <p:spPr>
          <a:xfrm>
            <a:off x="6114493" y="1141199"/>
            <a:ext cx="1134140" cy="320723"/>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transport</a:t>
            </a:r>
            <a:endParaRPr lang="en-GB" sz="1200" dirty="0">
              <a:solidFill>
                <a:schemeClr val="tx1"/>
              </a:solidFill>
            </a:endParaRPr>
          </a:p>
        </p:txBody>
      </p:sp>
      <p:sp>
        <p:nvSpPr>
          <p:cNvPr id="31" name="Rectangle: Rounded Corners 30">
            <a:extLst>
              <a:ext uri="{FF2B5EF4-FFF2-40B4-BE49-F238E27FC236}">
                <a16:creationId xmlns:a16="http://schemas.microsoft.com/office/drawing/2014/main" id="{9231CB64-B2E0-4E5E-98AF-00A82587B880}"/>
              </a:ext>
            </a:extLst>
          </p:cNvPr>
          <p:cNvSpPr/>
          <p:nvPr/>
        </p:nvSpPr>
        <p:spPr>
          <a:xfrm>
            <a:off x="6124861" y="2151868"/>
            <a:ext cx="1134140" cy="320723"/>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heating</a:t>
            </a:r>
            <a:endParaRPr lang="en-GB" sz="1200" dirty="0">
              <a:solidFill>
                <a:schemeClr val="tx1"/>
              </a:solidFill>
            </a:endParaRPr>
          </a:p>
        </p:txBody>
      </p:sp>
      <p:sp>
        <p:nvSpPr>
          <p:cNvPr id="32" name="Rectangle: Rounded Corners 31">
            <a:extLst>
              <a:ext uri="{FF2B5EF4-FFF2-40B4-BE49-F238E27FC236}">
                <a16:creationId xmlns:a16="http://schemas.microsoft.com/office/drawing/2014/main" id="{34788B30-64AB-4643-8482-8864D0DECC01}"/>
              </a:ext>
            </a:extLst>
          </p:cNvPr>
          <p:cNvSpPr/>
          <p:nvPr/>
        </p:nvSpPr>
        <p:spPr>
          <a:xfrm>
            <a:off x="6114493" y="1613276"/>
            <a:ext cx="1134140" cy="374902"/>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Electricity generation</a:t>
            </a:r>
            <a:endParaRPr lang="en-GB" sz="1200" dirty="0">
              <a:solidFill>
                <a:schemeClr val="tx1"/>
              </a:solidFill>
            </a:endParaRPr>
          </a:p>
        </p:txBody>
      </p:sp>
      <p:sp>
        <p:nvSpPr>
          <p:cNvPr id="33" name="Rectangle: Rounded Corners 32">
            <a:extLst>
              <a:ext uri="{FF2B5EF4-FFF2-40B4-BE49-F238E27FC236}">
                <a16:creationId xmlns:a16="http://schemas.microsoft.com/office/drawing/2014/main" id="{7357B8D8-9F95-4E71-B34A-73B73F99C659}"/>
              </a:ext>
            </a:extLst>
          </p:cNvPr>
          <p:cNvSpPr/>
          <p:nvPr/>
        </p:nvSpPr>
        <p:spPr>
          <a:xfrm>
            <a:off x="7327841" y="1817392"/>
            <a:ext cx="1287133" cy="468608"/>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Nuclear fuel</a:t>
            </a:r>
            <a:endParaRPr lang="en-GB" sz="1200" dirty="0">
              <a:solidFill>
                <a:schemeClr val="tx1"/>
              </a:solidFill>
            </a:endParaRPr>
          </a:p>
        </p:txBody>
      </p:sp>
      <p:sp>
        <p:nvSpPr>
          <p:cNvPr id="34" name="Rectangle: Rounded Corners 33">
            <a:extLst>
              <a:ext uri="{FF2B5EF4-FFF2-40B4-BE49-F238E27FC236}">
                <a16:creationId xmlns:a16="http://schemas.microsoft.com/office/drawing/2014/main" id="{726FBDBB-8856-4370-9501-E40ABB2C458A}"/>
              </a:ext>
            </a:extLst>
          </p:cNvPr>
          <p:cNvSpPr/>
          <p:nvPr/>
        </p:nvSpPr>
        <p:spPr>
          <a:xfrm>
            <a:off x="7380120" y="5312031"/>
            <a:ext cx="1242185" cy="315458"/>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Bio-fuel</a:t>
            </a:r>
            <a:endParaRPr lang="en-GB" sz="1200" dirty="0">
              <a:solidFill>
                <a:schemeClr val="tx1"/>
              </a:solidFill>
            </a:endParaRPr>
          </a:p>
        </p:txBody>
      </p:sp>
      <p:sp>
        <p:nvSpPr>
          <p:cNvPr id="35" name="Rectangle: Rounded Corners 34">
            <a:extLst>
              <a:ext uri="{FF2B5EF4-FFF2-40B4-BE49-F238E27FC236}">
                <a16:creationId xmlns:a16="http://schemas.microsoft.com/office/drawing/2014/main" id="{522BAF56-AA88-4608-83C4-B51C20559FB8}"/>
              </a:ext>
            </a:extLst>
          </p:cNvPr>
          <p:cNvSpPr/>
          <p:nvPr/>
        </p:nvSpPr>
        <p:spPr>
          <a:xfrm>
            <a:off x="7327841" y="2366051"/>
            <a:ext cx="1287133" cy="420281"/>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hydroelectricity</a:t>
            </a:r>
            <a:endParaRPr lang="en-GB" sz="1200" dirty="0">
              <a:solidFill>
                <a:schemeClr val="tx1"/>
              </a:solidFill>
            </a:endParaRPr>
          </a:p>
        </p:txBody>
      </p:sp>
      <p:sp>
        <p:nvSpPr>
          <p:cNvPr id="36" name="Rectangle: Rounded Corners 35">
            <a:extLst>
              <a:ext uri="{FF2B5EF4-FFF2-40B4-BE49-F238E27FC236}">
                <a16:creationId xmlns:a16="http://schemas.microsoft.com/office/drawing/2014/main" id="{DD1A4EBD-0C4C-4605-B337-BA9449E2A243}"/>
              </a:ext>
            </a:extLst>
          </p:cNvPr>
          <p:cNvSpPr/>
          <p:nvPr/>
        </p:nvSpPr>
        <p:spPr>
          <a:xfrm>
            <a:off x="7339054" y="3810861"/>
            <a:ext cx="1238835" cy="365465"/>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Tidal power</a:t>
            </a:r>
            <a:endParaRPr lang="en-GB" sz="1200" dirty="0">
              <a:solidFill>
                <a:schemeClr val="tx1"/>
              </a:solidFill>
            </a:endParaRPr>
          </a:p>
        </p:txBody>
      </p:sp>
      <p:sp>
        <p:nvSpPr>
          <p:cNvPr id="37" name="Rectangle: Rounded Corners 36">
            <a:extLst>
              <a:ext uri="{FF2B5EF4-FFF2-40B4-BE49-F238E27FC236}">
                <a16:creationId xmlns:a16="http://schemas.microsoft.com/office/drawing/2014/main" id="{9B1D6E0C-AA82-4677-A767-F361E25970BE}"/>
              </a:ext>
            </a:extLst>
          </p:cNvPr>
          <p:cNvSpPr/>
          <p:nvPr/>
        </p:nvSpPr>
        <p:spPr>
          <a:xfrm>
            <a:off x="7322631" y="3353471"/>
            <a:ext cx="1242187" cy="365465"/>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geothermal</a:t>
            </a:r>
            <a:endParaRPr lang="en-GB" sz="1200" dirty="0">
              <a:solidFill>
                <a:schemeClr val="tx1"/>
              </a:solidFill>
            </a:endParaRPr>
          </a:p>
        </p:txBody>
      </p:sp>
      <p:sp>
        <p:nvSpPr>
          <p:cNvPr id="38" name="Rectangle: Rounded Corners 37">
            <a:extLst>
              <a:ext uri="{FF2B5EF4-FFF2-40B4-BE49-F238E27FC236}">
                <a16:creationId xmlns:a16="http://schemas.microsoft.com/office/drawing/2014/main" id="{7DD6BDDF-0AE2-4415-BB00-1CCFE710AAAC}"/>
              </a:ext>
            </a:extLst>
          </p:cNvPr>
          <p:cNvSpPr/>
          <p:nvPr/>
        </p:nvSpPr>
        <p:spPr>
          <a:xfrm>
            <a:off x="3434548" y="4374349"/>
            <a:ext cx="1242188" cy="488602"/>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Environmental impact</a:t>
            </a:r>
            <a:endParaRPr lang="en-GB" sz="1200" dirty="0">
              <a:solidFill>
                <a:schemeClr val="tx1"/>
              </a:solidFill>
            </a:endParaRPr>
          </a:p>
        </p:txBody>
      </p:sp>
      <p:sp>
        <p:nvSpPr>
          <p:cNvPr id="39" name="Rectangle: Rounded Corners 38">
            <a:extLst>
              <a:ext uri="{FF2B5EF4-FFF2-40B4-BE49-F238E27FC236}">
                <a16:creationId xmlns:a16="http://schemas.microsoft.com/office/drawing/2014/main" id="{D764FDE7-C21A-477E-B9AA-7EA28B3AAA00}"/>
              </a:ext>
            </a:extLst>
          </p:cNvPr>
          <p:cNvSpPr/>
          <p:nvPr/>
        </p:nvSpPr>
        <p:spPr>
          <a:xfrm>
            <a:off x="7361296" y="4801791"/>
            <a:ext cx="1242186" cy="326049"/>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Solar power</a:t>
            </a:r>
            <a:endParaRPr lang="en-GB" sz="1200" dirty="0">
              <a:solidFill>
                <a:schemeClr val="tx1"/>
              </a:solidFill>
            </a:endParaRPr>
          </a:p>
        </p:txBody>
      </p:sp>
      <p:sp>
        <p:nvSpPr>
          <p:cNvPr id="40" name="Rectangle: Rounded Corners 39">
            <a:extLst>
              <a:ext uri="{FF2B5EF4-FFF2-40B4-BE49-F238E27FC236}">
                <a16:creationId xmlns:a16="http://schemas.microsoft.com/office/drawing/2014/main" id="{5C9F634B-5454-46D5-99CB-DD90D6BAAA8C}"/>
              </a:ext>
            </a:extLst>
          </p:cNvPr>
          <p:cNvSpPr/>
          <p:nvPr/>
        </p:nvSpPr>
        <p:spPr>
          <a:xfrm>
            <a:off x="7322631" y="4297419"/>
            <a:ext cx="1287132" cy="330090"/>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Wave power</a:t>
            </a:r>
            <a:endParaRPr lang="en-GB" sz="1200" dirty="0">
              <a:solidFill>
                <a:schemeClr val="tx1"/>
              </a:solidFill>
            </a:endParaRPr>
          </a:p>
        </p:txBody>
      </p:sp>
      <p:sp>
        <p:nvSpPr>
          <p:cNvPr id="41" name="Rectangle: Rounded Corners 40">
            <a:extLst>
              <a:ext uri="{FF2B5EF4-FFF2-40B4-BE49-F238E27FC236}">
                <a16:creationId xmlns:a16="http://schemas.microsoft.com/office/drawing/2014/main" id="{3E74C551-962E-4486-BB33-5AC55AEB61BA}"/>
              </a:ext>
            </a:extLst>
          </p:cNvPr>
          <p:cNvSpPr/>
          <p:nvPr/>
        </p:nvSpPr>
        <p:spPr>
          <a:xfrm>
            <a:off x="5948074" y="4295324"/>
            <a:ext cx="1242187" cy="500079"/>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Ethical considerations</a:t>
            </a:r>
            <a:endParaRPr lang="en-GB" sz="1200" dirty="0">
              <a:solidFill>
                <a:schemeClr val="tx1"/>
              </a:solidFill>
            </a:endParaRPr>
          </a:p>
        </p:txBody>
      </p:sp>
      <p:sp>
        <p:nvSpPr>
          <p:cNvPr id="42" name="Rectangle: Rounded Corners 41">
            <a:extLst>
              <a:ext uri="{FF2B5EF4-FFF2-40B4-BE49-F238E27FC236}">
                <a16:creationId xmlns:a16="http://schemas.microsoft.com/office/drawing/2014/main" id="{8F9F2FB2-80F8-4885-9461-6E26DFF33278}"/>
              </a:ext>
            </a:extLst>
          </p:cNvPr>
          <p:cNvSpPr/>
          <p:nvPr/>
        </p:nvSpPr>
        <p:spPr>
          <a:xfrm>
            <a:off x="6016814" y="4994684"/>
            <a:ext cx="1242187" cy="500079"/>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Social considerations</a:t>
            </a:r>
            <a:endParaRPr lang="en-GB" sz="1200" dirty="0">
              <a:solidFill>
                <a:schemeClr val="tx1"/>
              </a:solidFill>
            </a:endParaRPr>
          </a:p>
        </p:txBody>
      </p:sp>
      <p:sp>
        <p:nvSpPr>
          <p:cNvPr id="43" name="Rectangle: Rounded Corners 42">
            <a:extLst>
              <a:ext uri="{FF2B5EF4-FFF2-40B4-BE49-F238E27FC236}">
                <a16:creationId xmlns:a16="http://schemas.microsoft.com/office/drawing/2014/main" id="{CAAA02D6-D6E7-4C6C-98F5-B375099DDAB8}"/>
              </a:ext>
            </a:extLst>
          </p:cNvPr>
          <p:cNvSpPr/>
          <p:nvPr/>
        </p:nvSpPr>
        <p:spPr>
          <a:xfrm>
            <a:off x="6137934" y="5744891"/>
            <a:ext cx="1242187" cy="500079"/>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Economic considerations</a:t>
            </a:r>
            <a:endParaRPr lang="en-GB" sz="1200" dirty="0">
              <a:solidFill>
                <a:schemeClr val="tx1"/>
              </a:solidFill>
            </a:endParaRPr>
          </a:p>
        </p:txBody>
      </p:sp>
      <p:sp>
        <p:nvSpPr>
          <p:cNvPr id="47" name="Rectangle: Rounded Corners 46">
            <a:extLst>
              <a:ext uri="{FF2B5EF4-FFF2-40B4-BE49-F238E27FC236}">
                <a16:creationId xmlns:a16="http://schemas.microsoft.com/office/drawing/2014/main" id="{0237DE60-BA54-44FE-96ED-9BB653991303}"/>
              </a:ext>
            </a:extLst>
          </p:cNvPr>
          <p:cNvSpPr/>
          <p:nvPr/>
        </p:nvSpPr>
        <p:spPr>
          <a:xfrm>
            <a:off x="4610554" y="5828285"/>
            <a:ext cx="1378687" cy="389202"/>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Photosynthesis</a:t>
            </a:r>
            <a:endParaRPr lang="en-GB" sz="1200" dirty="0">
              <a:solidFill>
                <a:schemeClr val="tx1"/>
              </a:solidFill>
            </a:endParaRPr>
          </a:p>
        </p:txBody>
      </p:sp>
      <p:sp>
        <p:nvSpPr>
          <p:cNvPr id="48" name="Rectangle: Rounded Corners 47">
            <a:extLst>
              <a:ext uri="{FF2B5EF4-FFF2-40B4-BE49-F238E27FC236}">
                <a16:creationId xmlns:a16="http://schemas.microsoft.com/office/drawing/2014/main" id="{88AD865C-CACE-4B0F-9E2D-44FDE5CA8A7C}"/>
              </a:ext>
            </a:extLst>
          </p:cNvPr>
          <p:cNvSpPr/>
          <p:nvPr/>
        </p:nvSpPr>
        <p:spPr>
          <a:xfrm>
            <a:off x="3121429" y="5828285"/>
            <a:ext cx="1378687" cy="389202"/>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Respiration</a:t>
            </a:r>
            <a:endParaRPr lang="en-GB" sz="1200" dirty="0">
              <a:solidFill>
                <a:schemeClr val="tx1"/>
              </a:solidFill>
            </a:endParaRPr>
          </a:p>
        </p:txBody>
      </p:sp>
      <p:sp>
        <p:nvSpPr>
          <p:cNvPr id="49" name="Rectangle: Rounded Corners 48">
            <a:extLst>
              <a:ext uri="{FF2B5EF4-FFF2-40B4-BE49-F238E27FC236}">
                <a16:creationId xmlns:a16="http://schemas.microsoft.com/office/drawing/2014/main" id="{04E39070-5FBD-4ABC-9285-75345E3A3F30}"/>
              </a:ext>
            </a:extLst>
          </p:cNvPr>
          <p:cNvSpPr/>
          <p:nvPr/>
        </p:nvSpPr>
        <p:spPr>
          <a:xfrm>
            <a:off x="1627380" y="5845378"/>
            <a:ext cx="1378687" cy="389202"/>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Evolution</a:t>
            </a:r>
            <a:endParaRPr lang="en-GB" sz="1200" dirty="0">
              <a:solidFill>
                <a:schemeClr val="tx1"/>
              </a:solidFill>
            </a:endParaRPr>
          </a:p>
        </p:txBody>
      </p:sp>
      <p:sp>
        <p:nvSpPr>
          <p:cNvPr id="45" name="Rectangle: Rounded Corners 44">
            <a:extLst>
              <a:ext uri="{FF2B5EF4-FFF2-40B4-BE49-F238E27FC236}">
                <a16:creationId xmlns:a16="http://schemas.microsoft.com/office/drawing/2014/main" id="{3DCB8FE0-C785-4FA8-9CCC-AEEE3D081968}"/>
              </a:ext>
            </a:extLst>
          </p:cNvPr>
          <p:cNvSpPr/>
          <p:nvPr/>
        </p:nvSpPr>
        <p:spPr>
          <a:xfrm>
            <a:off x="4855101" y="1993154"/>
            <a:ext cx="1134140" cy="59896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How materials are cycled​</a:t>
            </a:r>
            <a:endParaRPr lang="en-GB" sz="1200" dirty="0">
              <a:solidFill>
                <a:schemeClr val="tx1"/>
              </a:solidFill>
            </a:endParaRPr>
          </a:p>
        </p:txBody>
      </p:sp>
      <p:sp>
        <p:nvSpPr>
          <p:cNvPr id="5" name="Slide Number Placeholder 4">
            <a:extLst>
              <a:ext uri="{FF2B5EF4-FFF2-40B4-BE49-F238E27FC236}">
                <a16:creationId xmlns:a16="http://schemas.microsoft.com/office/drawing/2014/main" id="{2E6D0BD8-2C35-4D07-8474-3707F95B28CE}"/>
              </a:ext>
            </a:extLst>
          </p:cNvPr>
          <p:cNvSpPr>
            <a:spLocks noGrp="1"/>
          </p:cNvSpPr>
          <p:nvPr>
            <p:ph type="sldNum" sz="quarter" idx="4"/>
          </p:nvPr>
        </p:nvSpPr>
        <p:spPr/>
        <p:txBody>
          <a:bodyPr/>
          <a:lstStyle/>
          <a:p>
            <a:fld id="{9D4704D4-DAEA-4D4A-A9DC-4373E3AC7101}" type="slidenum">
              <a:rPr lang="en-GB" smtClean="0"/>
              <a:pPr/>
              <a:t>15</a:t>
            </a:fld>
            <a:endParaRPr lang="en-GB"/>
          </a:p>
        </p:txBody>
      </p:sp>
    </p:spTree>
    <p:extLst>
      <p:ext uri="{BB962C8B-B14F-4D97-AF65-F5344CB8AC3E}">
        <p14:creationId xmlns:p14="http://schemas.microsoft.com/office/powerpoint/2010/main" val="511793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247C-999A-657E-BC85-684D1D13BB0D}"/>
              </a:ext>
            </a:extLst>
          </p:cNvPr>
          <p:cNvSpPr>
            <a:spLocks noGrp="1"/>
          </p:cNvSpPr>
          <p:nvPr>
            <p:ph type="title"/>
          </p:nvPr>
        </p:nvSpPr>
        <p:spPr>
          <a:ln w="12700">
            <a:noFill/>
          </a:ln>
        </p:spPr>
        <p:txBody>
          <a:bodyPr/>
          <a:lstStyle/>
          <a:p>
            <a:r>
              <a:rPr lang="en-US" sz="2600" dirty="0">
                <a:latin typeface="+mn-lt"/>
              </a:rPr>
              <a:t>Bringing it together</a:t>
            </a:r>
          </a:p>
        </p:txBody>
      </p:sp>
      <p:sp>
        <p:nvSpPr>
          <p:cNvPr id="3" name="Footer Placeholder 2">
            <a:extLst>
              <a:ext uri="{FF2B5EF4-FFF2-40B4-BE49-F238E27FC236}">
                <a16:creationId xmlns:a16="http://schemas.microsoft.com/office/drawing/2014/main" id="{DB49B969-5C30-F070-3DF0-27B3DA73913F}"/>
              </a:ext>
            </a:extLst>
          </p:cNvPr>
          <p:cNvSpPr>
            <a:spLocks noGrp="1"/>
          </p:cNvSpPr>
          <p:nvPr>
            <p:ph type="ftr" sz="quarter" idx="10"/>
          </p:nvPr>
        </p:nvSpPr>
        <p:spPr>
          <a:xfrm>
            <a:off x="1976437" y="6611005"/>
            <a:ext cx="2765683" cy="230471"/>
          </a:xfrm>
          <a:ln w="12700">
            <a:noFill/>
          </a:ln>
        </p:spPr>
        <p:txBody>
          <a:bodyPr/>
          <a:lstStyle/>
          <a:p>
            <a:r>
              <a:rPr lang="en-GB" dirty="0"/>
              <a:t>Copyright © 2023 AQA and its licensors. All rights reserved.</a:t>
            </a:r>
            <a:endParaRPr lang="en-US" dirty="0"/>
          </a:p>
        </p:txBody>
      </p:sp>
      <p:sp>
        <p:nvSpPr>
          <p:cNvPr id="4" name="Rectangle: Rounded Corners 3">
            <a:extLst>
              <a:ext uri="{FF2B5EF4-FFF2-40B4-BE49-F238E27FC236}">
                <a16:creationId xmlns:a16="http://schemas.microsoft.com/office/drawing/2014/main" id="{7BE1E78F-FFE4-4B5E-B69B-5BA77D0B9AA9}"/>
              </a:ext>
            </a:extLst>
          </p:cNvPr>
          <p:cNvSpPr/>
          <p:nvPr/>
        </p:nvSpPr>
        <p:spPr>
          <a:xfrm>
            <a:off x="3771170" y="1318257"/>
            <a:ext cx="1134140" cy="533851"/>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Effects of pollutants</a:t>
            </a:r>
            <a:endParaRPr lang="en-GB" sz="1200" dirty="0">
              <a:solidFill>
                <a:schemeClr val="tx1"/>
              </a:solidFill>
            </a:endParaRPr>
          </a:p>
        </p:txBody>
      </p:sp>
      <p:sp>
        <p:nvSpPr>
          <p:cNvPr id="7" name="Rectangle: Rounded Corners 6">
            <a:extLst>
              <a:ext uri="{FF2B5EF4-FFF2-40B4-BE49-F238E27FC236}">
                <a16:creationId xmlns:a16="http://schemas.microsoft.com/office/drawing/2014/main" id="{F4DB2DDA-1C34-4FD7-8717-10A646F36A15}"/>
              </a:ext>
            </a:extLst>
          </p:cNvPr>
          <p:cNvSpPr/>
          <p:nvPr/>
        </p:nvSpPr>
        <p:spPr>
          <a:xfrm>
            <a:off x="1788767" y="4621588"/>
            <a:ext cx="1134140" cy="663038"/>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Maintaining biodiversity​</a:t>
            </a:r>
            <a:endParaRPr lang="en-GB" sz="1200" dirty="0">
              <a:solidFill>
                <a:schemeClr val="tx1"/>
              </a:solidFill>
            </a:endParaRPr>
          </a:p>
        </p:txBody>
      </p:sp>
      <p:sp>
        <p:nvSpPr>
          <p:cNvPr id="8" name="Rectangle: Rounded Corners 7">
            <a:extLst>
              <a:ext uri="{FF2B5EF4-FFF2-40B4-BE49-F238E27FC236}">
                <a16:creationId xmlns:a16="http://schemas.microsoft.com/office/drawing/2014/main" id="{9C8B6FCF-A912-47CE-8C7E-2F25E92B921D}"/>
              </a:ext>
            </a:extLst>
          </p:cNvPr>
          <p:cNvSpPr/>
          <p:nvPr/>
        </p:nvSpPr>
        <p:spPr>
          <a:xfrm>
            <a:off x="2286127" y="3321465"/>
            <a:ext cx="1134140" cy="584011"/>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Global warming​</a:t>
            </a:r>
            <a:endParaRPr lang="en-GB" sz="1200" dirty="0">
              <a:solidFill>
                <a:schemeClr val="tx1"/>
              </a:solidFill>
            </a:endParaRPr>
          </a:p>
        </p:txBody>
      </p:sp>
      <p:sp>
        <p:nvSpPr>
          <p:cNvPr id="9" name="Rectangle: Rounded Corners 8">
            <a:extLst>
              <a:ext uri="{FF2B5EF4-FFF2-40B4-BE49-F238E27FC236}">
                <a16:creationId xmlns:a16="http://schemas.microsoft.com/office/drawing/2014/main" id="{1D1A65D9-59E8-48DB-A531-7F72D81B3381}"/>
              </a:ext>
            </a:extLst>
          </p:cNvPr>
          <p:cNvSpPr/>
          <p:nvPr/>
        </p:nvSpPr>
        <p:spPr>
          <a:xfrm>
            <a:off x="7534581" y="4060948"/>
            <a:ext cx="1174422" cy="663038"/>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Waste management</a:t>
            </a:r>
            <a:endParaRPr lang="en-GB" sz="1200" dirty="0">
              <a:solidFill>
                <a:schemeClr val="tx1"/>
              </a:solidFill>
            </a:endParaRPr>
          </a:p>
        </p:txBody>
      </p:sp>
      <p:sp>
        <p:nvSpPr>
          <p:cNvPr id="10" name="Rectangle: Rounded Corners 9">
            <a:extLst>
              <a:ext uri="{FF2B5EF4-FFF2-40B4-BE49-F238E27FC236}">
                <a16:creationId xmlns:a16="http://schemas.microsoft.com/office/drawing/2014/main" id="{3AE9E659-47E6-44B0-8FF4-2B7E56849B22}"/>
              </a:ext>
            </a:extLst>
          </p:cNvPr>
          <p:cNvSpPr/>
          <p:nvPr/>
        </p:nvSpPr>
        <p:spPr>
          <a:xfrm>
            <a:off x="444464" y="4653762"/>
            <a:ext cx="1282997" cy="630864"/>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Deforestation</a:t>
            </a:r>
            <a:endParaRPr lang="en-GB" sz="1200" dirty="0">
              <a:solidFill>
                <a:schemeClr val="tx1"/>
              </a:solidFill>
            </a:endParaRPr>
          </a:p>
        </p:txBody>
      </p:sp>
      <p:sp>
        <p:nvSpPr>
          <p:cNvPr id="11" name="Rectangle: Rounded Corners 10">
            <a:extLst>
              <a:ext uri="{FF2B5EF4-FFF2-40B4-BE49-F238E27FC236}">
                <a16:creationId xmlns:a16="http://schemas.microsoft.com/office/drawing/2014/main" id="{920D0177-A3BB-4A49-9537-D5AC0DE0C072}"/>
              </a:ext>
            </a:extLst>
          </p:cNvPr>
          <p:cNvSpPr/>
          <p:nvPr/>
        </p:nvSpPr>
        <p:spPr>
          <a:xfrm>
            <a:off x="2990551" y="4668510"/>
            <a:ext cx="1134140" cy="59896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Land use​</a:t>
            </a:r>
            <a:endParaRPr lang="en-GB" sz="1200" dirty="0">
              <a:solidFill>
                <a:schemeClr val="tx1"/>
              </a:solidFill>
            </a:endParaRPr>
          </a:p>
        </p:txBody>
      </p:sp>
      <p:sp>
        <p:nvSpPr>
          <p:cNvPr id="12" name="Rectangle: Rounded Corners 11">
            <a:extLst>
              <a:ext uri="{FF2B5EF4-FFF2-40B4-BE49-F238E27FC236}">
                <a16:creationId xmlns:a16="http://schemas.microsoft.com/office/drawing/2014/main" id="{975DEB50-0B69-4634-9CF0-BAD2E8C378F0}"/>
              </a:ext>
            </a:extLst>
          </p:cNvPr>
          <p:cNvSpPr/>
          <p:nvPr/>
        </p:nvSpPr>
        <p:spPr>
          <a:xfrm>
            <a:off x="7559864" y="1193685"/>
            <a:ext cx="1134140" cy="551342"/>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Earth’s resources</a:t>
            </a:r>
            <a:endParaRPr lang="en-GB" sz="1200" dirty="0">
              <a:solidFill>
                <a:schemeClr val="tx1"/>
              </a:solidFill>
            </a:endParaRPr>
          </a:p>
        </p:txBody>
      </p:sp>
      <p:sp>
        <p:nvSpPr>
          <p:cNvPr id="13" name="Rectangle: Rounded Corners 12">
            <a:extLst>
              <a:ext uri="{FF2B5EF4-FFF2-40B4-BE49-F238E27FC236}">
                <a16:creationId xmlns:a16="http://schemas.microsoft.com/office/drawing/2014/main" id="{7961499B-9D2E-4616-A4E2-E712E8EBB899}"/>
              </a:ext>
            </a:extLst>
          </p:cNvPr>
          <p:cNvSpPr/>
          <p:nvPr/>
        </p:nvSpPr>
        <p:spPr>
          <a:xfrm>
            <a:off x="540000" y="1177158"/>
            <a:ext cx="1589517" cy="584011"/>
          </a:xfrm>
          <a:prstGeom prst="round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Global climate change</a:t>
            </a:r>
            <a:endParaRPr lang="en-GB" sz="1200" dirty="0">
              <a:solidFill>
                <a:schemeClr val="tx1"/>
              </a:solidFill>
            </a:endParaRPr>
          </a:p>
        </p:txBody>
      </p:sp>
      <p:sp>
        <p:nvSpPr>
          <p:cNvPr id="14" name="Rectangle: Rounded Corners 13">
            <a:extLst>
              <a:ext uri="{FF2B5EF4-FFF2-40B4-BE49-F238E27FC236}">
                <a16:creationId xmlns:a16="http://schemas.microsoft.com/office/drawing/2014/main" id="{BDA1C7ED-37BA-45FD-A541-DE778C2163D5}"/>
              </a:ext>
            </a:extLst>
          </p:cNvPr>
          <p:cNvSpPr/>
          <p:nvPr/>
        </p:nvSpPr>
        <p:spPr>
          <a:xfrm>
            <a:off x="2449402" y="1319443"/>
            <a:ext cx="1134140" cy="630864"/>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Pollutants from fuel</a:t>
            </a:r>
            <a:endParaRPr lang="en-GB" sz="1200" dirty="0">
              <a:solidFill>
                <a:schemeClr val="tx1"/>
              </a:solidFill>
            </a:endParaRPr>
          </a:p>
        </p:txBody>
      </p:sp>
      <p:sp>
        <p:nvSpPr>
          <p:cNvPr id="15" name="Rectangle: Rounded Corners 14">
            <a:extLst>
              <a:ext uri="{FF2B5EF4-FFF2-40B4-BE49-F238E27FC236}">
                <a16:creationId xmlns:a16="http://schemas.microsoft.com/office/drawing/2014/main" id="{74FD4F3E-C126-4378-89E1-C36731153375}"/>
              </a:ext>
            </a:extLst>
          </p:cNvPr>
          <p:cNvSpPr/>
          <p:nvPr/>
        </p:nvSpPr>
        <p:spPr>
          <a:xfrm>
            <a:off x="1164590" y="3296766"/>
            <a:ext cx="662763" cy="457200"/>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CO</a:t>
            </a:r>
            <a:r>
              <a:rPr lang="en-US" sz="1200" baseline="-25000" dirty="0">
                <a:solidFill>
                  <a:schemeClr val="tx1"/>
                </a:solidFill>
              </a:rPr>
              <a:t>2</a:t>
            </a:r>
            <a:endParaRPr lang="en-GB" sz="1200" dirty="0">
              <a:solidFill>
                <a:schemeClr val="tx1"/>
              </a:solidFill>
            </a:endParaRPr>
          </a:p>
        </p:txBody>
      </p:sp>
      <p:sp>
        <p:nvSpPr>
          <p:cNvPr id="16" name="Rectangle: Rounded Corners 15">
            <a:extLst>
              <a:ext uri="{FF2B5EF4-FFF2-40B4-BE49-F238E27FC236}">
                <a16:creationId xmlns:a16="http://schemas.microsoft.com/office/drawing/2014/main" id="{12B0F482-0EC5-49B3-B14B-ED10322A65FA}"/>
              </a:ext>
            </a:extLst>
          </p:cNvPr>
          <p:cNvSpPr/>
          <p:nvPr/>
        </p:nvSpPr>
        <p:spPr>
          <a:xfrm>
            <a:off x="543278" y="2097934"/>
            <a:ext cx="1696675" cy="630864"/>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Human activities and greenhouse gas emissions</a:t>
            </a:r>
            <a:endParaRPr lang="en-GB" sz="1200" dirty="0">
              <a:solidFill>
                <a:schemeClr val="tx1"/>
              </a:solidFill>
            </a:endParaRPr>
          </a:p>
        </p:txBody>
      </p:sp>
      <p:sp>
        <p:nvSpPr>
          <p:cNvPr id="17" name="Rectangle: Rounded Corners 16">
            <a:extLst>
              <a:ext uri="{FF2B5EF4-FFF2-40B4-BE49-F238E27FC236}">
                <a16:creationId xmlns:a16="http://schemas.microsoft.com/office/drawing/2014/main" id="{E05A530B-5A56-4142-B8E2-DC5ABBE279D1}"/>
              </a:ext>
            </a:extLst>
          </p:cNvPr>
          <p:cNvSpPr/>
          <p:nvPr/>
        </p:nvSpPr>
        <p:spPr>
          <a:xfrm>
            <a:off x="3771170" y="3313485"/>
            <a:ext cx="1134140" cy="584011"/>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Carbon cycle​</a:t>
            </a:r>
            <a:endParaRPr lang="en-GB" sz="1200" dirty="0">
              <a:solidFill>
                <a:schemeClr val="tx1"/>
              </a:solidFill>
            </a:endParaRPr>
          </a:p>
        </p:txBody>
      </p:sp>
      <p:sp>
        <p:nvSpPr>
          <p:cNvPr id="18" name="Rectangle: Rounded Corners 17">
            <a:extLst>
              <a:ext uri="{FF2B5EF4-FFF2-40B4-BE49-F238E27FC236}">
                <a16:creationId xmlns:a16="http://schemas.microsoft.com/office/drawing/2014/main" id="{FCBA9529-87C2-41BD-896B-CD3B3BBE6E0E}"/>
              </a:ext>
            </a:extLst>
          </p:cNvPr>
          <p:cNvSpPr/>
          <p:nvPr/>
        </p:nvSpPr>
        <p:spPr>
          <a:xfrm>
            <a:off x="3106526" y="4081122"/>
            <a:ext cx="662763" cy="457200"/>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CH</a:t>
            </a:r>
            <a:r>
              <a:rPr lang="en-US" sz="1200" baseline="-25000" dirty="0">
                <a:solidFill>
                  <a:schemeClr val="tx1"/>
                </a:solidFill>
              </a:rPr>
              <a:t>4</a:t>
            </a:r>
            <a:r>
              <a:rPr lang="en-US" sz="1200" dirty="0">
                <a:solidFill>
                  <a:schemeClr val="tx1"/>
                </a:solidFill>
              </a:rPr>
              <a:t>​</a:t>
            </a:r>
            <a:endParaRPr lang="en-GB" sz="1200" dirty="0">
              <a:solidFill>
                <a:schemeClr val="tx1"/>
              </a:solidFill>
            </a:endParaRPr>
          </a:p>
        </p:txBody>
      </p:sp>
      <p:sp>
        <p:nvSpPr>
          <p:cNvPr id="19" name="Rectangle: Rounded Corners 18">
            <a:extLst>
              <a:ext uri="{FF2B5EF4-FFF2-40B4-BE49-F238E27FC236}">
                <a16:creationId xmlns:a16="http://schemas.microsoft.com/office/drawing/2014/main" id="{E2E46BDB-6330-4314-98C8-9B6D9C7D9380}"/>
              </a:ext>
            </a:extLst>
          </p:cNvPr>
          <p:cNvSpPr/>
          <p:nvPr/>
        </p:nvSpPr>
        <p:spPr>
          <a:xfrm>
            <a:off x="7458803" y="1907886"/>
            <a:ext cx="1235201" cy="59896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Metal extraction alternatives</a:t>
            </a:r>
            <a:endParaRPr lang="en-GB" sz="1200" dirty="0">
              <a:solidFill>
                <a:schemeClr val="tx1"/>
              </a:solidFill>
            </a:endParaRPr>
          </a:p>
        </p:txBody>
      </p:sp>
      <p:sp>
        <p:nvSpPr>
          <p:cNvPr id="20" name="Rectangle: Rounded Corners 19">
            <a:extLst>
              <a:ext uri="{FF2B5EF4-FFF2-40B4-BE49-F238E27FC236}">
                <a16:creationId xmlns:a16="http://schemas.microsoft.com/office/drawing/2014/main" id="{991BDC8F-E294-4C43-B450-C0BCBF97F8F1}"/>
              </a:ext>
            </a:extLst>
          </p:cNvPr>
          <p:cNvSpPr/>
          <p:nvPr/>
        </p:nvSpPr>
        <p:spPr>
          <a:xfrm>
            <a:off x="7575166" y="3278264"/>
            <a:ext cx="1134140" cy="59896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Waste water treatment</a:t>
            </a:r>
            <a:endParaRPr lang="en-GB" sz="1200" dirty="0">
              <a:solidFill>
                <a:schemeClr val="tx1"/>
              </a:solidFill>
            </a:endParaRPr>
          </a:p>
        </p:txBody>
      </p:sp>
      <p:sp>
        <p:nvSpPr>
          <p:cNvPr id="21" name="Rectangle: Rounded Corners 20">
            <a:extLst>
              <a:ext uri="{FF2B5EF4-FFF2-40B4-BE49-F238E27FC236}">
                <a16:creationId xmlns:a16="http://schemas.microsoft.com/office/drawing/2014/main" id="{665D3535-68F4-4FFE-9309-464EF971E8B1}"/>
              </a:ext>
            </a:extLst>
          </p:cNvPr>
          <p:cNvSpPr/>
          <p:nvPr/>
        </p:nvSpPr>
        <p:spPr>
          <a:xfrm>
            <a:off x="6324663" y="4073707"/>
            <a:ext cx="1134140" cy="556148"/>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Potable water</a:t>
            </a:r>
            <a:endParaRPr lang="en-GB" sz="1200" dirty="0">
              <a:solidFill>
                <a:schemeClr val="tx1"/>
              </a:solidFill>
            </a:endParaRPr>
          </a:p>
        </p:txBody>
      </p:sp>
      <p:sp>
        <p:nvSpPr>
          <p:cNvPr id="22" name="Rectangle: Rounded Corners 21">
            <a:extLst>
              <a:ext uri="{FF2B5EF4-FFF2-40B4-BE49-F238E27FC236}">
                <a16:creationId xmlns:a16="http://schemas.microsoft.com/office/drawing/2014/main" id="{9916A5FA-9798-4B2F-A24B-46D6AD92A098}"/>
              </a:ext>
            </a:extLst>
          </p:cNvPr>
          <p:cNvSpPr/>
          <p:nvPr/>
        </p:nvSpPr>
        <p:spPr>
          <a:xfrm>
            <a:off x="4215341" y="4706311"/>
            <a:ext cx="1134140" cy="59896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Sustainable development</a:t>
            </a:r>
            <a:endParaRPr lang="en-GB" sz="1200" dirty="0">
              <a:solidFill>
                <a:schemeClr val="tx1"/>
              </a:solidFill>
            </a:endParaRPr>
          </a:p>
        </p:txBody>
      </p:sp>
      <p:sp>
        <p:nvSpPr>
          <p:cNvPr id="23" name="Rectangle: Rounded Corners 22">
            <a:extLst>
              <a:ext uri="{FF2B5EF4-FFF2-40B4-BE49-F238E27FC236}">
                <a16:creationId xmlns:a16="http://schemas.microsoft.com/office/drawing/2014/main" id="{D6AB6688-A644-4260-9A22-5010A932679E}"/>
              </a:ext>
            </a:extLst>
          </p:cNvPr>
          <p:cNvSpPr/>
          <p:nvPr/>
        </p:nvSpPr>
        <p:spPr>
          <a:xfrm>
            <a:off x="6805791" y="4872319"/>
            <a:ext cx="1888213" cy="463403"/>
          </a:xfrm>
          <a:prstGeom prst="round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Political considerations</a:t>
            </a:r>
            <a:endParaRPr lang="en-GB" sz="1200" dirty="0">
              <a:solidFill>
                <a:schemeClr val="tx1"/>
              </a:solidFill>
            </a:endParaRPr>
          </a:p>
        </p:txBody>
      </p:sp>
      <p:sp>
        <p:nvSpPr>
          <p:cNvPr id="24" name="Rectangle: Rounded Corners 23">
            <a:extLst>
              <a:ext uri="{FF2B5EF4-FFF2-40B4-BE49-F238E27FC236}">
                <a16:creationId xmlns:a16="http://schemas.microsoft.com/office/drawing/2014/main" id="{F344AD7A-BCD9-4C0E-8CF0-AFB83638A198}"/>
              </a:ext>
            </a:extLst>
          </p:cNvPr>
          <p:cNvSpPr/>
          <p:nvPr/>
        </p:nvSpPr>
        <p:spPr>
          <a:xfrm>
            <a:off x="5163945" y="1908999"/>
            <a:ext cx="1949656" cy="52768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Ways of reducing use of resources</a:t>
            </a:r>
            <a:endParaRPr lang="en-GB" sz="1200" dirty="0">
              <a:solidFill>
                <a:schemeClr val="tx1"/>
              </a:solidFill>
            </a:endParaRPr>
          </a:p>
        </p:txBody>
      </p:sp>
      <p:sp>
        <p:nvSpPr>
          <p:cNvPr id="25" name="Rectangle: Rounded Corners 24">
            <a:extLst>
              <a:ext uri="{FF2B5EF4-FFF2-40B4-BE49-F238E27FC236}">
                <a16:creationId xmlns:a16="http://schemas.microsoft.com/office/drawing/2014/main" id="{B04CE36C-608F-46E5-BB7A-68B8768D31DB}"/>
              </a:ext>
            </a:extLst>
          </p:cNvPr>
          <p:cNvSpPr/>
          <p:nvPr/>
        </p:nvSpPr>
        <p:spPr>
          <a:xfrm>
            <a:off x="5043336" y="3311305"/>
            <a:ext cx="1134140" cy="59896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recycling</a:t>
            </a:r>
            <a:endParaRPr lang="en-GB" sz="1200" dirty="0">
              <a:solidFill>
                <a:schemeClr val="tx1"/>
              </a:solidFill>
            </a:endParaRPr>
          </a:p>
        </p:txBody>
      </p:sp>
      <p:sp>
        <p:nvSpPr>
          <p:cNvPr id="26" name="Rectangle: Rounded Corners 25">
            <a:extLst>
              <a:ext uri="{FF2B5EF4-FFF2-40B4-BE49-F238E27FC236}">
                <a16:creationId xmlns:a16="http://schemas.microsoft.com/office/drawing/2014/main" id="{657974A6-D52E-48F6-B65D-631B6189AB9B}"/>
              </a:ext>
            </a:extLst>
          </p:cNvPr>
          <p:cNvSpPr/>
          <p:nvPr/>
        </p:nvSpPr>
        <p:spPr>
          <a:xfrm>
            <a:off x="5233290" y="2542559"/>
            <a:ext cx="1134140" cy="59896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Life cycle assessment</a:t>
            </a:r>
            <a:endParaRPr lang="en-GB" sz="1200" dirty="0">
              <a:solidFill>
                <a:schemeClr val="tx1"/>
              </a:solidFill>
            </a:endParaRPr>
          </a:p>
        </p:txBody>
      </p:sp>
      <p:sp>
        <p:nvSpPr>
          <p:cNvPr id="28" name="Rectangle: Rounded Corners 27">
            <a:extLst>
              <a:ext uri="{FF2B5EF4-FFF2-40B4-BE49-F238E27FC236}">
                <a16:creationId xmlns:a16="http://schemas.microsoft.com/office/drawing/2014/main" id="{1CAFCB64-A606-4EA8-B772-4DED41A1D700}"/>
              </a:ext>
            </a:extLst>
          </p:cNvPr>
          <p:cNvSpPr/>
          <p:nvPr/>
        </p:nvSpPr>
        <p:spPr>
          <a:xfrm>
            <a:off x="2446747" y="2146666"/>
            <a:ext cx="1134140" cy="59896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Fossil fuels</a:t>
            </a:r>
            <a:endParaRPr lang="en-GB" sz="1200" dirty="0">
              <a:solidFill>
                <a:schemeClr val="tx1"/>
              </a:solidFill>
            </a:endParaRPr>
          </a:p>
        </p:txBody>
      </p:sp>
      <p:sp>
        <p:nvSpPr>
          <p:cNvPr id="30" name="Rectangle: Rounded Corners 29">
            <a:extLst>
              <a:ext uri="{FF2B5EF4-FFF2-40B4-BE49-F238E27FC236}">
                <a16:creationId xmlns:a16="http://schemas.microsoft.com/office/drawing/2014/main" id="{0C963FE9-DE9A-42AD-AF02-08B65455F5F8}"/>
              </a:ext>
            </a:extLst>
          </p:cNvPr>
          <p:cNvSpPr/>
          <p:nvPr/>
        </p:nvSpPr>
        <p:spPr>
          <a:xfrm>
            <a:off x="5484769" y="4696457"/>
            <a:ext cx="1134140" cy="320723"/>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transport</a:t>
            </a:r>
            <a:endParaRPr lang="en-GB" sz="1200" dirty="0">
              <a:solidFill>
                <a:schemeClr val="tx1"/>
              </a:solidFill>
            </a:endParaRPr>
          </a:p>
        </p:txBody>
      </p:sp>
      <p:sp>
        <p:nvSpPr>
          <p:cNvPr id="31" name="Rectangle: Rounded Corners 30">
            <a:extLst>
              <a:ext uri="{FF2B5EF4-FFF2-40B4-BE49-F238E27FC236}">
                <a16:creationId xmlns:a16="http://schemas.microsoft.com/office/drawing/2014/main" id="{9231CB64-B2E0-4E5E-98AF-00A82587B880}"/>
              </a:ext>
            </a:extLst>
          </p:cNvPr>
          <p:cNvSpPr/>
          <p:nvPr/>
        </p:nvSpPr>
        <p:spPr>
          <a:xfrm>
            <a:off x="5481527" y="5124688"/>
            <a:ext cx="1134140" cy="320723"/>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heating</a:t>
            </a:r>
            <a:endParaRPr lang="en-GB" sz="1200" dirty="0">
              <a:solidFill>
                <a:schemeClr val="tx1"/>
              </a:solidFill>
            </a:endParaRPr>
          </a:p>
        </p:txBody>
      </p:sp>
      <p:sp>
        <p:nvSpPr>
          <p:cNvPr id="32" name="Rectangle: Rounded Corners 31">
            <a:extLst>
              <a:ext uri="{FF2B5EF4-FFF2-40B4-BE49-F238E27FC236}">
                <a16:creationId xmlns:a16="http://schemas.microsoft.com/office/drawing/2014/main" id="{34788B30-64AB-4643-8482-8864D0DECC01}"/>
              </a:ext>
            </a:extLst>
          </p:cNvPr>
          <p:cNvSpPr/>
          <p:nvPr/>
        </p:nvSpPr>
        <p:spPr>
          <a:xfrm>
            <a:off x="5481527" y="5615190"/>
            <a:ext cx="1134140" cy="374902"/>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Electricity generation</a:t>
            </a:r>
            <a:endParaRPr lang="en-GB" sz="1200" dirty="0">
              <a:solidFill>
                <a:schemeClr val="tx1"/>
              </a:solidFill>
            </a:endParaRPr>
          </a:p>
        </p:txBody>
      </p:sp>
      <p:sp>
        <p:nvSpPr>
          <p:cNvPr id="38" name="Rectangle: Rounded Corners 37">
            <a:extLst>
              <a:ext uri="{FF2B5EF4-FFF2-40B4-BE49-F238E27FC236}">
                <a16:creationId xmlns:a16="http://schemas.microsoft.com/office/drawing/2014/main" id="{7DD6BDDF-0AE2-4415-BB00-1CCFE710AAAC}"/>
              </a:ext>
            </a:extLst>
          </p:cNvPr>
          <p:cNvSpPr/>
          <p:nvPr/>
        </p:nvSpPr>
        <p:spPr>
          <a:xfrm>
            <a:off x="6216615" y="1232882"/>
            <a:ext cx="1242188" cy="540955"/>
          </a:xfrm>
          <a:prstGeom prst="round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Environmental impact</a:t>
            </a:r>
            <a:endParaRPr lang="en-GB" sz="1200" dirty="0">
              <a:solidFill>
                <a:schemeClr val="tx1"/>
              </a:solidFill>
            </a:endParaRPr>
          </a:p>
        </p:txBody>
      </p:sp>
      <p:sp>
        <p:nvSpPr>
          <p:cNvPr id="41" name="Rectangle: Rounded Corners 40">
            <a:extLst>
              <a:ext uri="{FF2B5EF4-FFF2-40B4-BE49-F238E27FC236}">
                <a16:creationId xmlns:a16="http://schemas.microsoft.com/office/drawing/2014/main" id="{3E74C551-962E-4486-BB33-5AC55AEB61BA}"/>
              </a:ext>
            </a:extLst>
          </p:cNvPr>
          <p:cNvSpPr/>
          <p:nvPr/>
        </p:nvSpPr>
        <p:spPr>
          <a:xfrm>
            <a:off x="1864246" y="5474754"/>
            <a:ext cx="2452263" cy="500079"/>
          </a:xfrm>
          <a:prstGeom prst="round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Ethical considerations</a:t>
            </a:r>
            <a:endParaRPr lang="en-GB" sz="1200" dirty="0">
              <a:solidFill>
                <a:schemeClr val="tx1"/>
              </a:solidFill>
            </a:endParaRPr>
          </a:p>
        </p:txBody>
      </p:sp>
      <p:sp>
        <p:nvSpPr>
          <p:cNvPr id="42" name="Rectangle: Rounded Corners 41">
            <a:extLst>
              <a:ext uri="{FF2B5EF4-FFF2-40B4-BE49-F238E27FC236}">
                <a16:creationId xmlns:a16="http://schemas.microsoft.com/office/drawing/2014/main" id="{8F9F2FB2-80F8-4885-9461-6E26DFF33278}"/>
              </a:ext>
            </a:extLst>
          </p:cNvPr>
          <p:cNvSpPr/>
          <p:nvPr/>
        </p:nvSpPr>
        <p:spPr>
          <a:xfrm>
            <a:off x="4086536" y="4051864"/>
            <a:ext cx="2154816" cy="500079"/>
          </a:xfrm>
          <a:prstGeom prst="round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Social considerations</a:t>
            </a:r>
            <a:endParaRPr lang="en-GB" sz="1200" dirty="0">
              <a:solidFill>
                <a:schemeClr val="tx1"/>
              </a:solidFill>
            </a:endParaRPr>
          </a:p>
        </p:txBody>
      </p:sp>
      <p:sp>
        <p:nvSpPr>
          <p:cNvPr id="43" name="Rectangle: Rounded Corners 42">
            <a:extLst>
              <a:ext uri="{FF2B5EF4-FFF2-40B4-BE49-F238E27FC236}">
                <a16:creationId xmlns:a16="http://schemas.microsoft.com/office/drawing/2014/main" id="{CAAA02D6-D6E7-4C6C-98F5-B375099DDAB8}"/>
              </a:ext>
            </a:extLst>
          </p:cNvPr>
          <p:cNvSpPr/>
          <p:nvPr/>
        </p:nvSpPr>
        <p:spPr>
          <a:xfrm>
            <a:off x="6574224" y="2650026"/>
            <a:ext cx="2125312" cy="500079"/>
          </a:xfrm>
          <a:prstGeom prst="round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Economic considerations</a:t>
            </a:r>
            <a:endParaRPr lang="en-GB" sz="1200" dirty="0">
              <a:solidFill>
                <a:schemeClr val="tx1"/>
              </a:solidFill>
            </a:endParaRPr>
          </a:p>
        </p:txBody>
      </p:sp>
      <p:sp>
        <p:nvSpPr>
          <p:cNvPr id="47" name="Rectangle: Rounded Corners 46">
            <a:extLst>
              <a:ext uri="{FF2B5EF4-FFF2-40B4-BE49-F238E27FC236}">
                <a16:creationId xmlns:a16="http://schemas.microsoft.com/office/drawing/2014/main" id="{0237DE60-BA54-44FE-96ED-9BB653991303}"/>
              </a:ext>
            </a:extLst>
          </p:cNvPr>
          <p:cNvSpPr/>
          <p:nvPr/>
        </p:nvSpPr>
        <p:spPr>
          <a:xfrm>
            <a:off x="547535" y="4021742"/>
            <a:ext cx="1378687" cy="389202"/>
          </a:xfrm>
          <a:prstGeom prst="round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Photosynthesis</a:t>
            </a:r>
            <a:endParaRPr lang="en-GB" sz="1200" dirty="0">
              <a:solidFill>
                <a:schemeClr val="tx1"/>
              </a:solidFill>
            </a:endParaRPr>
          </a:p>
        </p:txBody>
      </p:sp>
      <p:sp>
        <p:nvSpPr>
          <p:cNvPr id="49" name="Rectangle: Rounded Corners 48">
            <a:extLst>
              <a:ext uri="{FF2B5EF4-FFF2-40B4-BE49-F238E27FC236}">
                <a16:creationId xmlns:a16="http://schemas.microsoft.com/office/drawing/2014/main" id="{04E39070-5FBD-4ABC-9285-75345E3A3F30}"/>
              </a:ext>
            </a:extLst>
          </p:cNvPr>
          <p:cNvSpPr/>
          <p:nvPr/>
        </p:nvSpPr>
        <p:spPr>
          <a:xfrm>
            <a:off x="443753" y="5563591"/>
            <a:ext cx="1282997" cy="389202"/>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Evolution</a:t>
            </a:r>
            <a:endParaRPr lang="en-GB" sz="1200" dirty="0">
              <a:solidFill>
                <a:schemeClr val="tx1"/>
              </a:solidFill>
            </a:endParaRPr>
          </a:p>
        </p:txBody>
      </p:sp>
      <p:sp>
        <p:nvSpPr>
          <p:cNvPr id="50" name="Rectangle: Rounded Corners 49">
            <a:extLst>
              <a:ext uri="{FF2B5EF4-FFF2-40B4-BE49-F238E27FC236}">
                <a16:creationId xmlns:a16="http://schemas.microsoft.com/office/drawing/2014/main" id="{71752D33-C629-464C-9AE0-EFA4F36DFEAD}"/>
              </a:ext>
            </a:extLst>
          </p:cNvPr>
          <p:cNvSpPr/>
          <p:nvPr/>
        </p:nvSpPr>
        <p:spPr>
          <a:xfrm>
            <a:off x="3769289" y="2537361"/>
            <a:ext cx="1134140" cy="584011"/>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Carbon footprint​</a:t>
            </a:r>
            <a:endParaRPr lang="en-GB" sz="1200" dirty="0">
              <a:solidFill>
                <a:schemeClr val="tx1"/>
              </a:solidFill>
            </a:endParaRPr>
          </a:p>
        </p:txBody>
      </p:sp>
      <p:sp>
        <p:nvSpPr>
          <p:cNvPr id="52" name="Rectangle: Rounded Corners 51">
            <a:extLst>
              <a:ext uri="{FF2B5EF4-FFF2-40B4-BE49-F238E27FC236}">
                <a16:creationId xmlns:a16="http://schemas.microsoft.com/office/drawing/2014/main" id="{B44650ED-3D36-4E26-992E-9407C9D68556}"/>
              </a:ext>
            </a:extLst>
          </p:cNvPr>
          <p:cNvSpPr/>
          <p:nvPr/>
        </p:nvSpPr>
        <p:spPr>
          <a:xfrm>
            <a:off x="6309251" y="3300049"/>
            <a:ext cx="1134140" cy="598967"/>
          </a:xfrm>
          <a:prstGeom prst="roundRect">
            <a:avLst/>
          </a:pr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Water cycle​</a:t>
            </a:r>
            <a:endParaRPr lang="en-GB" sz="1200" dirty="0">
              <a:solidFill>
                <a:schemeClr val="tx1"/>
              </a:solidFill>
            </a:endParaRPr>
          </a:p>
        </p:txBody>
      </p:sp>
      <p:sp>
        <p:nvSpPr>
          <p:cNvPr id="6" name="Slide Number Placeholder 5">
            <a:extLst>
              <a:ext uri="{FF2B5EF4-FFF2-40B4-BE49-F238E27FC236}">
                <a16:creationId xmlns:a16="http://schemas.microsoft.com/office/drawing/2014/main" id="{7FF6F77B-D2CC-46BC-847D-4621354F6570}"/>
              </a:ext>
            </a:extLst>
          </p:cNvPr>
          <p:cNvSpPr>
            <a:spLocks noGrp="1"/>
          </p:cNvSpPr>
          <p:nvPr>
            <p:ph type="sldNum" sz="quarter" idx="4"/>
          </p:nvPr>
        </p:nvSpPr>
        <p:spPr/>
        <p:txBody>
          <a:bodyPr/>
          <a:lstStyle/>
          <a:p>
            <a:fld id="{9D4704D4-DAEA-4D4A-A9DC-4373E3AC7101}" type="slidenum">
              <a:rPr lang="en-GB" smtClean="0"/>
              <a:pPr/>
              <a:t>16</a:t>
            </a:fld>
            <a:endParaRPr lang="en-GB"/>
          </a:p>
        </p:txBody>
      </p:sp>
    </p:spTree>
    <p:extLst>
      <p:ext uri="{BB962C8B-B14F-4D97-AF65-F5344CB8AC3E}">
        <p14:creationId xmlns:p14="http://schemas.microsoft.com/office/powerpoint/2010/main" val="12914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30" grpId="0" animBg="1"/>
      <p:bldP spid="31" grpId="0" animBg="1"/>
      <p:bldP spid="32" grpId="0" animBg="1"/>
      <p:bldP spid="38" grpId="0" animBg="1"/>
      <p:bldP spid="41" grpId="0" animBg="1"/>
      <p:bldP spid="42" grpId="0" animBg="1"/>
      <p:bldP spid="43" grpId="0" animBg="1"/>
      <p:bldP spid="47" grpId="0" animBg="1"/>
      <p:bldP spid="49" grpId="0" animBg="1"/>
      <p:bldP spid="50"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BD047-BBE2-E46B-AB06-FD29F8F23237}"/>
              </a:ext>
            </a:extLst>
          </p:cNvPr>
          <p:cNvSpPr>
            <a:spLocks noGrp="1"/>
          </p:cNvSpPr>
          <p:nvPr>
            <p:ph type="title"/>
          </p:nvPr>
        </p:nvSpPr>
        <p:spPr/>
        <p:txBody>
          <a:bodyPr/>
          <a:lstStyle/>
          <a:p>
            <a:r>
              <a:rPr lang="en-US" sz="2600" dirty="0">
                <a:latin typeface="+mn-lt"/>
              </a:rPr>
              <a:t>Assessment: Trilogy Chemistry 2F 2021</a:t>
            </a:r>
          </a:p>
        </p:txBody>
      </p:sp>
      <p:sp>
        <p:nvSpPr>
          <p:cNvPr id="3" name="Footer Placeholder 2">
            <a:extLst>
              <a:ext uri="{FF2B5EF4-FFF2-40B4-BE49-F238E27FC236}">
                <a16:creationId xmlns:a16="http://schemas.microsoft.com/office/drawing/2014/main" id="{C630BF25-C00E-64AA-C018-5F0CC4133EA3}"/>
              </a:ext>
            </a:extLst>
          </p:cNvPr>
          <p:cNvSpPr>
            <a:spLocks noGrp="1"/>
          </p:cNvSpPr>
          <p:nvPr>
            <p:ph type="ftr" sz="quarter" idx="10"/>
          </p:nvPr>
        </p:nvSpPr>
        <p:spPr>
          <a:xfrm>
            <a:off x="1976438" y="6611004"/>
            <a:ext cx="2786948" cy="246995"/>
          </a:xfrm>
        </p:spPr>
        <p:txBody>
          <a:bodyPr/>
          <a:lstStyle/>
          <a:p>
            <a:r>
              <a:rPr lang="en-GB" dirty="0"/>
              <a:t>Copyright © 2023 AQA and its licensors. All rights reserved.</a:t>
            </a:r>
            <a:endParaRPr lang="en-US" dirty="0"/>
          </a:p>
        </p:txBody>
      </p:sp>
      <p:pic>
        <p:nvPicPr>
          <p:cNvPr id="5" name="Picture 5" descr="Chart&#10;&#10;Description automatically generated">
            <a:extLst>
              <a:ext uri="{FF2B5EF4-FFF2-40B4-BE49-F238E27FC236}">
                <a16:creationId xmlns:a16="http://schemas.microsoft.com/office/drawing/2014/main" id="{C7FD3E10-F1DA-4E18-069A-ACD15311FBC5}"/>
              </a:ext>
            </a:extLst>
          </p:cNvPr>
          <p:cNvPicPr>
            <a:picLocks noGrp="1" noChangeAspect="1"/>
          </p:cNvPicPr>
          <p:nvPr>
            <p:ph idx="1"/>
          </p:nvPr>
        </p:nvPicPr>
        <p:blipFill>
          <a:blip r:embed="rId3"/>
          <a:stretch>
            <a:fillRect/>
          </a:stretch>
        </p:blipFill>
        <p:spPr>
          <a:xfrm>
            <a:off x="540001" y="1731600"/>
            <a:ext cx="3737284" cy="4488447"/>
          </a:xfrm>
        </p:spPr>
      </p:pic>
      <p:pic>
        <p:nvPicPr>
          <p:cNvPr id="6" name="Picture 6" descr="A screenshot of a computer&#10;&#10;Description automatically generated">
            <a:extLst>
              <a:ext uri="{FF2B5EF4-FFF2-40B4-BE49-F238E27FC236}">
                <a16:creationId xmlns:a16="http://schemas.microsoft.com/office/drawing/2014/main" id="{60432A3B-7E21-5705-FE6F-F3399BDE7A99}"/>
              </a:ext>
            </a:extLst>
          </p:cNvPr>
          <p:cNvPicPr>
            <a:picLocks noChangeAspect="1"/>
          </p:cNvPicPr>
          <p:nvPr/>
        </p:nvPicPr>
        <p:blipFill>
          <a:blip r:embed="rId4"/>
          <a:stretch>
            <a:fillRect/>
          </a:stretch>
        </p:blipFill>
        <p:spPr>
          <a:xfrm>
            <a:off x="4572000" y="1731600"/>
            <a:ext cx="3408660" cy="1390748"/>
          </a:xfrm>
          <a:prstGeom prst="rect">
            <a:avLst/>
          </a:prstGeom>
        </p:spPr>
      </p:pic>
      <p:sp>
        <p:nvSpPr>
          <p:cNvPr id="4" name="Slide Number Placeholder 3">
            <a:extLst>
              <a:ext uri="{FF2B5EF4-FFF2-40B4-BE49-F238E27FC236}">
                <a16:creationId xmlns:a16="http://schemas.microsoft.com/office/drawing/2014/main" id="{AE923C55-9232-4166-A6F4-6089B54A8C95}"/>
              </a:ext>
            </a:extLst>
          </p:cNvPr>
          <p:cNvSpPr>
            <a:spLocks noGrp="1"/>
          </p:cNvSpPr>
          <p:nvPr>
            <p:ph type="sldNum" sz="quarter" idx="4"/>
          </p:nvPr>
        </p:nvSpPr>
        <p:spPr/>
        <p:txBody>
          <a:bodyPr/>
          <a:lstStyle/>
          <a:p>
            <a:fld id="{9D4704D4-DAEA-4D4A-A9DC-4373E3AC7101}" type="slidenum">
              <a:rPr lang="en-GB" smtClean="0"/>
              <a:pPr/>
              <a:t>17</a:t>
            </a:fld>
            <a:endParaRPr lang="en-GB"/>
          </a:p>
        </p:txBody>
      </p:sp>
    </p:spTree>
    <p:extLst>
      <p:ext uri="{BB962C8B-B14F-4D97-AF65-F5344CB8AC3E}">
        <p14:creationId xmlns:p14="http://schemas.microsoft.com/office/powerpoint/2010/main" val="3165224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BD047-BBE2-E46B-AB06-FD29F8F23237}"/>
              </a:ext>
            </a:extLst>
          </p:cNvPr>
          <p:cNvSpPr>
            <a:spLocks noGrp="1"/>
          </p:cNvSpPr>
          <p:nvPr>
            <p:ph type="title"/>
          </p:nvPr>
        </p:nvSpPr>
        <p:spPr/>
        <p:txBody>
          <a:bodyPr/>
          <a:lstStyle/>
          <a:p>
            <a:r>
              <a:rPr lang="en-US" sz="2600" dirty="0">
                <a:latin typeface="+mn-lt"/>
              </a:rPr>
              <a:t>Assessment: Trilogy Biology 2F 2021</a:t>
            </a:r>
          </a:p>
        </p:txBody>
      </p:sp>
      <p:sp>
        <p:nvSpPr>
          <p:cNvPr id="3" name="Footer Placeholder 2">
            <a:extLst>
              <a:ext uri="{FF2B5EF4-FFF2-40B4-BE49-F238E27FC236}">
                <a16:creationId xmlns:a16="http://schemas.microsoft.com/office/drawing/2014/main" id="{C630BF25-C00E-64AA-C018-5F0CC4133EA3}"/>
              </a:ext>
            </a:extLst>
          </p:cNvPr>
          <p:cNvSpPr>
            <a:spLocks noGrp="1"/>
          </p:cNvSpPr>
          <p:nvPr>
            <p:ph type="ftr" sz="quarter" idx="10"/>
          </p:nvPr>
        </p:nvSpPr>
        <p:spPr>
          <a:xfrm>
            <a:off x="1976438" y="6611004"/>
            <a:ext cx="2786948" cy="246995"/>
          </a:xfrm>
        </p:spPr>
        <p:txBody>
          <a:bodyPr/>
          <a:lstStyle/>
          <a:p>
            <a:r>
              <a:rPr lang="en-GB" dirty="0"/>
              <a:t>Copyright © 2023 AQA and its licensors. All rights reserved.</a:t>
            </a:r>
            <a:endParaRPr lang="en-US" dirty="0"/>
          </a:p>
        </p:txBody>
      </p:sp>
      <p:sp>
        <p:nvSpPr>
          <p:cNvPr id="4" name="Slide Number Placeholder 3">
            <a:extLst>
              <a:ext uri="{FF2B5EF4-FFF2-40B4-BE49-F238E27FC236}">
                <a16:creationId xmlns:a16="http://schemas.microsoft.com/office/drawing/2014/main" id="{AE923C55-9232-4166-A6F4-6089B54A8C95}"/>
              </a:ext>
            </a:extLst>
          </p:cNvPr>
          <p:cNvSpPr>
            <a:spLocks noGrp="1"/>
          </p:cNvSpPr>
          <p:nvPr>
            <p:ph type="sldNum" sz="quarter" idx="4"/>
          </p:nvPr>
        </p:nvSpPr>
        <p:spPr/>
        <p:txBody>
          <a:bodyPr/>
          <a:lstStyle/>
          <a:p>
            <a:fld id="{9D4704D4-DAEA-4D4A-A9DC-4373E3AC7101}" type="slidenum">
              <a:rPr lang="en-GB" smtClean="0"/>
              <a:pPr/>
              <a:t>18</a:t>
            </a:fld>
            <a:endParaRPr lang="en-GB"/>
          </a:p>
        </p:txBody>
      </p:sp>
      <p:pic>
        <p:nvPicPr>
          <p:cNvPr id="9" name="Picture 5" descr="Chart, bar chart&#10;&#10;Description automatically generated">
            <a:extLst>
              <a:ext uri="{FF2B5EF4-FFF2-40B4-BE49-F238E27FC236}">
                <a16:creationId xmlns:a16="http://schemas.microsoft.com/office/drawing/2014/main" id="{A8E8FA9D-07DF-4104-A8BA-C6FCDDD4165B}"/>
              </a:ext>
            </a:extLst>
          </p:cNvPr>
          <p:cNvPicPr>
            <a:picLocks noChangeAspect="1"/>
          </p:cNvPicPr>
          <p:nvPr/>
        </p:nvPicPr>
        <p:blipFill rotWithShape="1">
          <a:blip r:embed="rId3"/>
          <a:srcRect b="59232"/>
          <a:stretch/>
        </p:blipFill>
        <p:spPr>
          <a:xfrm>
            <a:off x="540000" y="1731600"/>
            <a:ext cx="4569011" cy="2329165"/>
          </a:xfrm>
          <a:prstGeom prst="rect">
            <a:avLst/>
          </a:prstGeom>
          <a:noFill/>
        </p:spPr>
      </p:pic>
      <p:pic>
        <p:nvPicPr>
          <p:cNvPr id="10" name="Picture 5" descr="Chart, bar chart&#10;&#10;Description automatically generated">
            <a:extLst>
              <a:ext uri="{FF2B5EF4-FFF2-40B4-BE49-F238E27FC236}">
                <a16:creationId xmlns:a16="http://schemas.microsoft.com/office/drawing/2014/main" id="{2F135327-FF45-4C65-B18E-1A65BB4C05F6}"/>
              </a:ext>
            </a:extLst>
          </p:cNvPr>
          <p:cNvPicPr>
            <a:picLocks noChangeAspect="1"/>
          </p:cNvPicPr>
          <p:nvPr/>
        </p:nvPicPr>
        <p:blipFill rotWithShape="1">
          <a:blip r:embed="rId3"/>
          <a:srcRect l="11753" t="40799"/>
          <a:stretch/>
        </p:blipFill>
        <p:spPr>
          <a:xfrm>
            <a:off x="4763386" y="3101439"/>
            <a:ext cx="3821814" cy="3205995"/>
          </a:xfrm>
          <a:prstGeom prst="rect">
            <a:avLst/>
          </a:prstGeom>
          <a:noFill/>
        </p:spPr>
      </p:pic>
    </p:spTree>
    <p:extLst>
      <p:ext uri="{BB962C8B-B14F-4D97-AF65-F5344CB8AC3E}">
        <p14:creationId xmlns:p14="http://schemas.microsoft.com/office/powerpoint/2010/main" val="1577311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5C99-F17F-057D-163A-7B86D5E2AE7C}"/>
              </a:ext>
            </a:extLst>
          </p:cNvPr>
          <p:cNvSpPr>
            <a:spLocks noGrp="1"/>
          </p:cNvSpPr>
          <p:nvPr>
            <p:ph type="title"/>
          </p:nvPr>
        </p:nvSpPr>
        <p:spPr/>
        <p:txBody>
          <a:bodyPr/>
          <a:lstStyle/>
          <a:p>
            <a:r>
              <a:rPr lang="en-US" sz="2600" dirty="0">
                <a:latin typeface="+mn-lt"/>
              </a:rPr>
              <a:t>Assessment: Trilogy Biology 2H 2020</a:t>
            </a:r>
          </a:p>
          <a:p>
            <a:endParaRPr lang="en-US" dirty="0"/>
          </a:p>
          <a:p>
            <a:endParaRPr lang="en-US" dirty="0"/>
          </a:p>
        </p:txBody>
      </p:sp>
      <p:sp>
        <p:nvSpPr>
          <p:cNvPr id="3" name="Footer Placeholder 2">
            <a:extLst>
              <a:ext uri="{FF2B5EF4-FFF2-40B4-BE49-F238E27FC236}">
                <a16:creationId xmlns:a16="http://schemas.microsoft.com/office/drawing/2014/main" id="{136C4668-D2D7-3058-9A44-2F740002D68C}"/>
              </a:ext>
            </a:extLst>
          </p:cNvPr>
          <p:cNvSpPr>
            <a:spLocks noGrp="1"/>
          </p:cNvSpPr>
          <p:nvPr>
            <p:ph type="ftr" sz="quarter" idx="10"/>
          </p:nvPr>
        </p:nvSpPr>
        <p:spPr>
          <a:xfrm>
            <a:off x="1976438" y="6611004"/>
            <a:ext cx="2808922" cy="246995"/>
          </a:xfrm>
        </p:spPr>
        <p:txBody>
          <a:bodyPr/>
          <a:lstStyle/>
          <a:p>
            <a:r>
              <a:rPr lang="en-GB" dirty="0"/>
              <a:t>Copyright © 2023 AQA and its licensors. All rights reserved.</a:t>
            </a:r>
            <a:endParaRPr lang="en-US" dirty="0"/>
          </a:p>
        </p:txBody>
      </p:sp>
      <p:pic>
        <p:nvPicPr>
          <p:cNvPr id="5" name="Picture 5" descr="Graphical user interface, text, application, email&#10;&#10;Description automatically generated">
            <a:extLst>
              <a:ext uri="{FF2B5EF4-FFF2-40B4-BE49-F238E27FC236}">
                <a16:creationId xmlns:a16="http://schemas.microsoft.com/office/drawing/2014/main" id="{FD3D4231-C1CA-880D-6A8F-6B25668DB341}"/>
              </a:ext>
            </a:extLst>
          </p:cNvPr>
          <p:cNvPicPr>
            <a:picLocks noGrp="1" noChangeAspect="1"/>
          </p:cNvPicPr>
          <p:nvPr>
            <p:ph idx="1"/>
          </p:nvPr>
        </p:nvPicPr>
        <p:blipFill>
          <a:blip r:embed="rId2"/>
          <a:stretch>
            <a:fillRect/>
          </a:stretch>
        </p:blipFill>
        <p:spPr>
          <a:xfrm>
            <a:off x="540000" y="1731599"/>
            <a:ext cx="7878996" cy="4265163"/>
          </a:xfrm>
        </p:spPr>
      </p:pic>
      <p:sp>
        <p:nvSpPr>
          <p:cNvPr id="4" name="Slide Number Placeholder 3">
            <a:extLst>
              <a:ext uri="{FF2B5EF4-FFF2-40B4-BE49-F238E27FC236}">
                <a16:creationId xmlns:a16="http://schemas.microsoft.com/office/drawing/2014/main" id="{2869C3A1-3C69-4756-9D66-F341C4F6FD93}"/>
              </a:ext>
            </a:extLst>
          </p:cNvPr>
          <p:cNvSpPr>
            <a:spLocks noGrp="1"/>
          </p:cNvSpPr>
          <p:nvPr>
            <p:ph type="sldNum" sz="quarter" idx="4"/>
          </p:nvPr>
        </p:nvSpPr>
        <p:spPr/>
        <p:txBody>
          <a:bodyPr/>
          <a:lstStyle/>
          <a:p>
            <a:fld id="{9D4704D4-DAEA-4D4A-A9DC-4373E3AC7101}" type="slidenum">
              <a:rPr lang="en-GB" smtClean="0"/>
              <a:pPr/>
              <a:t>19</a:t>
            </a:fld>
            <a:endParaRPr lang="en-GB"/>
          </a:p>
        </p:txBody>
      </p:sp>
    </p:spTree>
    <p:extLst>
      <p:ext uri="{BB962C8B-B14F-4D97-AF65-F5344CB8AC3E}">
        <p14:creationId xmlns:p14="http://schemas.microsoft.com/office/powerpoint/2010/main" val="328430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AB76-7E67-CFED-EEE3-6F266D9906FB}"/>
              </a:ext>
            </a:extLst>
          </p:cNvPr>
          <p:cNvSpPr>
            <a:spLocks noGrp="1"/>
          </p:cNvSpPr>
          <p:nvPr>
            <p:ph type="title"/>
          </p:nvPr>
        </p:nvSpPr>
        <p:spPr/>
        <p:txBody>
          <a:bodyPr/>
          <a:lstStyle/>
          <a:p>
            <a:r>
              <a:rPr lang="en-GB" sz="2600" dirty="0">
                <a:latin typeface="+mn-lt"/>
              </a:rPr>
              <a:t>Sustainability and the environment</a:t>
            </a:r>
            <a:endParaRPr lang="en-US" sz="2600" dirty="0">
              <a:latin typeface="+mn-lt"/>
            </a:endParaRPr>
          </a:p>
          <a:p>
            <a:endParaRPr lang="en-US" dirty="0"/>
          </a:p>
        </p:txBody>
      </p:sp>
      <p:sp>
        <p:nvSpPr>
          <p:cNvPr id="3" name="Footer Placeholder 2">
            <a:extLst>
              <a:ext uri="{FF2B5EF4-FFF2-40B4-BE49-F238E27FC236}">
                <a16:creationId xmlns:a16="http://schemas.microsoft.com/office/drawing/2014/main" id="{8BD368B2-C515-5339-B551-C1E765B1F3A8}"/>
              </a:ext>
            </a:extLst>
          </p:cNvPr>
          <p:cNvSpPr>
            <a:spLocks noGrp="1"/>
          </p:cNvSpPr>
          <p:nvPr>
            <p:ph type="ftr" sz="quarter" idx="10"/>
          </p:nvPr>
        </p:nvSpPr>
        <p:spPr>
          <a:xfrm>
            <a:off x="1976437" y="6611005"/>
            <a:ext cx="2810247" cy="230471"/>
          </a:xfrm>
        </p:spPr>
        <p:txBody>
          <a:bodyPr/>
          <a:lstStyle/>
          <a:p>
            <a:r>
              <a:rPr lang="en-GB" dirty="0"/>
              <a:t>Copyright © 2023 AQA and its licensors. All rights reserved.</a:t>
            </a:r>
            <a:endParaRPr lang="en-US" dirty="0"/>
          </a:p>
        </p:txBody>
      </p:sp>
      <p:sp>
        <p:nvSpPr>
          <p:cNvPr id="8" name="Slide Number Placeholder 7">
            <a:extLst>
              <a:ext uri="{FF2B5EF4-FFF2-40B4-BE49-F238E27FC236}">
                <a16:creationId xmlns:a16="http://schemas.microsoft.com/office/drawing/2014/main" id="{D3326734-F036-4EA0-A5CD-7CE32DC9786F}"/>
              </a:ext>
            </a:extLst>
          </p:cNvPr>
          <p:cNvSpPr>
            <a:spLocks noGrp="1"/>
          </p:cNvSpPr>
          <p:nvPr>
            <p:ph type="sldNum" sz="quarter" idx="4"/>
          </p:nvPr>
        </p:nvSpPr>
        <p:spPr/>
        <p:txBody>
          <a:bodyPr/>
          <a:lstStyle/>
          <a:p>
            <a:fld id="{9D4704D4-DAEA-4D4A-A9DC-4373E3AC7101}" type="slidenum">
              <a:rPr lang="en-GB" smtClean="0"/>
              <a:pPr/>
              <a:t>2</a:t>
            </a:fld>
            <a:endParaRPr lang="en-GB"/>
          </a:p>
        </p:txBody>
      </p:sp>
      <p:sp>
        <p:nvSpPr>
          <p:cNvPr id="4" name="Content Placeholder 3">
            <a:extLst>
              <a:ext uri="{FF2B5EF4-FFF2-40B4-BE49-F238E27FC236}">
                <a16:creationId xmlns:a16="http://schemas.microsoft.com/office/drawing/2014/main" id="{85340B34-9EB2-576B-6C99-802F2FECBF27}"/>
              </a:ext>
            </a:extLst>
          </p:cNvPr>
          <p:cNvSpPr>
            <a:spLocks noGrp="1"/>
          </p:cNvSpPr>
          <p:nvPr>
            <p:ph idx="1"/>
          </p:nvPr>
        </p:nvSpPr>
        <p:spPr/>
        <p:txBody>
          <a:bodyPr vert="horz" lIns="0" tIns="0" rIns="91440" bIns="0" rtlCol="0" anchor="t">
            <a:noAutofit/>
          </a:bodyPr>
          <a:lstStyle/>
          <a:p>
            <a:pPr marL="359410" indent="-359410"/>
            <a:r>
              <a:rPr lang="en-US" sz="1800" dirty="0">
                <a:ea typeface="+mn-lt"/>
                <a:cs typeface="+mn-lt"/>
              </a:rPr>
              <a:t>Dive into AQA science specifications to discuss how current specification can support students learning on sustainability and the environment. </a:t>
            </a:r>
          </a:p>
          <a:p>
            <a:pPr marL="359410" indent="-359410"/>
            <a:endParaRPr lang="en-US" sz="1800" dirty="0">
              <a:ea typeface="+mn-lt"/>
              <a:cs typeface="+mn-lt"/>
            </a:endParaRPr>
          </a:p>
          <a:p>
            <a:pPr marL="359410" indent="-359410"/>
            <a:r>
              <a:rPr lang="en-US" sz="1800" dirty="0">
                <a:ea typeface="+mn-lt"/>
                <a:cs typeface="+mn-lt"/>
              </a:rPr>
              <a:t>What more could be done to enhance these important topics across the sciences by a more integrated approach.  </a:t>
            </a:r>
          </a:p>
          <a:p>
            <a:pPr marL="359410" indent="-359410"/>
            <a:endParaRPr lang="en-US" sz="1800" dirty="0">
              <a:ea typeface="+mn-lt"/>
              <a:cs typeface="+mn-lt"/>
            </a:endParaRPr>
          </a:p>
          <a:p>
            <a:pPr marL="359410" indent="-359410"/>
            <a:r>
              <a:rPr lang="en-US" sz="1800" dirty="0">
                <a:ea typeface="+mn-lt"/>
                <a:cs typeface="+mn-lt"/>
              </a:rPr>
              <a:t>Could our current A-level Environmental Science be an option?   </a:t>
            </a:r>
            <a:endParaRPr lang="en-US" sz="1800" dirty="0">
              <a:cs typeface="Arial"/>
            </a:endParaRPr>
          </a:p>
          <a:p>
            <a:pPr marL="0" indent="0">
              <a:buNone/>
            </a:pPr>
            <a:br>
              <a:rPr lang="en-US" dirty="0"/>
            </a:br>
            <a:endParaRPr lang="en-US" dirty="0">
              <a:cs typeface="Arial"/>
            </a:endParaRPr>
          </a:p>
        </p:txBody>
      </p:sp>
    </p:spTree>
    <p:extLst>
      <p:ext uri="{BB962C8B-B14F-4D97-AF65-F5344CB8AC3E}">
        <p14:creationId xmlns:p14="http://schemas.microsoft.com/office/powerpoint/2010/main" val="3344484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35B6-E99B-2A96-CE1E-4E227B5A3419}"/>
              </a:ext>
            </a:extLst>
          </p:cNvPr>
          <p:cNvSpPr>
            <a:spLocks noGrp="1"/>
          </p:cNvSpPr>
          <p:nvPr>
            <p:ph type="title"/>
          </p:nvPr>
        </p:nvSpPr>
        <p:spPr/>
        <p:txBody>
          <a:bodyPr/>
          <a:lstStyle/>
          <a:p>
            <a:r>
              <a:rPr lang="en-US" sz="2600" dirty="0">
                <a:latin typeface="+mn-lt"/>
              </a:rPr>
              <a:t>8465 Synergy</a:t>
            </a:r>
          </a:p>
        </p:txBody>
      </p:sp>
      <p:sp>
        <p:nvSpPr>
          <p:cNvPr id="3" name="Footer Placeholder 2">
            <a:extLst>
              <a:ext uri="{FF2B5EF4-FFF2-40B4-BE49-F238E27FC236}">
                <a16:creationId xmlns:a16="http://schemas.microsoft.com/office/drawing/2014/main" id="{2E2BF41F-202F-5E5E-05C2-882E299F81C5}"/>
              </a:ext>
            </a:extLst>
          </p:cNvPr>
          <p:cNvSpPr>
            <a:spLocks noGrp="1"/>
          </p:cNvSpPr>
          <p:nvPr>
            <p:ph type="ftr" sz="quarter" idx="10"/>
          </p:nvPr>
        </p:nvSpPr>
        <p:spPr>
          <a:xfrm>
            <a:off x="1976438" y="6611004"/>
            <a:ext cx="2755050" cy="246995"/>
          </a:xfrm>
        </p:spPr>
        <p:txBody>
          <a:bodyPr/>
          <a:lstStyle/>
          <a:p>
            <a:r>
              <a:rPr lang="en-GB" dirty="0"/>
              <a:t>Copyright © 2023 AQA and its licensors. All rights reserved.</a:t>
            </a:r>
            <a:endParaRPr lang="en-US" dirty="0"/>
          </a:p>
        </p:txBody>
      </p:sp>
      <p:sp>
        <p:nvSpPr>
          <p:cNvPr id="6" name="Slide Number Placeholder 5">
            <a:extLst>
              <a:ext uri="{FF2B5EF4-FFF2-40B4-BE49-F238E27FC236}">
                <a16:creationId xmlns:a16="http://schemas.microsoft.com/office/drawing/2014/main" id="{537F7C11-B24E-4938-9BA3-94D3DAB49F3C}"/>
              </a:ext>
            </a:extLst>
          </p:cNvPr>
          <p:cNvSpPr>
            <a:spLocks noGrp="1"/>
          </p:cNvSpPr>
          <p:nvPr>
            <p:ph type="sldNum" sz="quarter" idx="4"/>
          </p:nvPr>
        </p:nvSpPr>
        <p:spPr/>
        <p:txBody>
          <a:bodyPr/>
          <a:lstStyle/>
          <a:p>
            <a:fld id="{9D4704D4-DAEA-4D4A-A9DC-4373E3AC7101}" type="slidenum">
              <a:rPr lang="en-GB" smtClean="0"/>
              <a:pPr/>
              <a:t>20</a:t>
            </a:fld>
            <a:endParaRPr lang="en-GB"/>
          </a:p>
        </p:txBody>
      </p:sp>
      <p:sp>
        <p:nvSpPr>
          <p:cNvPr id="4" name="Content Placeholder 3">
            <a:extLst>
              <a:ext uri="{FF2B5EF4-FFF2-40B4-BE49-F238E27FC236}">
                <a16:creationId xmlns:a16="http://schemas.microsoft.com/office/drawing/2014/main" id="{8ADB99EA-CC3D-9E4B-F2BD-E56995B8ACEE}"/>
              </a:ext>
            </a:extLst>
          </p:cNvPr>
          <p:cNvSpPr>
            <a:spLocks noGrp="1"/>
          </p:cNvSpPr>
          <p:nvPr>
            <p:ph idx="1"/>
          </p:nvPr>
        </p:nvSpPr>
        <p:spPr/>
        <p:txBody>
          <a:bodyPr vert="horz" lIns="0" tIns="0" rIns="91440" bIns="0" rtlCol="0" anchor="t">
            <a:noAutofit/>
          </a:bodyPr>
          <a:lstStyle/>
          <a:p>
            <a:pPr marL="0" indent="0">
              <a:buNone/>
            </a:pPr>
            <a:r>
              <a:rPr lang="en-US" sz="1800" b="1" dirty="0">
                <a:cs typeface="Arial"/>
              </a:rPr>
              <a:t>4.4 Explaining change</a:t>
            </a:r>
          </a:p>
          <a:p>
            <a:pPr marL="0" indent="0">
              <a:buNone/>
            </a:pPr>
            <a:endParaRPr lang="en-US" sz="1800" dirty="0">
              <a:cs typeface="Arial"/>
            </a:endParaRPr>
          </a:p>
          <a:p>
            <a:pPr marL="457200" indent="-457200">
              <a:buAutoNum type="arabicPeriod"/>
            </a:pPr>
            <a:r>
              <a:rPr lang="en-US" sz="1800" dirty="0">
                <a:cs typeface="Arial"/>
              </a:rPr>
              <a:t>The Earth's atmosphere</a:t>
            </a:r>
          </a:p>
          <a:p>
            <a:pPr marL="457200" indent="-457200">
              <a:buAutoNum type="arabicPeriod"/>
            </a:pPr>
            <a:endParaRPr lang="en-US" sz="1800" dirty="0">
              <a:cs typeface="Arial"/>
            </a:endParaRPr>
          </a:p>
          <a:p>
            <a:pPr marL="457200" indent="-457200">
              <a:buAutoNum type="arabicPeriod"/>
            </a:pPr>
            <a:r>
              <a:rPr lang="en-US" sz="1800" dirty="0">
                <a:cs typeface="Arial"/>
              </a:rPr>
              <a:t>Ecosystems and biodiversity</a:t>
            </a:r>
          </a:p>
          <a:p>
            <a:pPr marL="457200" indent="-457200">
              <a:buAutoNum type="arabicPeriod"/>
            </a:pPr>
            <a:endParaRPr lang="en-US" sz="1800" dirty="0">
              <a:cs typeface="Arial"/>
            </a:endParaRPr>
          </a:p>
          <a:p>
            <a:pPr marL="457200" indent="-457200">
              <a:buAutoNum type="arabicPeriod"/>
            </a:pPr>
            <a:r>
              <a:rPr lang="en-US" sz="1800" dirty="0">
                <a:cs typeface="Arial"/>
              </a:rPr>
              <a:t>Inheritance</a:t>
            </a:r>
          </a:p>
          <a:p>
            <a:pPr marL="457200" indent="-457200">
              <a:buAutoNum type="arabicPeriod"/>
            </a:pPr>
            <a:endParaRPr lang="en-US" sz="1800" dirty="0">
              <a:cs typeface="Arial"/>
            </a:endParaRPr>
          </a:p>
          <a:p>
            <a:pPr marL="457200" indent="-457200">
              <a:buAutoNum type="arabicPeriod"/>
            </a:pPr>
            <a:r>
              <a:rPr lang="en-US" sz="1800" dirty="0">
                <a:cs typeface="Arial"/>
              </a:rPr>
              <a:t>Variation and evolution</a:t>
            </a:r>
          </a:p>
        </p:txBody>
      </p:sp>
      <p:pic>
        <p:nvPicPr>
          <p:cNvPr id="5" name="Picture 5" descr="Logo, company name&#10;&#10;Description automatically generated">
            <a:extLst>
              <a:ext uri="{FF2B5EF4-FFF2-40B4-BE49-F238E27FC236}">
                <a16:creationId xmlns:a16="http://schemas.microsoft.com/office/drawing/2014/main" id="{0B33F89B-3C1B-6F08-0D32-7357FA026370}"/>
              </a:ext>
            </a:extLst>
          </p:cNvPr>
          <p:cNvPicPr>
            <a:picLocks noChangeAspect="1"/>
          </p:cNvPicPr>
          <p:nvPr/>
        </p:nvPicPr>
        <p:blipFill>
          <a:blip r:embed="rId3"/>
          <a:stretch>
            <a:fillRect/>
          </a:stretch>
        </p:blipFill>
        <p:spPr>
          <a:xfrm>
            <a:off x="5080045" y="1661226"/>
            <a:ext cx="3316243" cy="3410503"/>
          </a:xfrm>
          <a:prstGeom prst="rect">
            <a:avLst/>
          </a:prstGeom>
        </p:spPr>
      </p:pic>
    </p:spTree>
    <p:extLst>
      <p:ext uri="{BB962C8B-B14F-4D97-AF65-F5344CB8AC3E}">
        <p14:creationId xmlns:p14="http://schemas.microsoft.com/office/powerpoint/2010/main" val="4271642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CE62-265C-0A20-C394-95CF519A527A}"/>
              </a:ext>
            </a:extLst>
          </p:cNvPr>
          <p:cNvSpPr>
            <a:spLocks noGrp="1"/>
          </p:cNvSpPr>
          <p:nvPr>
            <p:ph type="title"/>
          </p:nvPr>
        </p:nvSpPr>
        <p:spPr/>
        <p:txBody>
          <a:bodyPr/>
          <a:lstStyle/>
          <a:p>
            <a:r>
              <a:rPr lang="en-US" sz="2600" dirty="0">
                <a:latin typeface="+mn-lt"/>
              </a:rPr>
              <a:t>AQA UAS example</a:t>
            </a:r>
          </a:p>
        </p:txBody>
      </p:sp>
      <p:sp>
        <p:nvSpPr>
          <p:cNvPr id="3" name="Footer Placeholder 2">
            <a:extLst>
              <a:ext uri="{FF2B5EF4-FFF2-40B4-BE49-F238E27FC236}">
                <a16:creationId xmlns:a16="http://schemas.microsoft.com/office/drawing/2014/main" id="{98001279-D15D-5418-FB44-3473DA412D0B}"/>
              </a:ext>
            </a:extLst>
          </p:cNvPr>
          <p:cNvSpPr>
            <a:spLocks noGrp="1"/>
          </p:cNvSpPr>
          <p:nvPr>
            <p:ph type="ftr" sz="quarter" idx="10"/>
          </p:nvPr>
        </p:nvSpPr>
        <p:spPr>
          <a:xfrm>
            <a:off x="1976437" y="6611005"/>
            <a:ext cx="2882641" cy="365124"/>
          </a:xfrm>
        </p:spPr>
        <p:txBody>
          <a:bodyPr/>
          <a:lstStyle/>
          <a:p>
            <a:r>
              <a:rPr lang="en-GB" dirty="0"/>
              <a:t>Copyright © 2023 AQA and its licensors. All rights reserved.</a:t>
            </a:r>
            <a:endParaRPr lang="en-US" dirty="0"/>
          </a:p>
        </p:txBody>
      </p:sp>
      <p:sp>
        <p:nvSpPr>
          <p:cNvPr id="5" name="Slide Number Placeholder 4">
            <a:extLst>
              <a:ext uri="{FF2B5EF4-FFF2-40B4-BE49-F238E27FC236}">
                <a16:creationId xmlns:a16="http://schemas.microsoft.com/office/drawing/2014/main" id="{25F2F4D7-1E76-4FCE-9403-163DDCC54AA8}"/>
              </a:ext>
            </a:extLst>
          </p:cNvPr>
          <p:cNvSpPr>
            <a:spLocks noGrp="1"/>
          </p:cNvSpPr>
          <p:nvPr>
            <p:ph type="sldNum" sz="quarter" idx="4"/>
          </p:nvPr>
        </p:nvSpPr>
        <p:spPr/>
        <p:txBody>
          <a:bodyPr/>
          <a:lstStyle/>
          <a:p>
            <a:fld id="{9D4704D4-DAEA-4D4A-A9DC-4373E3AC7101}" type="slidenum">
              <a:rPr lang="en-GB" smtClean="0"/>
              <a:pPr/>
              <a:t>21</a:t>
            </a:fld>
            <a:endParaRPr lang="en-GB"/>
          </a:p>
        </p:txBody>
      </p:sp>
      <p:pic>
        <p:nvPicPr>
          <p:cNvPr id="4" name="Picture 5" descr="A picture containing text&#10;&#10;Description automatically generated">
            <a:extLst>
              <a:ext uri="{FF2B5EF4-FFF2-40B4-BE49-F238E27FC236}">
                <a16:creationId xmlns:a16="http://schemas.microsoft.com/office/drawing/2014/main" id="{DCDCCC24-3FD2-8B31-2217-2E6D8714546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44464" y="1050930"/>
            <a:ext cx="5276009" cy="5246805"/>
          </a:xfrm>
          <a:prstGeom prst="rect">
            <a:avLst/>
          </a:prstGeom>
        </p:spPr>
      </p:pic>
    </p:spTree>
    <p:extLst>
      <p:ext uri="{BB962C8B-B14F-4D97-AF65-F5344CB8AC3E}">
        <p14:creationId xmlns:p14="http://schemas.microsoft.com/office/powerpoint/2010/main" val="1500205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AA192-3FD5-9FF7-5AB7-D9E2CD8463B3}"/>
              </a:ext>
            </a:extLst>
          </p:cNvPr>
          <p:cNvSpPr>
            <a:spLocks noGrp="1"/>
          </p:cNvSpPr>
          <p:nvPr>
            <p:ph type="title"/>
          </p:nvPr>
        </p:nvSpPr>
        <p:spPr/>
        <p:txBody>
          <a:bodyPr/>
          <a:lstStyle/>
          <a:p>
            <a:r>
              <a:rPr lang="en-US" sz="2600" dirty="0">
                <a:latin typeface="+mn-lt"/>
              </a:rPr>
              <a:t>Resources and ideas</a:t>
            </a:r>
          </a:p>
        </p:txBody>
      </p:sp>
      <p:sp>
        <p:nvSpPr>
          <p:cNvPr id="3" name="Footer Placeholder 2">
            <a:extLst>
              <a:ext uri="{FF2B5EF4-FFF2-40B4-BE49-F238E27FC236}">
                <a16:creationId xmlns:a16="http://schemas.microsoft.com/office/drawing/2014/main" id="{87D14803-1691-2B6B-9160-18411A52D06E}"/>
              </a:ext>
            </a:extLst>
          </p:cNvPr>
          <p:cNvSpPr>
            <a:spLocks noGrp="1"/>
          </p:cNvSpPr>
          <p:nvPr>
            <p:ph type="ftr" sz="quarter" idx="10"/>
          </p:nvPr>
        </p:nvSpPr>
        <p:spPr>
          <a:xfrm>
            <a:off x="1976437" y="6611004"/>
            <a:ext cx="2808213" cy="246995"/>
          </a:xfrm>
        </p:spPr>
        <p:txBody>
          <a:bodyPr/>
          <a:lstStyle/>
          <a:p>
            <a:r>
              <a:rPr lang="en-GB" dirty="0"/>
              <a:t>Copyright © 2023 AQA and its licensors. All rights reserved.</a:t>
            </a:r>
            <a:endParaRPr lang="en-US" dirty="0"/>
          </a:p>
        </p:txBody>
      </p:sp>
      <p:sp>
        <p:nvSpPr>
          <p:cNvPr id="4" name="Content Placeholder 3">
            <a:extLst>
              <a:ext uri="{FF2B5EF4-FFF2-40B4-BE49-F238E27FC236}">
                <a16:creationId xmlns:a16="http://schemas.microsoft.com/office/drawing/2014/main" id="{8D1E7569-52C2-8797-D7D4-C6E3031F781D}"/>
              </a:ext>
            </a:extLst>
          </p:cNvPr>
          <p:cNvSpPr>
            <a:spLocks noGrp="1"/>
          </p:cNvSpPr>
          <p:nvPr>
            <p:ph idx="1"/>
          </p:nvPr>
        </p:nvSpPr>
        <p:spPr/>
        <p:txBody>
          <a:bodyPr vert="horz" lIns="0" tIns="0" rIns="91440" bIns="0" rtlCol="0" anchor="t">
            <a:noAutofit/>
          </a:bodyPr>
          <a:lstStyle/>
          <a:p>
            <a:pPr marL="359410" indent="-359410"/>
            <a:r>
              <a:rPr lang="en-US" sz="1800" dirty="0">
                <a:solidFill>
                  <a:srgbClr val="2F71AC"/>
                </a:solidFill>
                <a:cs typeface="Arial"/>
                <a:hlinkClick r:id="rId3">
                  <a:extLst>
                    <a:ext uri="{A12FA001-AC4F-418D-AE19-62706E023703}">
                      <ahyp:hlinkClr xmlns:ahyp="http://schemas.microsoft.com/office/drawing/2018/hyperlinkcolor" val="tx"/>
                    </a:ext>
                  </a:extLst>
                </a:hlinkClick>
              </a:rPr>
              <a:t>STEM – Climate Change Education Partnership</a:t>
            </a:r>
            <a:endParaRPr lang="en-US" sz="1800" dirty="0">
              <a:solidFill>
                <a:srgbClr val="2F71AC"/>
              </a:solidFill>
              <a:cs typeface="Arial"/>
            </a:endParaRPr>
          </a:p>
          <a:p>
            <a:pPr marL="359410" indent="-359410"/>
            <a:endParaRPr lang="en-US" sz="1800" dirty="0">
              <a:solidFill>
                <a:srgbClr val="2F71AC"/>
              </a:solidFill>
            </a:endParaRPr>
          </a:p>
          <a:p>
            <a:pPr marL="359410" indent="-359410"/>
            <a:r>
              <a:rPr lang="en-US" sz="1800" dirty="0">
                <a:solidFill>
                  <a:srgbClr val="2F71AC"/>
                </a:solidFill>
                <a:ea typeface="+mn-lt"/>
                <a:cs typeface="+mn-lt"/>
                <a:hlinkClick r:id="rId4">
                  <a:extLst>
                    <a:ext uri="{A12FA001-AC4F-418D-AE19-62706E023703}">
                      <ahyp:hlinkClr xmlns:ahyp="http://schemas.microsoft.com/office/drawing/2018/hyperlinkcolor" val="tx"/>
                    </a:ext>
                  </a:extLst>
                </a:hlinkClick>
              </a:rPr>
              <a:t>RSC – 14 ways to teach sustainability in Chemistry</a:t>
            </a:r>
            <a:endParaRPr lang="en-US" sz="1800" dirty="0">
              <a:solidFill>
                <a:srgbClr val="2F71AC"/>
              </a:solidFill>
              <a:ea typeface="+mn-lt"/>
              <a:cs typeface="+mn-lt"/>
            </a:endParaRPr>
          </a:p>
          <a:p>
            <a:pPr marL="359410" indent="-359410"/>
            <a:endParaRPr lang="en-US" sz="1800" dirty="0">
              <a:solidFill>
                <a:srgbClr val="2F71AC"/>
              </a:solidFill>
              <a:ea typeface="+mn-lt"/>
              <a:cs typeface="+mn-lt"/>
            </a:endParaRPr>
          </a:p>
          <a:p>
            <a:pPr marL="359410" indent="-359410"/>
            <a:r>
              <a:rPr lang="en-US" sz="1800" dirty="0">
                <a:solidFill>
                  <a:srgbClr val="2F71AC"/>
                </a:solidFill>
                <a:ea typeface="+mn-lt"/>
                <a:cs typeface="+mn-lt"/>
                <a:hlinkClick r:id="rId5">
                  <a:extLst>
                    <a:ext uri="{A12FA001-AC4F-418D-AE19-62706E023703}">
                      <ahyp:hlinkClr xmlns:ahyp="http://schemas.microsoft.com/office/drawing/2018/hyperlinkcolor" val="tx"/>
                    </a:ext>
                  </a:extLst>
                </a:hlinkClick>
              </a:rPr>
              <a:t>IOP –  Looking Glass: Climate Solutions</a:t>
            </a:r>
            <a:endParaRPr lang="en-US" sz="1800" dirty="0">
              <a:solidFill>
                <a:srgbClr val="2F71AC"/>
              </a:solidFill>
              <a:ea typeface="+mn-lt"/>
              <a:cs typeface="+mn-lt"/>
            </a:endParaRPr>
          </a:p>
          <a:p>
            <a:pPr marL="359410" indent="-359410"/>
            <a:endParaRPr lang="en-US" sz="1800" dirty="0">
              <a:solidFill>
                <a:srgbClr val="2F71AC"/>
              </a:solidFill>
              <a:ea typeface="+mn-lt"/>
              <a:cs typeface="+mn-lt"/>
            </a:endParaRPr>
          </a:p>
          <a:p>
            <a:pPr marL="359410" indent="-359410"/>
            <a:r>
              <a:rPr lang="en-US" sz="1800" dirty="0">
                <a:solidFill>
                  <a:srgbClr val="2F71AC"/>
                </a:solidFill>
                <a:ea typeface="+mn-lt"/>
                <a:cs typeface="+mn-lt"/>
                <a:hlinkClick r:id="rId6">
                  <a:extLst>
                    <a:ext uri="{A12FA001-AC4F-418D-AE19-62706E023703}">
                      <ahyp:hlinkClr xmlns:ahyp="http://schemas.microsoft.com/office/drawing/2018/hyperlinkcolor" val="tx"/>
                    </a:ext>
                  </a:extLst>
                </a:hlinkClick>
              </a:rPr>
              <a:t>SAPS –  </a:t>
            </a:r>
            <a:r>
              <a:rPr lang="en-US" sz="1800" dirty="0">
                <a:solidFill>
                  <a:srgbClr val="2F71AC"/>
                </a:solidFill>
                <a:hlinkClick r:id="rId6">
                  <a:extLst>
                    <a:ext uri="{A12FA001-AC4F-418D-AE19-62706E023703}">
                      <ahyp:hlinkClr xmlns:ahyp="http://schemas.microsoft.com/office/drawing/2018/hyperlinkcolor" val="tx"/>
                    </a:ext>
                  </a:extLst>
                </a:hlinkClick>
              </a:rPr>
              <a:t>Bog Core Analysis and Climate Change</a:t>
            </a:r>
            <a:endParaRPr lang="en-US" sz="1800" dirty="0">
              <a:solidFill>
                <a:srgbClr val="2F71AC"/>
              </a:solidFill>
            </a:endParaRPr>
          </a:p>
          <a:p>
            <a:pPr marL="359410" indent="-359410"/>
            <a:endParaRPr lang="en-US" sz="1800" dirty="0">
              <a:solidFill>
                <a:srgbClr val="2F71AC"/>
              </a:solidFill>
              <a:ea typeface="+mn-lt"/>
              <a:cs typeface="+mn-lt"/>
            </a:endParaRPr>
          </a:p>
          <a:p>
            <a:pPr marL="359410" indent="-359410"/>
            <a:r>
              <a:rPr lang="en-US" sz="1800" dirty="0">
                <a:solidFill>
                  <a:srgbClr val="2F71AC"/>
                </a:solidFill>
                <a:ea typeface="+mn-lt"/>
                <a:cs typeface="+mn-lt"/>
                <a:hlinkClick r:id="rId7">
                  <a:extLst>
                    <a:ext uri="{A12FA001-AC4F-418D-AE19-62706E023703}">
                      <ahyp:hlinkClr xmlns:ahyp="http://schemas.microsoft.com/office/drawing/2018/hyperlinkcolor" val="tx"/>
                    </a:ext>
                  </a:extLst>
                </a:hlinkClick>
              </a:rPr>
              <a:t>Teachers Climate Guide</a:t>
            </a:r>
            <a:endParaRPr lang="en-US" sz="1800" dirty="0">
              <a:solidFill>
                <a:srgbClr val="2F71AC"/>
              </a:solidFill>
              <a:ea typeface="+mn-lt"/>
              <a:cs typeface="+mn-lt"/>
            </a:endParaRPr>
          </a:p>
          <a:p>
            <a:pPr marL="359410" indent="-359410"/>
            <a:endParaRPr lang="en-US" sz="1800" dirty="0">
              <a:solidFill>
                <a:srgbClr val="2F71AC"/>
              </a:solidFill>
              <a:cs typeface="Arial"/>
            </a:endParaRPr>
          </a:p>
          <a:p>
            <a:pPr marL="359410" indent="-359410"/>
            <a:r>
              <a:rPr lang="en-US" sz="1800" dirty="0">
                <a:solidFill>
                  <a:srgbClr val="2F71AC"/>
                </a:solidFill>
                <a:ea typeface="+mn-lt"/>
                <a:cs typeface="+mn-lt"/>
                <a:hlinkClick r:id="rId8">
                  <a:extLst>
                    <a:ext uri="{A12FA001-AC4F-418D-AE19-62706E023703}">
                      <ahyp:hlinkClr xmlns:ahyp="http://schemas.microsoft.com/office/drawing/2018/hyperlinkcolor" val="tx"/>
                    </a:ext>
                  </a:extLst>
                </a:hlinkClick>
              </a:rPr>
              <a:t>COP27: </a:t>
            </a:r>
            <a:r>
              <a:rPr lang="en-US" sz="1800" dirty="0">
                <a:solidFill>
                  <a:srgbClr val="2F71AC"/>
                </a:solidFill>
                <a:hlinkClick r:id="rId8">
                  <a:extLst>
                    <a:ext uri="{A12FA001-AC4F-418D-AE19-62706E023703}">
                      <ahyp:hlinkClr xmlns:ahyp="http://schemas.microsoft.com/office/drawing/2018/hyperlinkcolor" val="tx"/>
                    </a:ext>
                  </a:extLst>
                </a:hlinkClick>
              </a:rPr>
              <a:t>How school partnerships can help with climate learning</a:t>
            </a:r>
            <a:endParaRPr lang="en-US" sz="1800" dirty="0">
              <a:solidFill>
                <a:srgbClr val="2F71AC"/>
              </a:solidFill>
              <a:cs typeface="Arial"/>
            </a:endParaRPr>
          </a:p>
          <a:p>
            <a:pPr marL="0" indent="0">
              <a:buNone/>
            </a:pPr>
            <a:endParaRPr lang="en-US" dirty="0">
              <a:cs typeface="Arial"/>
            </a:endParaRPr>
          </a:p>
          <a:p>
            <a:pPr marL="0" indent="0">
              <a:buNone/>
            </a:pPr>
            <a:endParaRPr lang="en-US" dirty="0">
              <a:cs typeface="Arial"/>
            </a:endParaRPr>
          </a:p>
          <a:p>
            <a:pPr marL="359410" indent="-359410"/>
            <a:endParaRPr lang="en-US" dirty="0">
              <a:ea typeface="+mn-lt"/>
              <a:cs typeface="+mn-lt"/>
            </a:endParaRPr>
          </a:p>
          <a:p>
            <a:pPr marL="359410" indent="-359410"/>
            <a:endParaRPr lang="en-US" dirty="0">
              <a:cs typeface="Arial"/>
            </a:endParaRPr>
          </a:p>
          <a:p>
            <a:pPr marL="359410" indent="-359410"/>
            <a:endParaRPr lang="en-US" dirty="0">
              <a:cs typeface="Arial"/>
            </a:endParaRPr>
          </a:p>
          <a:p>
            <a:pPr marL="359410" indent="-359410"/>
            <a:endParaRPr lang="en-US" dirty="0">
              <a:cs typeface="Arial"/>
            </a:endParaRPr>
          </a:p>
        </p:txBody>
      </p:sp>
      <p:sp>
        <p:nvSpPr>
          <p:cNvPr id="5" name="Slide Number Placeholder 4">
            <a:extLst>
              <a:ext uri="{FF2B5EF4-FFF2-40B4-BE49-F238E27FC236}">
                <a16:creationId xmlns:a16="http://schemas.microsoft.com/office/drawing/2014/main" id="{01F9C925-26F6-4095-B483-FA2FAD6EE49C}"/>
              </a:ext>
            </a:extLst>
          </p:cNvPr>
          <p:cNvSpPr>
            <a:spLocks noGrp="1"/>
          </p:cNvSpPr>
          <p:nvPr>
            <p:ph type="sldNum" sz="quarter" idx="4"/>
          </p:nvPr>
        </p:nvSpPr>
        <p:spPr/>
        <p:txBody>
          <a:bodyPr/>
          <a:lstStyle/>
          <a:p>
            <a:fld id="{9D4704D4-DAEA-4D4A-A9DC-4373E3AC7101}" type="slidenum">
              <a:rPr lang="en-GB" smtClean="0"/>
              <a:pPr/>
              <a:t>22</a:t>
            </a:fld>
            <a:endParaRPr lang="en-GB"/>
          </a:p>
        </p:txBody>
      </p:sp>
    </p:spTree>
    <p:extLst>
      <p:ext uri="{BB962C8B-B14F-4D97-AF65-F5344CB8AC3E}">
        <p14:creationId xmlns:p14="http://schemas.microsoft.com/office/powerpoint/2010/main" val="580879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40F3-0BA6-2741-F034-5576A0DBDC28}"/>
              </a:ext>
            </a:extLst>
          </p:cNvPr>
          <p:cNvSpPr>
            <a:spLocks noGrp="1"/>
          </p:cNvSpPr>
          <p:nvPr>
            <p:ph type="title"/>
          </p:nvPr>
        </p:nvSpPr>
        <p:spPr/>
        <p:txBody>
          <a:bodyPr anchor="t">
            <a:normAutofit/>
          </a:bodyPr>
          <a:lstStyle/>
          <a:p>
            <a:r>
              <a:rPr lang="en-US" sz="2600" dirty="0">
                <a:latin typeface="+mn-lt"/>
              </a:rPr>
              <a:t>A-level Environmental Science</a:t>
            </a:r>
          </a:p>
        </p:txBody>
      </p:sp>
      <p:sp>
        <p:nvSpPr>
          <p:cNvPr id="3" name="Footer Placeholder 2">
            <a:extLst>
              <a:ext uri="{FF2B5EF4-FFF2-40B4-BE49-F238E27FC236}">
                <a16:creationId xmlns:a16="http://schemas.microsoft.com/office/drawing/2014/main" id="{052F1BB3-E10F-76AB-7EC6-45F533FCA7BB}"/>
              </a:ext>
            </a:extLst>
          </p:cNvPr>
          <p:cNvSpPr>
            <a:spLocks noGrp="1"/>
          </p:cNvSpPr>
          <p:nvPr>
            <p:ph type="ftr" sz="quarter" idx="11"/>
          </p:nvPr>
        </p:nvSpPr>
        <p:spPr/>
        <p:txBody>
          <a:bodyPr anchor="t">
            <a:normAutofit fontScale="92500"/>
          </a:bodyPr>
          <a:lstStyle/>
          <a:p>
            <a:pPr>
              <a:spcAft>
                <a:spcPts val="600"/>
              </a:spcAft>
            </a:pPr>
            <a:r>
              <a:rPr lang="en-GB"/>
              <a:t>Copyright © 2023 AQA and its licensors. All rights reserved.</a:t>
            </a:r>
            <a:endParaRPr lang="en-US"/>
          </a:p>
        </p:txBody>
      </p:sp>
      <p:sp>
        <p:nvSpPr>
          <p:cNvPr id="4" name="Slide Number Placeholder 3">
            <a:extLst>
              <a:ext uri="{FF2B5EF4-FFF2-40B4-BE49-F238E27FC236}">
                <a16:creationId xmlns:a16="http://schemas.microsoft.com/office/drawing/2014/main" id="{3CA9AF0D-7E19-4D9A-8009-63D816CAA5BF}"/>
              </a:ext>
            </a:extLst>
          </p:cNvPr>
          <p:cNvSpPr>
            <a:spLocks noGrp="1"/>
          </p:cNvSpPr>
          <p:nvPr>
            <p:ph type="sldNum" sz="quarter" idx="4"/>
          </p:nvPr>
        </p:nvSpPr>
        <p:spPr/>
        <p:txBody>
          <a:bodyPr/>
          <a:lstStyle/>
          <a:p>
            <a:fld id="{9D4704D4-DAEA-4D4A-A9DC-4373E3AC7101}" type="slidenum">
              <a:rPr lang="en-GB" smtClean="0"/>
              <a:pPr/>
              <a:t>23</a:t>
            </a:fld>
            <a:endParaRPr lang="en-GB"/>
          </a:p>
        </p:txBody>
      </p:sp>
    </p:spTree>
    <p:extLst>
      <p:ext uri="{BB962C8B-B14F-4D97-AF65-F5344CB8AC3E}">
        <p14:creationId xmlns:p14="http://schemas.microsoft.com/office/powerpoint/2010/main" val="4236897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D8CF-167C-4198-44F0-A82589365A17}"/>
              </a:ext>
            </a:extLst>
          </p:cNvPr>
          <p:cNvSpPr>
            <a:spLocks noGrp="1"/>
          </p:cNvSpPr>
          <p:nvPr>
            <p:ph type="title"/>
          </p:nvPr>
        </p:nvSpPr>
        <p:spPr/>
        <p:txBody>
          <a:bodyPr/>
          <a:lstStyle/>
          <a:p>
            <a:r>
              <a:rPr lang="en-US" sz="2600" dirty="0">
                <a:latin typeface="+mn-lt"/>
              </a:rPr>
              <a:t>Environmental Science summary</a:t>
            </a:r>
          </a:p>
        </p:txBody>
      </p:sp>
      <p:sp>
        <p:nvSpPr>
          <p:cNvPr id="8" name="Content Placeholder 7">
            <a:extLst>
              <a:ext uri="{FF2B5EF4-FFF2-40B4-BE49-F238E27FC236}">
                <a16:creationId xmlns:a16="http://schemas.microsoft.com/office/drawing/2014/main" id="{932EAF19-F718-4251-B14B-934F3AC2BD21}"/>
              </a:ext>
            </a:extLst>
          </p:cNvPr>
          <p:cNvSpPr>
            <a:spLocks noGrp="1"/>
          </p:cNvSpPr>
          <p:nvPr>
            <p:ph sz="half" idx="2"/>
          </p:nvPr>
        </p:nvSpPr>
        <p:spPr/>
        <p:txBody>
          <a:bodyPr/>
          <a:lstStyle/>
          <a:p>
            <a:endParaRPr lang="en-GB"/>
          </a:p>
        </p:txBody>
      </p:sp>
      <p:sp>
        <p:nvSpPr>
          <p:cNvPr id="3" name="Footer Placeholder 2">
            <a:extLst>
              <a:ext uri="{FF2B5EF4-FFF2-40B4-BE49-F238E27FC236}">
                <a16:creationId xmlns:a16="http://schemas.microsoft.com/office/drawing/2014/main" id="{8BF48A37-7C10-E903-33F6-B00BDEF0E52F}"/>
              </a:ext>
            </a:extLst>
          </p:cNvPr>
          <p:cNvSpPr>
            <a:spLocks noGrp="1"/>
          </p:cNvSpPr>
          <p:nvPr>
            <p:ph type="ftr" sz="quarter" idx="11"/>
          </p:nvPr>
        </p:nvSpPr>
        <p:spPr>
          <a:xfrm>
            <a:off x="1976438" y="6611005"/>
            <a:ext cx="2747962" cy="213260"/>
          </a:xfrm>
        </p:spPr>
        <p:txBody>
          <a:bodyPr/>
          <a:lstStyle/>
          <a:p>
            <a:r>
              <a:rPr lang="en-GB" dirty="0"/>
              <a:t>Copyright © 2023 AQA and its licensors. All rights reserved.</a:t>
            </a:r>
            <a:endParaRPr lang="en-US" dirty="0"/>
          </a:p>
        </p:txBody>
      </p:sp>
      <p:sp>
        <p:nvSpPr>
          <p:cNvPr id="4" name="Slide Number Placeholder 3">
            <a:extLst>
              <a:ext uri="{FF2B5EF4-FFF2-40B4-BE49-F238E27FC236}">
                <a16:creationId xmlns:a16="http://schemas.microsoft.com/office/drawing/2014/main" id="{5974A6FA-45C0-411C-9789-4AAEB5578EC9}"/>
              </a:ext>
            </a:extLst>
          </p:cNvPr>
          <p:cNvSpPr>
            <a:spLocks noGrp="1"/>
          </p:cNvSpPr>
          <p:nvPr>
            <p:ph type="sldNum" sz="quarter" idx="4"/>
          </p:nvPr>
        </p:nvSpPr>
        <p:spPr/>
        <p:txBody>
          <a:bodyPr/>
          <a:lstStyle/>
          <a:p>
            <a:fld id="{9D4704D4-DAEA-4D4A-A9DC-4373E3AC7101}" type="slidenum">
              <a:rPr lang="en-GB" smtClean="0"/>
              <a:pPr/>
              <a:t>24</a:t>
            </a:fld>
            <a:endParaRPr lang="en-GB"/>
          </a:p>
        </p:txBody>
      </p:sp>
      <p:pic>
        <p:nvPicPr>
          <p:cNvPr id="6" name="Picture 6" descr="Graphical user interface, text, application&#10;&#10;Description automatically generated">
            <a:extLst>
              <a:ext uri="{FF2B5EF4-FFF2-40B4-BE49-F238E27FC236}">
                <a16:creationId xmlns:a16="http://schemas.microsoft.com/office/drawing/2014/main" id="{34A9169F-A1DD-1330-CE96-10379D00C49A}"/>
              </a:ext>
            </a:extLst>
          </p:cNvPr>
          <p:cNvPicPr>
            <a:picLocks noChangeAspect="1"/>
          </p:cNvPicPr>
          <p:nvPr/>
        </p:nvPicPr>
        <p:blipFill>
          <a:blip r:embed="rId3"/>
          <a:stretch>
            <a:fillRect/>
          </a:stretch>
        </p:blipFill>
        <p:spPr>
          <a:xfrm>
            <a:off x="4486940" y="1079289"/>
            <a:ext cx="4098259" cy="5202394"/>
          </a:xfrm>
          <a:prstGeom prst="rect">
            <a:avLst/>
          </a:prstGeom>
        </p:spPr>
      </p:pic>
      <p:sp>
        <p:nvSpPr>
          <p:cNvPr id="10" name="Content Placeholder 9">
            <a:extLst>
              <a:ext uri="{FF2B5EF4-FFF2-40B4-BE49-F238E27FC236}">
                <a16:creationId xmlns:a16="http://schemas.microsoft.com/office/drawing/2014/main" id="{A95C80D4-A8B6-4F4C-92BF-6700346ECD4E}"/>
              </a:ext>
            </a:extLst>
          </p:cNvPr>
          <p:cNvSpPr>
            <a:spLocks noGrp="1"/>
          </p:cNvSpPr>
          <p:nvPr>
            <p:ph idx="1"/>
          </p:nvPr>
        </p:nvSpPr>
        <p:spPr>
          <a:xfrm>
            <a:off x="540000" y="1731713"/>
            <a:ext cx="3946940" cy="4233152"/>
          </a:xfrm>
        </p:spPr>
        <p:txBody>
          <a:bodyPr/>
          <a:lstStyle/>
          <a:p>
            <a:pPr marL="0" indent="0">
              <a:buNone/>
            </a:pPr>
            <a:r>
              <a:rPr lang="en-GB" sz="1800" dirty="0">
                <a:solidFill>
                  <a:srgbClr val="412878"/>
                </a:solidFill>
              </a:rPr>
              <a:t>3. Subject content</a:t>
            </a:r>
          </a:p>
          <a:p>
            <a:r>
              <a:rPr lang="en-GB" sz="1800" dirty="0"/>
              <a:t>3.1 The living environment</a:t>
            </a:r>
          </a:p>
          <a:p>
            <a:r>
              <a:rPr lang="en-GB" sz="1800" dirty="0"/>
              <a:t>3.2 The physical environment</a:t>
            </a:r>
          </a:p>
          <a:p>
            <a:r>
              <a:rPr lang="en-GB" sz="1800" dirty="0"/>
              <a:t>3.3 Energy resources</a:t>
            </a:r>
          </a:p>
          <a:p>
            <a:r>
              <a:rPr lang="en-GB" sz="1800" dirty="0"/>
              <a:t>3.4 Pollution</a:t>
            </a:r>
          </a:p>
          <a:p>
            <a:r>
              <a:rPr lang="en-GB" sz="1800" dirty="0"/>
              <a:t>3.5 Biological resources</a:t>
            </a:r>
          </a:p>
          <a:p>
            <a:r>
              <a:rPr lang="en-GB" sz="1800" dirty="0"/>
              <a:t>3.6 Sustainability</a:t>
            </a:r>
          </a:p>
          <a:p>
            <a:r>
              <a:rPr lang="en-GB" sz="1800" dirty="0"/>
              <a:t>3.7 Research methods</a:t>
            </a:r>
          </a:p>
          <a:p>
            <a:endParaRPr lang="en-GB" dirty="0"/>
          </a:p>
        </p:txBody>
      </p:sp>
    </p:spTree>
    <p:extLst>
      <p:ext uri="{BB962C8B-B14F-4D97-AF65-F5344CB8AC3E}">
        <p14:creationId xmlns:p14="http://schemas.microsoft.com/office/powerpoint/2010/main" val="283044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D8CF-167C-4198-44F0-A82589365A17}"/>
              </a:ext>
            </a:extLst>
          </p:cNvPr>
          <p:cNvSpPr>
            <a:spLocks noGrp="1"/>
          </p:cNvSpPr>
          <p:nvPr>
            <p:ph type="title"/>
          </p:nvPr>
        </p:nvSpPr>
        <p:spPr/>
        <p:txBody>
          <a:bodyPr/>
          <a:lstStyle/>
          <a:p>
            <a:r>
              <a:rPr lang="en-US" sz="2600" dirty="0">
                <a:latin typeface="+mn-lt"/>
              </a:rPr>
              <a:t>Environmental Science summary</a:t>
            </a:r>
          </a:p>
        </p:txBody>
      </p:sp>
      <p:sp>
        <p:nvSpPr>
          <p:cNvPr id="3" name="Footer Placeholder 2">
            <a:extLst>
              <a:ext uri="{FF2B5EF4-FFF2-40B4-BE49-F238E27FC236}">
                <a16:creationId xmlns:a16="http://schemas.microsoft.com/office/drawing/2014/main" id="{8BF48A37-7C10-E903-33F6-B00BDEF0E52F}"/>
              </a:ext>
            </a:extLst>
          </p:cNvPr>
          <p:cNvSpPr>
            <a:spLocks noGrp="1"/>
          </p:cNvSpPr>
          <p:nvPr>
            <p:ph type="ftr" sz="quarter" idx="10"/>
          </p:nvPr>
        </p:nvSpPr>
        <p:spPr>
          <a:xfrm>
            <a:off x="1976438" y="6611004"/>
            <a:ext cx="2786948" cy="254119"/>
          </a:xfrm>
        </p:spPr>
        <p:txBody>
          <a:bodyPr/>
          <a:lstStyle/>
          <a:p>
            <a:r>
              <a:rPr lang="en-GB" dirty="0"/>
              <a:t>Copyright © 2023 AQA and its licensors. All rights reserved.</a:t>
            </a:r>
            <a:endParaRPr lang="en-US" dirty="0"/>
          </a:p>
        </p:txBody>
      </p:sp>
      <p:pic>
        <p:nvPicPr>
          <p:cNvPr id="7" name="Picture 7" descr="Table&#10;&#10;Description automatically generated">
            <a:extLst>
              <a:ext uri="{FF2B5EF4-FFF2-40B4-BE49-F238E27FC236}">
                <a16:creationId xmlns:a16="http://schemas.microsoft.com/office/drawing/2014/main" id="{F9AC52E0-21F6-536B-457C-64AB682448EA}"/>
              </a:ext>
            </a:extLst>
          </p:cNvPr>
          <p:cNvPicPr>
            <a:picLocks noChangeAspect="1"/>
          </p:cNvPicPr>
          <p:nvPr/>
        </p:nvPicPr>
        <p:blipFill>
          <a:blip r:embed="rId3"/>
          <a:stretch>
            <a:fillRect/>
          </a:stretch>
        </p:blipFill>
        <p:spPr>
          <a:xfrm>
            <a:off x="539999" y="1731600"/>
            <a:ext cx="6051349" cy="2588374"/>
          </a:xfrm>
          <a:prstGeom prst="rect">
            <a:avLst/>
          </a:prstGeom>
        </p:spPr>
      </p:pic>
      <p:grpSp>
        <p:nvGrpSpPr>
          <p:cNvPr id="12" name="Group 11">
            <a:extLst>
              <a:ext uri="{FF2B5EF4-FFF2-40B4-BE49-F238E27FC236}">
                <a16:creationId xmlns:a16="http://schemas.microsoft.com/office/drawing/2014/main" id="{FEE31724-F834-89D5-1D3C-B26946ABF398}"/>
              </a:ext>
            </a:extLst>
          </p:cNvPr>
          <p:cNvGrpSpPr/>
          <p:nvPr/>
        </p:nvGrpSpPr>
        <p:grpSpPr>
          <a:xfrm>
            <a:off x="540000" y="4367081"/>
            <a:ext cx="2064977" cy="994790"/>
            <a:chOff x="63500" y="4438650"/>
            <a:chExt cx="2679700" cy="1162050"/>
          </a:xfrm>
        </p:grpSpPr>
        <p:pic>
          <p:nvPicPr>
            <p:cNvPr id="9" name="Picture 9">
              <a:extLst>
                <a:ext uri="{FF2B5EF4-FFF2-40B4-BE49-F238E27FC236}">
                  <a16:creationId xmlns:a16="http://schemas.microsoft.com/office/drawing/2014/main" id="{5748D813-22E3-BCF5-E050-35CAFA87ECA6}"/>
                </a:ext>
              </a:extLst>
            </p:cNvPr>
            <p:cNvPicPr>
              <a:picLocks noChangeAspect="1"/>
            </p:cNvPicPr>
            <p:nvPr/>
          </p:nvPicPr>
          <p:blipFill>
            <a:blip r:embed="rId4"/>
            <a:stretch>
              <a:fillRect/>
            </a:stretch>
          </p:blipFill>
          <p:spPr>
            <a:xfrm>
              <a:off x="65088" y="4438650"/>
              <a:ext cx="2409825" cy="314325"/>
            </a:xfrm>
            <a:prstGeom prst="rect">
              <a:avLst/>
            </a:prstGeom>
          </p:spPr>
        </p:pic>
        <p:pic>
          <p:nvPicPr>
            <p:cNvPr id="10" name="Picture 10">
              <a:extLst>
                <a:ext uri="{FF2B5EF4-FFF2-40B4-BE49-F238E27FC236}">
                  <a16:creationId xmlns:a16="http://schemas.microsoft.com/office/drawing/2014/main" id="{BFC0DF43-A439-B313-E0CB-3B0EC8E4C286}"/>
                </a:ext>
              </a:extLst>
            </p:cNvPr>
            <p:cNvPicPr>
              <a:picLocks noChangeAspect="1"/>
            </p:cNvPicPr>
            <p:nvPr/>
          </p:nvPicPr>
          <p:blipFill>
            <a:blip r:embed="rId5"/>
            <a:stretch>
              <a:fillRect/>
            </a:stretch>
          </p:blipFill>
          <p:spPr>
            <a:xfrm>
              <a:off x="66675" y="4889500"/>
              <a:ext cx="2676525" cy="285750"/>
            </a:xfrm>
            <a:prstGeom prst="rect">
              <a:avLst/>
            </a:prstGeom>
          </p:spPr>
        </p:pic>
        <p:pic>
          <p:nvPicPr>
            <p:cNvPr id="11" name="Picture 11">
              <a:extLst>
                <a:ext uri="{FF2B5EF4-FFF2-40B4-BE49-F238E27FC236}">
                  <a16:creationId xmlns:a16="http://schemas.microsoft.com/office/drawing/2014/main" id="{31AEEA5F-6ABE-395E-1952-32836F7CB274}"/>
                </a:ext>
              </a:extLst>
            </p:cNvPr>
            <p:cNvPicPr>
              <a:picLocks noChangeAspect="1"/>
            </p:cNvPicPr>
            <p:nvPr/>
          </p:nvPicPr>
          <p:blipFill>
            <a:blip r:embed="rId6"/>
            <a:stretch>
              <a:fillRect/>
            </a:stretch>
          </p:blipFill>
          <p:spPr>
            <a:xfrm>
              <a:off x="63500" y="5305425"/>
              <a:ext cx="2428875" cy="295275"/>
            </a:xfrm>
            <a:prstGeom prst="rect">
              <a:avLst/>
            </a:prstGeom>
          </p:spPr>
        </p:pic>
      </p:grpSp>
      <p:grpSp>
        <p:nvGrpSpPr>
          <p:cNvPr id="15" name="Group 14">
            <a:extLst>
              <a:ext uri="{FF2B5EF4-FFF2-40B4-BE49-F238E27FC236}">
                <a16:creationId xmlns:a16="http://schemas.microsoft.com/office/drawing/2014/main" id="{34285872-B876-790F-E55E-43E0A7863D08}"/>
              </a:ext>
            </a:extLst>
          </p:cNvPr>
          <p:cNvGrpSpPr/>
          <p:nvPr/>
        </p:nvGrpSpPr>
        <p:grpSpPr>
          <a:xfrm>
            <a:off x="512216" y="5363239"/>
            <a:ext cx="7498214" cy="774810"/>
            <a:chOff x="33338" y="5688587"/>
            <a:chExt cx="6172200" cy="576700"/>
          </a:xfrm>
        </p:grpSpPr>
        <p:pic>
          <p:nvPicPr>
            <p:cNvPr id="13" name="Picture 13" descr="A picture containing text, orange, close&#10;&#10;Description automatically generated">
              <a:extLst>
                <a:ext uri="{FF2B5EF4-FFF2-40B4-BE49-F238E27FC236}">
                  <a16:creationId xmlns:a16="http://schemas.microsoft.com/office/drawing/2014/main" id="{6DDFEE34-A38D-3340-99A2-22C40F34BA72}"/>
                </a:ext>
              </a:extLst>
            </p:cNvPr>
            <p:cNvPicPr>
              <a:picLocks noChangeAspect="1"/>
            </p:cNvPicPr>
            <p:nvPr/>
          </p:nvPicPr>
          <p:blipFill>
            <a:blip r:embed="rId7"/>
            <a:stretch>
              <a:fillRect/>
            </a:stretch>
          </p:blipFill>
          <p:spPr>
            <a:xfrm>
              <a:off x="33338" y="5688587"/>
              <a:ext cx="6172200" cy="576700"/>
            </a:xfrm>
            <a:prstGeom prst="rect">
              <a:avLst/>
            </a:prstGeom>
          </p:spPr>
        </p:pic>
        <p:cxnSp>
          <p:nvCxnSpPr>
            <p:cNvPr id="14" name="Straight Arrow Connector 13">
              <a:extLst>
                <a:ext uri="{FF2B5EF4-FFF2-40B4-BE49-F238E27FC236}">
                  <a16:creationId xmlns:a16="http://schemas.microsoft.com/office/drawing/2014/main" id="{21784522-998F-E325-782D-04D6F2660D72}"/>
                </a:ext>
              </a:extLst>
            </p:cNvPr>
            <p:cNvCxnSpPr/>
            <p:nvPr/>
          </p:nvCxnSpPr>
          <p:spPr>
            <a:xfrm flipV="1">
              <a:off x="4915673" y="5894435"/>
              <a:ext cx="1223962" cy="6350"/>
            </a:xfrm>
            <a:prstGeom prst="straightConnector1">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4" name="Slide Number Placeholder 3">
            <a:extLst>
              <a:ext uri="{FF2B5EF4-FFF2-40B4-BE49-F238E27FC236}">
                <a16:creationId xmlns:a16="http://schemas.microsoft.com/office/drawing/2014/main" id="{5974A6FA-45C0-411C-9789-4AAEB5578EC9}"/>
              </a:ext>
            </a:extLst>
          </p:cNvPr>
          <p:cNvSpPr>
            <a:spLocks noGrp="1"/>
          </p:cNvSpPr>
          <p:nvPr>
            <p:ph type="sldNum" sz="quarter" idx="4"/>
          </p:nvPr>
        </p:nvSpPr>
        <p:spPr/>
        <p:txBody>
          <a:bodyPr/>
          <a:lstStyle/>
          <a:p>
            <a:fld id="{9D4704D4-DAEA-4D4A-A9DC-4373E3AC7101}" type="slidenum">
              <a:rPr lang="en-GB" smtClean="0"/>
              <a:pPr/>
              <a:t>25</a:t>
            </a:fld>
            <a:endParaRPr lang="en-GB"/>
          </a:p>
        </p:txBody>
      </p:sp>
    </p:spTree>
    <p:extLst>
      <p:ext uri="{BB962C8B-B14F-4D97-AF65-F5344CB8AC3E}">
        <p14:creationId xmlns:p14="http://schemas.microsoft.com/office/powerpoint/2010/main" val="49626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92C5-60C8-A818-1458-2A91B0DBFA4E}"/>
              </a:ext>
            </a:extLst>
          </p:cNvPr>
          <p:cNvSpPr>
            <a:spLocks noGrp="1"/>
          </p:cNvSpPr>
          <p:nvPr>
            <p:ph type="title"/>
          </p:nvPr>
        </p:nvSpPr>
        <p:spPr/>
        <p:txBody>
          <a:bodyPr/>
          <a:lstStyle/>
          <a:p>
            <a:r>
              <a:rPr lang="en-US" sz="2600" dirty="0">
                <a:latin typeface="+mj-lt"/>
              </a:rPr>
              <a:t>Exam question examples 2021</a:t>
            </a:r>
          </a:p>
        </p:txBody>
      </p:sp>
      <p:pic>
        <p:nvPicPr>
          <p:cNvPr id="5" name="Picture 5" descr="Timeline&#10;&#10;Description automatically generated">
            <a:extLst>
              <a:ext uri="{FF2B5EF4-FFF2-40B4-BE49-F238E27FC236}">
                <a16:creationId xmlns:a16="http://schemas.microsoft.com/office/drawing/2014/main" id="{F3572394-025B-2564-E9E6-EB0B28EC4DCB}"/>
              </a:ext>
            </a:extLst>
          </p:cNvPr>
          <p:cNvPicPr>
            <a:picLocks noGrp="1" noChangeAspect="1"/>
          </p:cNvPicPr>
          <p:nvPr>
            <p:ph idx="1"/>
          </p:nvPr>
        </p:nvPicPr>
        <p:blipFill>
          <a:blip r:embed="rId3"/>
          <a:stretch>
            <a:fillRect/>
          </a:stretch>
        </p:blipFill>
        <p:spPr>
          <a:xfrm>
            <a:off x="540001" y="992870"/>
            <a:ext cx="4032000" cy="1436330"/>
          </a:xfrm>
        </p:spPr>
      </p:pic>
      <p:sp>
        <p:nvSpPr>
          <p:cNvPr id="4" name="Footer Placeholder 3">
            <a:extLst>
              <a:ext uri="{FF2B5EF4-FFF2-40B4-BE49-F238E27FC236}">
                <a16:creationId xmlns:a16="http://schemas.microsoft.com/office/drawing/2014/main" id="{BEC921F0-F3BD-3460-FBCC-A16A20C25E10}"/>
              </a:ext>
            </a:extLst>
          </p:cNvPr>
          <p:cNvSpPr>
            <a:spLocks noGrp="1"/>
          </p:cNvSpPr>
          <p:nvPr>
            <p:ph type="ftr" sz="quarter" idx="3"/>
          </p:nvPr>
        </p:nvSpPr>
        <p:spPr>
          <a:xfrm>
            <a:off x="1976437" y="6611004"/>
            <a:ext cx="2776315" cy="246995"/>
          </a:xfrm>
        </p:spPr>
        <p:txBody>
          <a:bodyPr/>
          <a:lstStyle/>
          <a:p>
            <a:r>
              <a:rPr lang="en-GB" dirty="0"/>
              <a:t>Copyright © 2023 AQA and its licensors. All rights reserved.</a:t>
            </a:r>
            <a:endParaRPr lang="en-US" dirty="0"/>
          </a:p>
        </p:txBody>
      </p:sp>
      <p:pic>
        <p:nvPicPr>
          <p:cNvPr id="6" name="Picture 6" descr="Chart, histogram&#10;&#10;Description automatically generated">
            <a:extLst>
              <a:ext uri="{FF2B5EF4-FFF2-40B4-BE49-F238E27FC236}">
                <a16:creationId xmlns:a16="http://schemas.microsoft.com/office/drawing/2014/main" id="{A8A336BA-DCCE-E34A-A3DB-A336B25D69DA}"/>
              </a:ext>
            </a:extLst>
          </p:cNvPr>
          <p:cNvPicPr>
            <a:picLocks noChangeAspect="1"/>
          </p:cNvPicPr>
          <p:nvPr/>
        </p:nvPicPr>
        <p:blipFill>
          <a:blip r:embed="rId4"/>
          <a:stretch>
            <a:fillRect/>
          </a:stretch>
        </p:blipFill>
        <p:spPr>
          <a:xfrm>
            <a:off x="540000" y="2429200"/>
            <a:ext cx="4717168" cy="3828741"/>
          </a:xfrm>
          <a:prstGeom prst="rect">
            <a:avLst/>
          </a:prstGeom>
        </p:spPr>
      </p:pic>
      <p:sp>
        <p:nvSpPr>
          <p:cNvPr id="3" name="Slide Number Placeholder 2">
            <a:extLst>
              <a:ext uri="{FF2B5EF4-FFF2-40B4-BE49-F238E27FC236}">
                <a16:creationId xmlns:a16="http://schemas.microsoft.com/office/drawing/2014/main" id="{82D396FD-5E9B-4A98-AC23-3B170726ED1D}"/>
              </a:ext>
            </a:extLst>
          </p:cNvPr>
          <p:cNvSpPr>
            <a:spLocks noGrp="1"/>
          </p:cNvSpPr>
          <p:nvPr>
            <p:ph type="sldNum" sz="quarter" idx="4"/>
          </p:nvPr>
        </p:nvSpPr>
        <p:spPr/>
        <p:txBody>
          <a:bodyPr/>
          <a:lstStyle/>
          <a:p>
            <a:fld id="{9D4704D4-DAEA-4D4A-A9DC-4373E3AC7101}" type="slidenum">
              <a:rPr lang="en-GB" smtClean="0"/>
              <a:pPr/>
              <a:t>26</a:t>
            </a:fld>
            <a:endParaRPr lang="en-GB"/>
          </a:p>
        </p:txBody>
      </p:sp>
      <p:sp>
        <p:nvSpPr>
          <p:cNvPr id="7" name="Rectangle 6">
            <a:extLst>
              <a:ext uri="{FF2B5EF4-FFF2-40B4-BE49-F238E27FC236}">
                <a16:creationId xmlns:a16="http://schemas.microsoft.com/office/drawing/2014/main" id="{F6EEE803-3B71-4A47-AB08-B5998DAA7014}"/>
              </a:ext>
            </a:extLst>
          </p:cNvPr>
          <p:cNvSpPr/>
          <p:nvPr/>
        </p:nvSpPr>
        <p:spPr>
          <a:xfrm>
            <a:off x="2066928" y="5465020"/>
            <a:ext cx="4572000" cy="400110"/>
          </a:xfrm>
          <a:prstGeom prst="rect">
            <a:avLst/>
          </a:prstGeom>
        </p:spPr>
        <p:txBody>
          <a:bodyPr>
            <a:spAutoFit/>
          </a:bodyPr>
          <a:lstStyle/>
          <a:p>
            <a:pPr algn="r"/>
            <a:r>
              <a:rPr lang="en-GB" sz="1000" dirty="0">
                <a:latin typeface="Arial" panose="020B0604020202020204" pitchFamily="34" charset="0"/>
                <a:ea typeface="Times New Roman" panose="02020603050405020304" pitchFamily="18" charset="0"/>
                <a:cs typeface="Times New Roman" panose="02020603050405020304" pitchFamily="18" charset="0"/>
              </a:rPr>
              <a:t> Long Island Sound Study and Connecticut Department of Energy and Environmental Protection </a:t>
            </a:r>
            <a:endParaRPr lang="en-GB" sz="1000" dirty="0"/>
          </a:p>
        </p:txBody>
      </p:sp>
    </p:spTree>
    <p:extLst>
      <p:ext uri="{BB962C8B-B14F-4D97-AF65-F5344CB8AC3E}">
        <p14:creationId xmlns:p14="http://schemas.microsoft.com/office/powerpoint/2010/main" val="3903268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FAA27-9E34-628A-19AC-DACC6CB17C5E}"/>
              </a:ext>
            </a:extLst>
          </p:cNvPr>
          <p:cNvSpPr>
            <a:spLocks noGrp="1"/>
          </p:cNvSpPr>
          <p:nvPr>
            <p:ph type="title"/>
          </p:nvPr>
        </p:nvSpPr>
        <p:spPr>
          <a:xfrm>
            <a:off x="540000" y="442800"/>
            <a:ext cx="8045200" cy="431181"/>
          </a:xfrm>
        </p:spPr>
        <p:txBody>
          <a:bodyPr/>
          <a:lstStyle/>
          <a:p>
            <a:r>
              <a:rPr lang="en-US" sz="2600" dirty="0">
                <a:latin typeface="+mn-lt"/>
              </a:rPr>
              <a:t>Assessment: Synoptic essay question Paper 1 and 2</a:t>
            </a:r>
          </a:p>
        </p:txBody>
      </p:sp>
      <p:sp>
        <p:nvSpPr>
          <p:cNvPr id="3" name="Footer Placeholder 2">
            <a:extLst>
              <a:ext uri="{FF2B5EF4-FFF2-40B4-BE49-F238E27FC236}">
                <a16:creationId xmlns:a16="http://schemas.microsoft.com/office/drawing/2014/main" id="{3A2BEC7E-6561-3DA6-FE2A-3E2DACE5201D}"/>
              </a:ext>
            </a:extLst>
          </p:cNvPr>
          <p:cNvSpPr>
            <a:spLocks noGrp="1"/>
          </p:cNvSpPr>
          <p:nvPr>
            <p:ph type="ftr" sz="quarter" idx="10"/>
          </p:nvPr>
        </p:nvSpPr>
        <p:spPr>
          <a:xfrm>
            <a:off x="1976437" y="6611004"/>
            <a:ext cx="2723153" cy="246995"/>
          </a:xfrm>
        </p:spPr>
        <p:txBody>
          <a:bodyPr/>
          <a:lstStyle/>
          <a:p>
            <a:r>
              <a:rPr lang="en-GB" dirty="0"/>
              <a:t>Copyright © 2023 AQA and its licensors. All rights reserved.</a:t>
            </a:r>
            <a:endParaRPr lang="en-US" dirty="0"/>
          </a:p>
        </p:txBody>
      </p:sp>
      <p:pic>
        <p:nvPicPr>
          <p:cNvPr id="5" name="Picture 5">
            <a:extLst>
              <a:ext uri="{FF2B5EF4-FFF2-40B4-BE49-F238E27FC236}">
                <a16:creationId xmlns:a16="http://schemas.microsoft.com/office/drawing/2014/main" id="{91A666CF-8FE6-32AF-F5F4-E9DCD197AAB7}"/>
              </a:ext>
            </a:extLst>
          </p:cNvPr>
          <p:cNvPicPr>
            <a:picLocks noGrp="1" noChangeAspect="1"/>
          </p:cNvPicPr>
          <p:nvPr>
            <p:ph idx="1"/>
          </p:nvPr>
        </p:nvPicPr>
        <p:blipFill rotWithShape="1">
          <a:blip r:embed="rId3"/>
          <a:srcRect l="1153" t="2164" r="981" b="3470"/>
          <a:stretch/>
        </p:blipFill>
        <p:spPr>
          <a:xfrm>
            <a:off x="540000" y="3870250"/>
            <a:ext cx="6115981" cy="2188562"/>
          </a:xfrm>
        </p:spPr>
      </p:pic>
      <p:pic>
        <p:nvPicPr>
          <p:cNvPr id="6" name="Picture 6">
            <a:extLst>
              <a:ext uri="{FF2B5EF4-FFF2-40B4-BE49-F238E27FC236}">
                <a16:creationId xmlns:a16="http://schemas.microsoft.com/office/drawing/2014/main" id="{EF2EF015-F80C-51EF-90DF-24FF902058EC}"/>
              </a:ext>
            </a:extLst>
          </p:cNvPr>
          <p:cNvPicPr>
            <a:picLocks noChangeAspect="1"/>
          </p:cNvPicPr>
          <p:nvPr/>
        </p:nvPicPr>
        <p:blipFill rotWithShape="1">
          <a:blip r:embed="rId4"/>
          <a:srcRect t="4365" r="1141"/>
          <a:stretch/>
        </p:blipFill>
        <p:spPr>
          <a:xfrm>
            <a:off x="540000" y="1731600"/>
            <a:ext cx="6115981" cy="2262892"/>
          </a:xfrm>
          <a:prstGeom prst="rect">
            <a:avLst/>
          </a:prstGeom>
        </p:spPr>
      </p:pic>
      <p:sp>
        <p:nvSpPr>
          <p:cNvPr id="4" name="Slide Number Placeholder 3">
            <a:extLst>
              <a:ext uri="{FF2B5EF4-FFF2-40B4-BE49-F238E27FC236}">
                <a16:creationId xmlns:a16="http://schemas.microsoft.com/office/drawing/2014/main" id="{B13F2582-E326-4CB9-B678-2734C344710B}"/>
              </a:ext>
            </a:extLst>
          </p:cNvPr>
          <p:cNvSpPr>
            <a:spLocks noGrp="1"/>
          </p:cNvSpPr>
          <p:nvPr>
            <p:ph type="sldNum" sz="quarter" idx="4"/>
          </p:nvPr>
        </p:nvSpPr>
        <p:spPr/>
        <p:txBody>
          <a:bodyPr/>
          <a:lstStyle/>
          <a:p>
            <a:fld id="{9D4704D4-DAEA-4D4A-A9DC-4373E3AC7101}" type="slidenum">
              <a:rPr lang="en-GB" smtClean="0"/>
              <a:pPr/>
              <a:t>27</a:t>
            </a:fld>
            <a:endParaRPr lang="en-GB"/>
          </a:p>
        </p:txBody>
      </p:sp>
    </p:spTree>
    <p:extLst>
      <p:ext uri="{BB962C8B-B14F-4D97-AF65-F5344CB8AC3E}">
        <p14:creationId xmlns:p14="http://schemas.microsoft.com/office/powerpoint/2010/main" val="3264046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D63B6-718D-AED7-2CB3-EB4F2745DCC9}"/>
              </a:ext>
            </a:extLst>
          </p:cNvPr>
          <p:cNvSpPr>
            <a:spLocks noGrp="1"/>
          </p:cNvSpPr>
          <p:nvPr>
            <p:ph type="title"/>
          </p:nvPr>
        </p:nvSpPr>
        <p:spPr/>
        <p:txBody>
          <a:bodyPr anchor="t">
            <a:normAutofit/>
          </a:bodyPr>
          <a:lstStyle/>
          <a:p>
            <a:r>
              <a:rPr lang="en-US" sz="2600" dirty="0">
                <a:latin typeface="+mn-lt"/>
              </a:rPr>
              <a:t>Practical handbook</a:t>
            </a:r>
          </a:p>
        </p:txBody>
      </p:sp>
      <p:sp>
        <p:nvSpPr>
          <p:cNvPr id="4" name="Footer Placeholder 3">
            <a:extLst>
              <a:ext uri="{FF2B5EF4-FFF2-40B4-BE49-F238E27FC236}">
                <a16:creationId xmlns:a16="http://schemas.microsoft.com/office/drawing/2014/main" id="{4C7E885B-0EB9-151B-C055-C7931F040149}"/>
              </a:ext>
            </a:extLst>
          </p:cNvPr>
          <p:cNvSpPr>
            <a:spLocks noGrp="1"/>
          </p:cNvSpPr>
          <p:nvPr>
            <p:ph type="ftr" sz="quarter" idx="10"/>
          </p:nvPr>
        </p:nvSpPr>
        <p:spPr/>
        <p:txBody>
          <a:bodyPr anchor="t">
            <a:normAutofit fontScale="92500"/>
          </a:bodyPr>
          <a:lstStyle/>
          <a:p>
            <a:pPr>
              <a:spcAft>
                <a:spcPts val="600"/>
              </a:spcAft>
            </a:pPr>
            <a:r>
              <a:rPr lang="en-GB"/>
              <a:t>Copyright © 2023 AQA and its licensors. All rights reserved.</a:t>
            </a:r>
            <a:endParaRPr lang="en-US"/>
          </a:p>
        </p:txBody>
      </p:sp>
      <p:sp>
        <p:nvSpPr>
          <p:cNvPr id="3" name="Slide Number Placeholder 2">
            <a:extLst>
              <a:ext uri="{FF2B5EF4-FFF2-40B4-BE49-F238E27FC236}">
                <a16:creationId xmlns:a16="http://schemas.microsoft.com/office/drawing/2014/main" id="{6F3B8654-6300-496D-BCB7-89C7480DF57A}"/>
              </a:ext>
            </a:extLst>
          </p:cNvPr>
          <p:cNvSpPr>
            <a:spLocks noGrp="1"/>
          </p:cNvSpPr>
          <p:nvPr>
            <p:ph type="sldNum" sz="quarter" idx="4"/>
          </p:nvPr>
        </p:nvSpPr>
        <p:spPr/>
        <p:txBody>
          <a:bodyPr/>
          <a:lstStyle/>
          <a:p>
            <a:fld id="{9D4704D4-DAEA-4D4A-A9DC-4373E3AC7101}" type="slidenum">
              <a:rPr lang="en-GB" smtClean="0"/>
              <a:pPr/>
              <a:t>28</a:t>
            </a:fld>
            <a:endParaRPr lang="en-GB"/>
          </a:p>
        </p:txBody>
      </p:sp>
      <p:pic>
        <p:nvPicPr>
          <p:cNvPr id="5" name="Picture 5" descr="A picture containing text, person, screenshot, spectacles&#10;&#10;Description automatically generated">
            <a:extLst>
              <a:ext uri="{FF2B5EF4-FFF2-40B4-BE49-F238E27FC236}">
                <a16:creationId xmlns:a16="http://schemas.microsoft.com/office/drawing/2014/main" id="{DA34C5DC-CF71-8B3E-6708-6C020D1F9617}"/>
              </a:ext>
            </a:extLst>
          </p:cNvPr>
          <p:cNvPicPr>
            <a:picLocks noGrp="1" noChangeAspect="1"/>
          </p:cNvPicPr>
          <p:nvPr>
            <p:ph idx="1"/>
          </p:nvPr>
        </p:nvPicPr>
        <p:blipFill>
          <a:blip r:embed="rId3"/>
          <a:stretch>
            <a:fillRect/>
          </a:stretch>
        </p:blipFill>
        <p:spPr>
          <a:xfrm>
            <a:off x="540000" y="1731601"/>
            <a:ext cx="3340189" cy="4552242"/>
          </a:xfrm>
          <a:noFill/>
        </p:spPr>
      </p:pic>
      <p:pic>
        <p:nvPicPr>
          <p:cNvPr id="9" name="Picture 10" descr="Table&#10;&#10;Description automatically generated">
            <a:extLst>
              <a:ext uri="{FF2B5EF4-FFF2-40B4-BE49-F238E27FC236}">
                <a16:creationId xmlns:a16="http://schemas.microsoft.com/office/drawing/2014/main" id="{06C6142E-EB08-13E4-F9D6-8CD38530CA49}"/>
              </a:ext>
            </a:extLst>
          </p:cNvPr>
          <p:cNvPicPr>
            <a:picLocks noGrp="1" noChangeAspect="1"/>
          </p:cNvPicPr>
          <p:nvPr>
            <p:ph sz="half" idx="4294967295"/>
          </p:nvPr>
        </p:nvPicPr>
        <p:blipFill>
          <a:blip r:embed="rId4"/>
          <a:stretch>
            <a:fillRect/>
          </a:stretch>
        </p:blipFill>
        <p:spPr>
          <a:xfrm>
            <a:off x="4878988" y="1977657"/>
            <a:ext cx="3706212" cy="4306186"/>
          </a:xfrm>
        </p:spPr>
      </p:pic>
      <p:sp>
        <p:nvSpPr>
          <p:cNvPr id="6" name="TextBox 5">
            <a:extLst>
              <a:ext uri="{FF2B5EF4-FFF2-40B4-BE49-F238E27FC236}">
                <a16:creationId xmlns:a16="http://schemas.microsoft.com/office/drawing/2014/main" id="{94F521E0-391F-4CDD-AA4C-DE5C71CB8AC5}"/>
              </a:ext>
            </a:extLst>
          </p:cNvPr>
          <p:cNvSpPr txBox="1"/>
          <p:nvPr/>
        </p:nvSpPr>
        <p:spPr>
          <a:xfrm>
            <a:off x="4878988" y="1731601"/>
            <a:ext cx="2547972" cy="276999"/>
          </a:xfrm>
          <a:prstGeom prst="rect">
            <a:avLst/>
          </a:prstGeom>
          <a:noFill/>
        </p:spPr>
        <p:txBody>
          <a:bodyPr wrap="square" lIns="0" tIns="0" rIns="0" bIns="0" rtlCol="0">
            <a:spAutoFit/>
          </a:bodyPr>
          <a:lstStyle/>
          <a:p>
            <a:r>
              <a:rPr lang="en-GB" dirty="0"/>
              <a:t>Page 26 </a:t>
            </a:r>
          </a:p>
        </p:txBody>
      </p:sp>
    </p:spTree>
    <p:extLst>
      <p:ext uri="{BB962C8B-B14F-4D97-AF65-F5344CB8AC3E}">
        <p14:creationId xmlns:p14="http://schemas.microsoft.com/office/powerpoint/2010/main" val="2635504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600" dirty="0">
                <a:latin typeface="+mn-lt"/>
              </a:rPr>
              <a:t>Get in touch</a:t>
            </a:r>
          </a:p>
        </p:txBody>
      </p:sp>
      <p:sp>
        <p:nvSpPr>
          <p:cNvPr id="5" name="Content Placeholder 4"/>
          <p:cNvSpPr>
            <a:spLocks noGrp="1"/>
          </p:cNvSpPr>
          <p:nvPr>
            <p:ph idx="1"/>
          </p:nvPr>
        </p:nvSpPr>
        <p:spPr/>
        <p:txBody>
          <a:bodyPr/>
          <a:lstStyle/>
          <a:p>
            <a:pPr marL="0" indent="0">
              <a:buNone/>
            </a:pPr>
            <a:r>
              <a:rPr lang="en-GB" sz="1800" dirty="0"/>
              <a:t>Our friendly team will be happy to support you between 8am and 5pm, Monday to Friday.</a:t>
            </a:r>
          </a:p>
          <a:p>
            <a:pPr marL="0" indent="0">
              <a:buNone/>
            </a:pPr>
            <a:endParaRPr lang="fr-FR" sz="1800" dirty="0"/>
          </a:p>
          <a:p>
            <a:pPr marL="0" indent="0">
              <a:buNone/>
            </a:pPr>
            <a:r>
              <a:rPr lang="fr-FR" sz="1800" dirty="0"/>
              <a:t>Tel: 01483 477756</a:t>
            </a:r>
          </a:p>
          <a:p>
            <a:pPr marL="0" indent="0">
              <a:buNone/>
            </a:pPr>
            <a:r>
              <a:rPr lang="fr-FR" sz="1800" dirty="0"/>
              <a:t>Email: </a:t>
            </a:r>
            <a:r>
              <a:rPr lang="en-GB" sz="1800" u="sng" dirty="0">
                <a:solidFill>
                  <a:schemeClr val="accent2"/>
                </a:solidFill>
                <a:hlinkClick r:id="rId3">
                  <a:extLst>
                    <a:ext uri="{A12FA001-AC4F-418D-AE19-62706E023703}">
                      <ahyp:hlinkClr xmlns:ahyp="http://schemas.microsoft.com/office/drawing/2018/hyperlinkcolor" val="tx"/>
                    </a:ext>
                  </a:extLst>
                </a:hlinkClick>
              </a:rPr>
              <a:t>gcsescience@aqa.org.</a:t>
            </a:r>
            <a:r>
              <a:rPr lang="en-GB" sz="1800" u="sng">
                <a:solidFill>
                  <a:schemeClr val="accent2"/>
                </a:solidFill>
                <a:hlinkClick r:id="rId3">
                  <a:extLst>
                    <a:ext uri="{A12FA001-AC4F-418D-AE19-62706E023703}">
                      <ahyp:hlinkClr xmlns:ahyp="http://schemas.microsoft.com/office/drawing/2018/hyperlinkcolor" val="tx"/>
                    </a:ext>
                  </a:extLst>
                </a:hlinkClick>
              </a:rPr>
              <a:t>uk</a:t>
            </a:r>
            <a:r>
              <a:rPr lang="en-GB" sz="1800" u="sng">
                <a:solidFill>
                  <a:schemeClr val="accent2"/>
                </a:solidFill>
              </a:rPr>
              <a:t> </a:t>
            </a:r>
            <a:r>
              <a:rPr lang="en-GB" sz="1800" u="sng">
                <a:solidFill>
                  <a:schemeClr val="accent2"/>
                </a:solidFill>
                <a:hlinkClick r:id="rId4">
                  <a:extLst>
                    <a:ext uri="{A12FA001-AC4F-418D-AE19-62706E023703}">
                      <ahyp:hlinkClr xmlns:ahyp="http://schemas.microsoft.com/office/drawing/2018/hyperlinkcolor" val="tx"/>
                    </a:ext>
                  </a:extLst>
                </a:hlinkClick>
              </a:rPr>
              <a:t>alevelscience</a:t>
            </a:r>
            <a:r>
              <a:rPr lang="en-GB" sz="1800" u="sng" dirty="0">
                <a:solidFill>
                  <a:schemeClr val="accent2"/>
                </a:solidFill>
                <a:hlinkClick r:id="rId4">
                  <a:extLst>
                    <a:ext uri="{A12FA001-AC4F-418D-AE19-62706E023703}">
                      <ahyp:hlinkClr xmlns:ahyp="http://schemas.microsoft.com/office/drawing/2018/hyperlinkcolor" val="tx"/>
                    </a:ext>
                  </a:extLst>
                </a:hlinkClick>
              </a:rPr>
              <a:t>@aqa.org.uk</a:t>
            </a:r>
            <a:endParaRPr lang="fr-FR" sz="1800" dirty="0">
              <a:solidFill>
                <a:schemeClr val="accent2"/>
              </a:solidFill>
            </a:endParaRPr>
          </a:p>
          <a:p>
            <a:pPr marL="0" indent="0">
              <a:buNone/>
            </a:pPr>
            <a:r>
              <a:rPr lang="en-GB" sz="1800" dirty="0"/>
              <a:t>Twitter: @AQA</a:t>
            </a:r>
          </a:p>
          <a:p>
            <a:pPr marL="0" indent="0">
              <a:buNone/>
            </a:pPr>
            <a:endParaRPr lang="en-GB" sz="1800" dirty="0"/>
          </a:p>
          <a:p>
            <a:pPr marL="0" indent="0">
              <a:buNone/>
            </a:pPr>
            <a:r>
              <a:rPr lang="en-GB" sz="1800" dirty="0"/>
              <a:t>aqa.org.uk</a:t>
            </a:r>
          </a:p>
        </p:txBody>
      </p:sp>
      <p:sp>
        <p:nvSpPr>
          <p:cNvPr id="2" name="Slide Number Placeholder 1"/>
          <p:cNvSpPr>
            <a:spLocks noGrp="1"/>
          </p:cNvSpPr>
          <p:nvPr>
            <p:ph type="sldNum" sz="quarter" idx="4"/>
          </p:nvPr>
        </p:nvSpPr>
        <p:spPr/>
        <p:txBody>
          <a:bodyPr/>
          <a:lstStyle/>
          <a:p>
            <a:fld id="{9D4704D4-DAEA-4D4A-A9DC-4373E3AC7101}" type="slidenum">
              <a:rPr lang="en-GB" smtClean="0"/>
              <a:pPr/>
              <a:t>29</a:t>
            </a:fld>
            <a:endParaRPr lang="en-GB" dirty="0"/>
          </a:p>
        </p:txBody>
      </p:sp>
      <p:sp>
        <p:nvSpPr>
          <p:cNvPr id="6" name="Footer Placeholder 3">
            <a:extLst>
              <a:ext uri="{FF2B5EF4-FFF2-40B4-BE49-F238E27FC236}">
                <a16:creationId xmlns:a16="http://schemas.microsoft.com/office/drawing/2014/main" id="{AFE47DDE-F3D2-4C1F-AC5D-4F1227452F8B}"/>
              </a:ext>
            </a:extLst>
          </p:cNvPr>
          <p:cNvSpPr txBox="1">
            <a:spLocks/>
          </p:cNvSpPr>
          <p:nvPr/>
        </p:nvSpPr>
        <p:spPr>
          <a:xfrm>
            <a:off x="1976438" y="6611005"/>
            <a:ext cx="2678400" cy="241200"/>
          </a:xfrm>
          <a:prstGeom prst="rect">
            <a:avLst/>
          </a:prstGeom>
        </p:spPr>
        <p:txBody>
          <a:bodyPr anchor="t">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a:t>Copyright © 2023 AQA and its licensors. All rights reserved.</a:t>
            </a:r>
            <a:endParaRPr lang="en-US"/>
          </a:p>
        </p:txBody>
      </p:sp>
    </p:spTree>
    <p:extLst>
      <p:ext uri="{BB962C8B-B14F-4D97-AF65-F5344CB8AC3E}">
        <p14:creationId xmlns:p14="http://schemas.microsoft.com/office/powerpoint/2010/main" val="489481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638B0C-7132-4F9A-A677-BCF74C9CB132}"/>
              </a:ext>
            </a:extLst>
          </p:cNvPr>
          <p:cNvSpPr>
            <a:spLocks noGrp="1"/>
          </p:cNvSpPr>
          <p:nvPr>
            <p:ph type="title"/>
          </p:nvPr>
        </p:nvSpPr>
        <p:spPr/>
        <p:txBody>
          <a:bodyPr/>
          <a:lstStyle/>
          <a:p>
            <a:r>
              <a:rPr lang="en-GB" sz="2600" dirty="0">
                <a:latin typeface="+mn-lt"/>
              </a:rPr>
              <a:t>Focus of session</a:t>
            </a:r>
          </a:p>
        </p:txBody>
      </p:sp>
      <p:sp>
        <p:nvSpPr>
          <p:cNvPr id="3" name="Footer Placeholder 2">
            <a:extLst>
              <a:ext uri="{FF2B5EF4-FFF2-40B4-BE49-F238E27FC236}">
                <a16:creationId xmlns:a16="http://schemas.microsoft.com/office/drawing/2014/main" id="{1F224126-37C8-744D-6193-4DC352DEEEBB}"/>
              </a:ext>
            </a:extLst>
          </p:cNvPr>
          <p:cNvSpPr>
            <a:spLocks noGrp="1"/>
          </p:cNvSpPr>
          <p:nvPr>
            <p:ph type="ftr" sz="quarter" idx="11"/>
          </p:nvPr>
        </p:nvSpPr>
        <p:spPr>
          <a:xfrm>
            <a:off x="1976438" y="6611005"/>
            <a:ext cx="2829478" cy="230471"/>
          </a:xfrm>
        </p:spPr>
        <p:txBody>
          <a:bodyPr/>
          <a:lstStyle/>
          <a:p>
            <a:r>
              <a:rPr lang="en-GB" dirty="0"/>
              <a:t>Copyright © 2023 AQA and its licensors. All rights reserved.</a:t>
            </a:r>
            <a:endParaRPr lang="en-US" dirty="0"/>
          </a:p>
        </p:txBody>
      </p:sp>
      <p:sp>
        <p:nvSpPr>
          <p:cNvPr id="4" name="Content Placeholder 3">
            <a:extLst>
              <a:ext uri="{FF2B5EF4-FFF2-40B4-BE49-F238E27FC236}">
                <a16:creationId xmlns:a16="http://schemas.microsoft.com/office/drawing/2014/main" id="{8656A510-DFC6-25A2-1F39-CADC92DF75C7}"/>
              </a:ext>
            </a:extLst>
          </p:cNvPr>
          <p:cNvSpPr>
            <a:spLocks noGrp="1"/>
          </p:cNvSpPr>
          <p:nvPr>
            <p:ph idx="1"/>
          </p:nvPr>
        </p:nvSpPr>
        <p:spPr/>
        <p:txBody>
          <a:bodyPr vert="horz" lIns="0" tIns="0" rIns="91440" bIns="0" rtlCol="0" anchor="t">
            <a:noAutofit/>
          </a:bodyPr>
          <a:lstStyle/>
          <a:p>
            <a:pPr marL="359410" indent="-359410"/>
            <a:r>
              <a:rPr lang="en-US" sz="1800" dirty="0">
                <a:cs typeface="Arial"/>
              </a:rPr>
              <a:t>The environment in AQA GCSE specifications</a:t>
            </a:r>
          </a:p>
          <a:p>
            <a:pPr marL="359410" indent="-359410"/>
            <a:endParaRPr lang="en-US" sz="1800" dirty="0">
              <a:cs typeface="Arial"/>
            </a:endParaRPr>
          </a:p>
          <a:p>
            <a:pPr marL="359410" indent="-359410"/>
            <a:r>
              <a:rPr lang="en-US" sz="1800" dirty="0">
                <a:cs typeface="Arial"/>
              </a:rPr>
              <a:t>Bringing it together</a:t>
            </a:r>
          </a:p>
          <a:p>
            <a:pPr marL="359410" indent="-359410"/>
            <a:endParaRPr lang="en-US" sz="1800" dirty="0">
              <a:cs typeface="Arial"/>
            </a:endParaRPr>
          </a:p>
          <a:p>
            <a:pPr marL="359410" indent="-359410"/>
            <a:r>
              <a:rPr lang="en-US" sz="1800" dirty="0">
                <a:cs typeface="Arial"/>
              </a:rPr>
              <a:t>Assessment</a:t>
            </a:r>
          </a:p>
          <a:p>
            <a:pPr marL="359410" indent="-359410"/>
            <a:endParaRPr lang="en-US" sz="1800" dirty="0">
              <a:cs typeface="Arial"/>
            </a:endParaRPr>
          </a:p>
          <a:p>
            <a:pPr marL="359410" indent="-359410"/>
            <a:r>
              <a:rPr lang="en-US" sz="1800" dirty="0">
                <a:cs typeface="Arial"/>
              </a:rPr>
              <a:t>Resources</a:t>
            </a:r>
          </a:p>
          <a:p>
            <a:pPr marL="359410" indent="-359410"/>
            <a:endParaRPr lang="en-US" sz="1800" dirty="0">
              <a:cs typeface="Arial"/>
            </a:endParaRPr>
          </a:p>
          <a:p>
            <a:pPr marL="359410" indent="-359410"/>
            <a:r>
              <a:rPr lang="en-US" sz="1800" dirty="0">
                <a:cs typeface="Arial"/>
              </a:rPr>
              <a:t>A-level Environmental Science</a:t>
            </a:r>
          </a:p>
        </p:txBody>
      </p:sp>
      <p:sp>
        <p:nvSpPr>
          <p:cNvPr id="5" name="Slide Number Placeholder 4">
            <a:extLst>
              <a:ext uri="{FF2B5EF4-FFF2-40B4-BE49-F238E27FC236}">
                <a16:creationId xmlns:a16="http://schemas.microsoft.com/office/drawing/2014/main" id="{694CF4C8-6DC1-44D3-B390-DB165EDEE24A}"/>
              </a:ext>
            </a:extLst>
          </p:cNvPr>
          <p:cNvSpPr>
            <a:spLocks noGrp="1"/>
          </p:cNvSpPr>
          <p:nvPr>
            <p:ph type="sldNum" sz="quarter" idx="4"/>
          </p:nvPr>
        </p:nvSpPr>
        <p:spPr/>
        <p:txBody>
          <a:bodyPr/>
          <a:lstStyle/>
          <a:p>
            <a:fld id="{9D4704D4-DAEA-4D4A-A9DC-4373E3AC7101}" type="slidenum">
              <a:rPr lang="en-GB" smtClean="0"/>
              <a:pPr/>
              <a:t>3</a:t>
            </a:fld>
            <a:endParaRPr lang="en-GB"/>
          </a:p>
        </p:txBody>
      </p:sp>
    </p:spTree>
    <p:extLst>
      <p:ext uri="{BB962C8B-B14F-4D97-AF65-F5344CB8AC3E}">
        <p14:creationId xmlns:p14="http://schemas.microsoft.com/office/powerpoint/2010/main" val="2551736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mn-lt"/>
              </a:rPr>
              <a:t>Thank you</a:t>
            </a:r>
          </a:p>
        </p:txBody>
      </p:sp>
    </p:spTree>
    <p:extLst>
      <p:ext uri="{BB962C8B-B14F-4D97-AF65-F5344CB8AC3E}">
        <p14:creationId xmlns:p14="http://schemas.microsoft.com/office/powerpoint/2010/main" val="69033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B34A-C61B-F450-CED0-5EAA0BBC037F}"/>
              </a:ext>
            </a:extLst>
          </p:cNvPr>
          <p:cNvSpPr>
            <a:spLocks noGrp="1"/>
          </p:cNvSpPr>
          <p:nvPr>
            <p:ph type="title"/>
          </p:nvPr>
        </p:nvSpPr>
        <p:spPr/>
        <p:txBody>
          <a:bodyPr/>
          <a:lstStyle/>
          <a:p>
            <a:r>
              <a:rPr lang="en-US" sz="2600" dirty="0">
                <a:latin typeface="+mj-lt"/>
              </a:rPr>
              <a:t>Do you teach a GCSE 'Environment' module?</a:t>
            </a:r>
          </a:p>
        </p:txBody>
      </p:sp>
      <p:sp>
        <p:nvSpPr>
          <p:cNvPr id="3" name="Footer Placeholder 2">
            <a:extLst>
              <a:ext uri="{FF2B5EF4-FFF2-40B4-BE49-F238E27FC236}">
                <a16:creationId xmlns:a16="http://schemas.microsoft.com/office/drawing/2014/main" id="{8D9B54A9-A0A8-B34F-C3B5-C5E1B9B5544A}"/>
              </a:ext>
            </a:extLst>
          </p:cNvPr>
          <p:cNvSpPr>
            <a:spLocks noGrp="1"/>
          </p:cNvSpPr>
          <p:nvPr>
            <p:ph type="ftr" sz="quarter" idx="10"/>
          </p:nvPr>
        </p:nvSpPr>
        <p:spPr>
          <a:xfrm>
            <a:off x="1976437" y="6611004"/>
            <a:ext cx="2765683" cy="246995"/>
          </a:xfrm>
        </p:spPr>
        <p:txBody>
          <a:bodyPr/>
          <a:lstStyle/>
          <a:p>
            <a:r>
              <a:rPr lang="en-GB" dirty="0"/>
              <a:t>Copyright © 2023 AQA and its licensors. All rights reserved.</a:t>
            </a:r>
            <a:endParaRPr lang="en-US" dirty="0"/>
          </a:p>
        </p:txBody>
      </p:sp>
      <p:sp>
        <p:nvSpPr>
          <p:cNvPr id="5" name="Slide Number Placeholder 4">
            <a:extLst>
              <a:ext uri="{FF2B5EF4-FFF2-40B4-BE49-F238E27FC236}">
                <a16:creationId xmlns:a16="http://schemas.microsoft.com/office/drawing/2014/main" id="{A73478C1-920B-47B0-BF2D-A7D713403A05}"/>
              </a:ext>
            </a:extLst>
          </p:cNvPr>
          <p:cNvSpPr>
            <a:spLocks noGrp="1"/>
          </p:cNvSpPr>
          <p:nvPr>
            <p:ph type="sldNum" sz="quarter" idx="4"/>
          </p:nvPr>
        </p:nvSpPr>
        <p:spPr/>
        <p:txBody>
          <a:bodyPr/>
          <a:lstStyle/>
          <a:p>
            <a:fld id="{9D4704D4-DAEA-4D4A-A9DC-4373E3AC7101}" type="slidenum">
              <a:rPr lang="en-GB" smtClean="0"/>
              <a:pPr/>
              <a:t>4</a:t>
            </a:fld>
            <a:endParaRPr lang="en-GB"/>
          </a:p>
        </p:txBody>
      </p:sp>
      <p:sp>
        <p:nvSpPr>
          <p:cNvPr id="4" name="Content Placeholder 3">
            <a:extLst>
              <a:ext uri="{FF2B5EF4-FFF2-40B4-BE49-F238E27FC236}">
                <a16:creationId xmlns:a16="http://schemas.microsoft.com/office/drawing/2014/main" id="{9952A8BD-7B19-38CF-9419-CD974DF946CC}"/>
              </a:ext>
            </a:extLst>
          </p:cNvPr>
          <p:cNvSpPr>
            <a:spLocks noGrp="1"/>
          </p:cNvSpPr>
          <p:nvPr>
            <p:ph idx="1"/>
          </p:nvPr>
        </p:nvSpPr>
        <p:spPr/>
        <p:txBody>
          <a:bodyPr/>
          <a:lstStyle/>
          <a:p>
            <a:r>
              <a:rPr lang="en-US" sz="1800" dirty="0"/>
              <a:t>Yes – it's built into our scheme of work.</a:t>
            </a:r>
          </a:p>
          <a:p>
            <a:endParaRPr lang="en-US" sz="1800" dirty="0"/>
          </a:p>
          <a:p>
            <a:r>
              <a:rPr lang="en-US" sz="1800" dirty="0"/>
              <a:t>No – we teach it in the subject content.</a:t>
            </a:r>
          </a:p>
          <a:p>
            <a:endParaRPr lang="en-US" sz="1800" dirty="0"/>
          </a:p>
          <a:p>
            <a:r>
              <a:rPr lang="en-US" sz="1800" dirty="0"/>
              <a:t>Sort of – it's not in the SOW but I try to bring it together in my teaching.</a:t>
            </a:r>
          </a:p>
        </p:txBody>
      </p:sp>
    </p:spTree>
    <p:extLst>
      <p:ext uri="{BB962C8B-B14F-4D97-AF65-F5344CB8AC3E}">
        <p14:creationId xmlns:p14="http://schemas.microsoft.com/office/powerpoint/2010/main" val="86209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8EB47-4929-495F-8CB0-D5D141DAC9AB}"/>
              </a:ext>
            </a:extLst>
          </p:cNvPr>
          <p:cNvSpPr>
            <a:spLocks noGrp="1"/>
          </p:cNvSpPr>
          <p:nvPr>
            <p:ph type="title"/>
          </p:nvPr>
        </p:nvSpPr>
        <p:spPr/>
        <p:txBody>
          <a:bodyPr/>
          <a:lstStyle/>
          <a:p>
            <a:r>
              <a:rPr lang="en-GB" sz="2600" dirty="0">
                <a:latin typeface="+mn-lt"/>
              </a:rPr>
              <a:t>Climate science in schools</a:t>
            </a:r>
          </a:p>
        </p:txBody>
      </p:sp>
      <p:sp>
        <p:nvSpPr>
          <p:cNvPr id="3" name="Footer Placeholder 2">
            <a:extLst>
              <a:ext uri="{FF2B5EF4-FFF2-40B4-BE49-F238E27FC236}">
                <a16:creationId xmlns:a16="http://schemas.microsoft.com/office/drawing/2014/main" id="{F373E1A2-0A45-4BD1-AEFD-EF960E0BED8E}"/>
              </a:ext>
            </a:extLst>
          </p:cNvPr>
          <p:cNvSpPr>
            <a:spLocks noGrp="1"/>
          </p:cNvSpPr>
          <p:nvPr>
            <p:ph type="ftr" sz="quarter" idx="10"/>
          </p:nvPr>
        </p:nvSpPr>
        <p:spPr>
          <a:xfrm>
            <a:off x="1976438" y="6611004"/>
            <a:ext cx="2900362" cy="246995"/>
          </a:xfrm>
        </p:spPr>
        <p:txBody>
          <a:bodyPr/>
          <a:lstStyle/>
          <a:p>
            <a:r>
              <a:rPr lang="en-GB" dirty="0"/>
              <a:t>Copyright © 2023 AQA and its licensors. All rights reserved.</a:t>
            </a:r>
            <a:endParaRPr lang="en-US" dirty="0"/>
          </a:p>
        </p:txBody>
      </p:sp>
      <p:sp>
        <p:nvSpPr>
          <p:cNvPr id="5" name="Slide Number Placeholder 4">
            <a:extLst>
              <a:ext uri="{FF2B5EF4-FFF2-40B4-BE49-F238E27FC236}">
                <a16:creationId xmlns:a16="http://schemas.microsoft.com/office/drawing/2014/main" id="{2ADC0543-4889-4C88-9E08-89B0A7386C0C}"/>
              </a:ext>
            </a:extLst>
          </p:cNvPr>
          <p:cNvSpPr>
            <a:spLocks noGrp="1"/>
          </p:cNvSpPr>
          <p:nvPr>
            <p:ph type="sldNum" sz="quarter" idx="4"/>
          </p:nvPr>
        </p:nvSpPr>
        <p:spPr/>
        <p:txBody>
          <a:bodyPr/>
          <a:lstStyle/>
          <a:p>
            <a:fld id="{9D4704D4-DAEA-4D4A-A9DC-4373E3AC7101}" type="slidenum">
              <a:rPr lang="en-GB" smtClean="0"/>
              <a:pPr/>
              <a:t>5</a:t>
            </a:fld>
            <a:endParaRPr lang="en-GB"/>
          </a:p>
        </p:txBody>
      </p:sp>
      <p:sp>
        <p:nvSpPr>
          <p:cNvPr id="7" name="Content Placeholder 6">
            <a:extLst>
              <a:ext uri="{FF2B5EF4-FFF2-40B4-BE49-F238E27FC236}">
                <a16:creationId xmlns:a16="http://schemas.microsoft.com/office/drawing/2014/main" id="{04BA6041-E03E-4D7F-AE0C-795775751E1C}"/>
              </a:ext>
            </a:extLst>
          </p:cNvPr>
          <p:cNvSpPr>
            <a:spLocks noGrp="1"/>
          </p:cNvSpPr>
          <p:nvPr>
            <p:ph idx="1"/>
          </p:nvPr>
        </p:nvSpPr>
        <p:spPr/>
        <p:txBody>
          <a:bodyPr/>
          <a:lstStyle/>
          <a:p>
            <a:pPr fontAlgn="base"/>
            <a:r>
              <a:rPr lang="en-US" sz="1800" dirty="0"/>
              <a:t>Covered in science but not in other subjects​</a:t>
            </a:r>
          </a:p>
          <a:p>
            <a:pPr marL="0" indent="0" fontAlgn="base">
              <a:buNone/>
            </a:pPr>
            <a:r>
              <a:rPr lang="en-US" sz="1800" u="sng" dirty="0">
                <a:solidFill>
                  <a:schemeClr val="accent2"/>
                </a:solidFill>
                <a:hlinkClick r:id="rId3">
                  <a:extLst>
                    <a:ext uri="{A12FA001-AC4F-418D-AE19-62706E023703}">
                      <ahyp:hlinkClr xmlns:ahyp="http://schemas.microsoft.com/office/drawing/2018/hyperlinkcolor" val="tx"/>
                    </a:ext>
                  </a:extLst>
                </a:hlinkClick>
              </a:rPr>
              <a:t>The national curriculum barely mentions the climate crisis. Children deserve better | Fiona Harvey | The Guardian</a:t>
            </a:r>
            <a:r>
              <a:rPr lang="en-US" sz="1800" dirty="0">
                <a:solidFill>
                  <a:schemeClr val="accent2"/>
                </a:solidFill>
              </a:rPr>
              <a:t>​</a:t>
            </a:r>
          </a:p>
          <a:p>
            <a:pPr marL="0" indent="0" fontAlgn="base">
              <a:buNone/>
            </a:pPr>
            <a:endParaRPr lang="en-US" sz="1800" dirty="0">
              <a:solidFill>
                <a:schemeClr val="accent2"/>
              </a:solidFill>
            </a:endParaRPr>
          </a:p>
          <a:p>
            <a:pPr fontAlgn="base"/>
            <a:r>
              <a:rPr lang="en-US" sz="1800" dirty="0"/>
              <a:t>'Teach the future’ – students are asking to be better prepared​</a:t>
            </a:r>
          </a:p>
          <a:p>
            <a:pPr marL="0" indent="0" fontAlgn="base">
              <a:buNone/>
            </a:pPr>
            <a:r>
              <a:rPr lang="en-US" sz="1800" u="sng" dirty="0">
                <a:solidFill>
                  <a:schemeClr val="accent2"/>
                </a:solidFill>
                <a:hlinkClick r:id="rId4">
                  <a:extLst>
                    <a:ext uri="{A12FA001-AC4F-418D-AE19-62706E023703}">
                      <ahyp:hlinkClr xmlns:ahyp="http://schemas.microsoft.com/office/drawing/2018/hyperlinkcolor" val="tx"/>
                    </a:ext>
                  </a:extLst>
                </a:hlinkClick>
              </a:rPr>
              <a:t>Climate change: Schools failing us, say pupils - BBC News</a:t>
            </a:r>
            <a:endParaRPr lang="en-US" sz="1800" dirty="0">
              <a:solidFill>
                <a:schemeClr val="accent2"/>
              </a:solidFill>
            </a:endParaRPr>
          </a:p>
          <a:p>
            <a:pPr marL="0" indent="0">
              <a:buNone/>
            </a:pPr>
            <a:endParaRPr lang="en-GB" dirty="0"/>
          </a:p>
        </p:txBody>
      </p:sp>
    </p:spTree>
    <p:extLst>
      <p:ext uri="{BB962C8B-B14F-4D97-AF65-F5344CB8AC3E}">
        <p14:creationId xmlns:p14="http://schemas.microsoft.com/office/powerpoint/2010/main" val="357393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834B9-331F-4A40-A878-9D426607EDFA}"/>
              </a:ext>
            </a:extLst>
          </p:cNvPr>
          <p:cNvSpPr>
            <a:spLocks noGrp="1"/>
          </p:cNvSpPr>
          <p:nvPr>
            <p:ph type="title"/>
          </p:nvPr>
        </p:nvSpPr>
        <p:spPr/>
        <p:txBody>
          <a:bodyPr/>
          <a:lstStyle/>
          <a:p>
            <a:r>
              <a:rPr lang="en-GB" sz="2600" dirty="0">
                <a:latin typeface="+mj-lt"/>
              </a:rPr>
              <a:t>KS4 National Curriculum (POS)</a:t>
            </a:r>
          </a:p>
        </p:txBody>
      </p:sp>
      <p:sp>
        <p:nvSpPr>
          <p:cNvPr id="3" name="Footer Placeholder 2">
            <a:extLst>
              <a:ext uri="{FF2B5EF4-FFF2-40B4-BE49-F238E27FC236}">
                <a16:creationId xmlns:a16="http://schemas.microsoft.com/office/drawing/2014/main" id="{A63EAB3E-8825-4B75-8992-82F126966C75}"/>
              </a:ext>
            </a:extLst>
          </p:cNvPr>
          <p:cNvSpPr>
            <a:spLocks noGrp="1"/>
          </p:cNvSpPr>
          <p:nvPr>
            <p:ph type="ftr" sz="quarter" idx="10"/>
          </p:nvPr>
        </p:nvSpPr>
        <p:spPr>
          <a:xfrm>
            <a:off x="1976438" y="6611005"/>
            <a:ext cx="2712520" cy="230471"/>
          </a:xfrm>
        </p:spPr>
        <p:txBody>
          <a:bodyPr/>
          <a:lstStyle/>
          <a:p>
            <a:r>
              <a:rPr lang="en-GB" dirty="0"/>
              <a:t>Copyright © 2023 AQA and its licensors. All rights reserved.</a:t>
            </a:r>
            <a:endParaRPr lang="en-US" dirty="0"/>
          </a:p>
        </p:txBody>
      </p:sp>
      <p:sp>
        <p:nvSpPr>
          <p:cNvPr id="4" name="Slide Number Placeholder 3">
            <a:extLst>
              <a:ext uri="{FF2B5EF4-FFF2-40B4-BE49-F238E27FC236}">
                <a16:creationId xmlns:a16="http://schemas.microsoft.com/office/drawing/2014/main" id="{650CD0F1-4A36-4186-A426-C2B32B1F10CF}"/>
              </a:ext>
            </a:extLst>
          </p:cNvPr>
          <p:cNvSpPr>
            <a:spLocks noGrp="1"/>
          </p:cNvSpPr>
          <p:nvPr>
            <p:ph type="sldNum" sz="quarter" idx="4"/>
          </p:nvPr>
        </p:nvSpPr>
        <p:spPr/>
        <p:txBody>
          <a:bodyPr/>
          <a:lstStyle/>
          <a:p>
            <a:fld id="{9D4704D4-DAEA-4D4A-A9DC-4373E3AC7101}" type="slidenum">
              <a:rPr lang="en-GB" smtClean="0"/>
              <a:pPr/>
              <a:t>6</a:t>
            </a:fld>
            <a:endParaRPr lang="en-GB"/>
          </a:p>
        </p:txBody>
      </p:sp>
      <p:pic>
        <p:nvPicPr>
          <p:cNvPr id="6" name="Picture 5">
            <a:extLst>
              <a:ext uri="{FF2B5EF4-FFF2-40B4-BE49-F238E27FC236}">
                <a16:creationId xmlns:a16="http://schemas.microsoft.com/office/drawing/2014/main" id="{C1B33780-17AB-41D3-B02F-9AA05857CAA0}"/>
              </a:ext>
            </a:extLst>
          </p:cNvPr>
          <p:cNvPicPr>
            <a:picLocks noChangeAspect="1"/>
          </p:cNvPicPr>
          <p:nvPr/>
        </p:nvPicPr>
        <p:blipFill>
          <a:blip r:embed="rId3"/>
          <a:stretch>
            <a:fillRect/>
          </a:stretch>
        </p:blipFill>
        <p:spPr>
          <a:xfrm>
            <a:off x="540000" y="2613093"/>
            <a:ext cx="5642948" cy="1482167"/>
          </a:xfrm>
          <a:prstGeom prst="rect">
            <a:avLst/>
          </a:prstGeom>
        </p:spPr>
      </p:pic>
      <p:pic>
        <p:nvPicPr>
          <p:cNvPr id="9" name="Picture 8">
            <a:extLst>
              <a:ext uri="{FF2B5EF4-FFF2-40B4-BE49-F238E27FC236}">
                <a16:creationId xmlns:a16="http://schemas.microsoft.com/office/drawing/2014/main" id="{11B36A87-D979-416B-956A-4BF55204F763}"/>
              </a:ext>
            </a:extLst>
          </p:cNvPr>
          <p:cNvPicPr>
            <a:picLocks noChangeAspect="1"/>
          </p:cNvPicPr>
          <p:nvPr/>
        </p:nvPicPr>
        <p:blipFill>
          <a:blip r:embed="rId4"/>
          <a:stretch>
            <a:fillRect/>
          </a:stretch>
        </p:blipFill>
        <p:spPr>
          <a:xfrm>
            <a:off x="560343" y="5445622"/>
            <a:ext cx="771749" cy="254223"/>
          </a:xfrm>
          <a:prstGeom prst="rect">
            <a:avLst/>
          </a:prstGeom>
        </p:spPr>
      </p:pic>
      <p:pic>
        <p:nvPicPr>
          <p:cNvPr id="10" name="Picture 9">
            <a:extLst>
              <a:ext uri="{FF2B5EF4-FFF2-40B4-BE49-F238E27FC236}">
                <a16:creationId xmlns:a16="http://schemas.microsoft.com/office/drawing/2014/main" id="{2749C66F-5C5F-414D-8B83-A8A2EEC3DDDC}"/>
              </a:ext>
            </a:extLst>
          </p:cNvPr>
          <p:cNvPicPr>
            <a:picLocks noChangeAspect="1"/>
          </p:cNvPicPr>
          <p:nvPr/>
        </p:nvPicPr>
        <p:blipFill>
          <a:blip r:embed="rId5"/>
          <a:stretch>
            <a:fillRect/>
          </a:stretch>
        </p:blipFill>
        <p:spPr>
          <a:xfrm>
            <a:off x="793566" y="5778454"/>
            <a:ext cx="5370428" cy="377951"/>
          </a:xfrm>
          <a:prstGeom prst="rect">
            <a:avLst/>
          </a:prstGeom>
        </p:spPr>
      </p:pic>
      <p:pic>
        <p:nvPicPr>
          <p:cNvPr id="11" name="Picture 10">
            <a:extLst>
              <a:ext uri="{FF2B5EF4-FFF2-40B4-BE49-F238E27FC236}">
                <a16:creationId xmlns:a16="http://schemas.microsoft.com/office/drawing/2014/main" id="{51A35611-D5AF-4EA6-9272-55EF46E3076B}"/>
              </a:ext>
            </a:extLst>
          </p:cNvPr>
          <p:cNvPicPr>
            <a:picLocks noChangeAspect="1"/>
          </p:cNvPicPr>
          <p:nvPr/>
        </p:nvPicPr>
        <p:blipFill>
          <a:blip r:embed="rId6"/>
          <a:stretch>
            <a:fillRect/>
          </a:stretch>
        </p:blipFill>
        <p:spPr>
          <a:xfrm>
            <a:off x="540000" y="1109773"/>
            <a:ext cx="1182474" cy="270796"/>
          </a:xfrm>
          <a:prstGeom prst="rect">
            <a:avLst/>
          </a:prstGeom>
        </p:spPr>
      </p:pic>
      <p:pic>
        <p:nvPicPr>
          <p:cNvPr id="12" name="Picture 11">
            <a:extLst>
              <a:ext uri="{FF2B5EF4-FFF2-40B4-BE49-F238E27FC236}">
                <a16:creationId xmlns:a16="http://schemas.microsoft.com/office/drawing/2014/main" id="{0D30468A-DACB-4A99-865A-47B2B732ABDE}"/>
              </a:ext>
            </a:extLst>
          </p:cNvPr>
          <p:cNvPicPr>
            <a:picLocks noChangeAspect="1"/>
          </p:cNvPicPr>
          <p:nvPr/>
        </p:nvPicPr>
        <p:blipFill>
          <a:blip r:embed="rId7"/>
          <a:stretch>
            <a:fillRect/>
          </a:stretch>
        </p:blipFill>
        <p:spPr>
          <a:xfrm>
            <a:off x="676941" y="1481112"/>
            <a:ext cx="5311513" cy="1005622"/>
          </a:xfrm>
          <a:prstGeom prst="rect">
            <a:avLst/>
          </a:prstGeom>
        </p:spPr>
      </p:pic>
      <p:pic>
        <p:nvPicPr>
          <p:cNvPr id="13" name="Picture 12">
            <a:extLst>
              <a:ext uri="{FF2B5EF4-FFF2-40B4-BE49-F238E27FC236}">
                <a16:creationId xmlns:a16="http://schemas.microsoft.com/office/drawing/2014/main" id="{A36B7C03-D851-4FA2-BDE3-96A1E01C0F76}"/>
              </a:ext>
            </a:extLst>
          </p:cNvPr>
          <p:cNvPicPr>
            <a:picLocks noChangeAspect="1"/>
          </p:cNvPicPr>
          <p:nvPr/>
        </p:nvPicPr>
        <p:blipFill>
          <a:blip r:embed="rId8"/>
          <a:stretch>
            <a:fillRect/>
          </a:stretch>
        </p:blipFill>
        <p:spPr>
          <a:xfrm>
            <a:off x="560343" y="4149581"/>
            <a:ext cx="2855799" cy="232761"/>
          </a:xfrm>
          <a:prstGeom prst="rect">
            <a:avLst/>
          </a:prstGeom>
        </p:spPr>
      </p:pic>
      <p:pic>
        <p:nvPicPr>
          <p:cNvPr id="15" name="Picture 14">
            <a:extLst>
              <a:ext uri="{FF2B5EF4-FFF2-40B4-BE49-F238E27FC236}">
                <a16:creationId xmlns:a16="http://schemas.microsoft.com/office/drawing/2014/main" id="{B31B362B-6981-4BD0-B9E3-8F8F903ECA5B}"/>
              </a:ext>
            </a:extLst>
          </p:cNvPr>
          <p:cNvPicPr>
            <a:picLocks noChangeAspect="1"/>
          </p:cNvPicPr>
          <p:nvPr/>
        </p:nvPicPr>
        <p:blipFill>
          <a:blip r:embed="rId9"/>
          <a:stretch>
            <a:fillRect/>
          </a:stretch>
        </p:blipFill>
        <p:spPr>
          <a:xfrm>
            <a:off x="718773" y="4547807"/>
            <a:ext cx="5568140" cy="864954"/>
          </a:xfrm>
          <a:prstGeom prst="rect">
            <a:avLst/>
          </a:prstGeom>
        </p:spPr>
      </p:pic>
      <p:sp>
        <p:nvSpPr>
          <p:cNvPr id="5" name="Rectangle 4">
            <a:extLst>
              <a:ext uri="{FF2B5EF4-FFF2-40B4-BE49-F238E27FC236}">
                <a16:creationId xmlns:a16="http://schemas.microsoft.com/office/drawing/2014/main" id="{AFFD3E74-E00E-4525-AE38-B352674CDF9A}"/>
              </a:ext>
            </a:extLst>
          </p:cNvPr>
          <p:cNvSpPr/>
          <p:nvPr/>
        </p:nvSpPr>
        <p:spPr>
          <a:xfrm>
            <a:off x="6182948" y="5159793"/>
            <a:ext cx="2514012" cy="1080104"/>
          </a:xfrm>
          <a:prstGeom prst="rect">
            <a:avLst/>
          </a:prstGeom>
        </p:spPr>
        <p:txBody>
          <a:bodyPr wrap="square">
            <a:spAutoFit/>
          </a:bodyPr>
          <a:lstStyle/>
          <a:p>
            <a:pPr algn="r">
              <a:lnSpc>
                <a:spcPts val="1300"/>
              </a:lnSpc>
              <a:spcAft>
                <a:spcPts val="0"/>
              </a:spcAft>
            </a:pPr>
            <a:r>
              <a:rPr lang="en-GB" sz="1000" dirty="0">
                <a:latin typeface="Arial" panose="020B0604020202020204" pitchFamily="34" charset="0"/>
                <a:ea typeface="Times New Roman" panose="02020603050405020304" pitchFamily="18" charset="0"/>
                <a:cs typeface="Times New Roman" panose="02020603050405020304" pitchFamily="18" charset="0"/>
              </a:rPr>
              <a:t>Credit: Science Programmes of Study Key Stage 4.</a:t>
            </a:r>
          </a:p>
          <a:p>
            <a:pPr algn="r">
              <a:lnSpc>
                <a:spcPts val="1300"/>
              </a:lnSpc>
              <a:spcAft>
                <a:spcPts val="0"/>
              </a:spcAft>
            </a:pPr>
            <a:r>
              <a:rPr lang="en-GB" sz="10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0"/>
              </a:rPr>
              <a:t>Department for Education (publishing.service.gov.uk)</a:t>
            </a:r>
            <a:endParaRPr lang="en-GB" sz="1000" dirty="0">
              <a:latin typeface="Arial" panose="020B0604020202020204" pitchFamily="34" charset="0"/>
              <a:ea typeface="Times New Roman" panose="02020603050405020304" pitchFamily="18" charset="0"/>
              <a:cs typeface="Times New Roman" panose="02020603050405020304" pitchFamily="18" charset="0"/>
            </a:endParaRPr>
          </a:p>
          <a:p>
            <a:pPr algn="r">
              <a:lnSpc>
                <a:spcPts val="1300"/>
              </a:lnSpc>
              <a:spcAft>
                <a:spcPts val="0"/>
              </a:spcAft>
            </a:pPr>
            <a:r>
              <a:rPr lang="en-GB" sz="1000" dirty="0">
                <a:latin typeface="Arial" panose="020B0604020202020204" pitchFamily="34" charset="0"/>
                <a:ea typeface="Times New Roman" panose="02020603050405020304" pitchFamily="18" charset="0"/>
                <a:cs typeface="Times New Roman" panose="02020603050405020304" pitchFamily="18" charset="0"/>
              </a:rPr>
              <a:t>Used under the Open Government Licence V3.0</a:t>
            </a:r>
          </a:p>
        </p:txBody>
      </p:sp>
    </p:spTree>
    <p:extLst>
      <p:ext uri="{BB962C8B-B14F-4D97-AF65-F5344CB8AC3E}">
        <p14:creationId xmlns:p14="http://schemas.microsoft.com/office/powerpoint/2010/main" val="2201520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FBC3-80F1-CE7A-6864-5D132F6A554D}"/>
              </a:ext>
            </a:extLst>
          </p:cNvPr>
          <p:cNvSpPr>
            <a:spLocks noGrp="1"/>
          </p:cNvSpPr>
          <p:nvPr>
            <p:ph type="title"/>
          </p:nvPr>
        </p:nvSpPr>
        <p:spPr/>
        <p:txBody>
          <a:bodyPr/>
          <a:lstStyle/>
          <a:p>
            <a:r>
              <a:rPr lang="en-US" sz="2600" dirty="0">
                <a:latin typeface="+mj-lt"/>
              </a:rPr>
              <a:t>AQA GCSE Trilogy combined science</a:t>
            </a:r>
          </a:p>
        </p:txBody>
      </p:sp>
      <p:sp>
        <p:nvSpPr>
          <p:cNvPr id="3" name="Footer Placeholder 2">
            <a:extLst>
              <a:ext uri="{FF2B5EF4-FFF2-40B4-BE49-F238E27FC236}">
                <a16:creationId xmlns:a16="http://schemas.microsoft.com/office/drawing/2014/main" id="{FDD343E3-B5E7-5BCE-5280-9AD8A3DD160B}"/>
              </a:ext>
            </a:extLst>
          </p:cNvPr>
          <p:cNvSpPr>
            <a:spLocks noGrp="1"/>
          </p:cNvSpPr>
          <p:nvPr>
            <p:ph type="ftr" sz="quarter" idx="10"/>
          </p:nvPr>
        </p:nvSpPr>
        <p:spPr>
          <a:xfrm>
            <a:off x="1976438" y="6611004"/>
            <a:ext cx="2755050" cy="246995"/>
          </a:xfrm>
        </p:spPr>
        <p:txBody>
          <a:bodyPr/>
          <a:lstStyle/>
          <a:p>
            <a:r>
              <a:rPr lang="en-GB" dirty="0"/>
              <a:t>Copyright © 2023 AQA and its licensors. All rights reserved.</a:t>
            </a:r>
            <a:endParaRPr lang="en-US" dirty="0"/>
          </a:p>
        </p:txBody>
      </p:sp>
      <p:pic>
        <p:nvPicPr>
          <p:cNvPr id="5" name="Picture 5" descr="Graphical user interface, text&#10;&#10;Description automatically generated">
            <a:extLst>
              <a:ext uri="{FF2B5EF4-FFF2-40B4-BE49-F238E27FC236}">
                <a16:creationId xmlns:a16="http://schemas.microsoft.com/office/drawing/2014/main" id="{06AAA412-88C4-D3A6-3E78-DBB26825FADD}"/>
              </a:ext>
            </a:extLst>
          </p:cNvPr>
          <p:cNvPicPr>
            <a:picLocks noGrp="1" noChangeAspect="1"/>
          </p:cNvPicPr>
          <p:nvPr>
            <p:ph idx="1"/>
          </p:nvPr>
        </p:nvPicPr>
        <p:blipFill>
          <a:blip r:embed="rId3"/>
          <a:stretch>
            <a:fillRect/>
          </a:stretch>
        </p:blipFill>
        <p:spPr>
          <a:xfrm>
            <a:off x="540000" y="1731600"/>
            <a:ext cx="8045200" cy="1434634"/>
          </a:xfrm>
        </p:spPr>
      </p:pic>
      <p:sp>
        <p:nvSpPr>
          <p:cNvPr id="4" name="Rectangle: Rounded Corners 3">
            <a:extLst>
              <a:ext uri="{FF2B5EF4-FFF2-40B4-BE49-F238E27FC236}">
                <a16:creationId xmlns:a16="http://schemas.microsoft.com/office/drawing/2014/main" id="{725C98A7-37A0-416B-B242-2ED050A18D76}"/>
              </a:ext>
            </a:extLst>
          </p:cNvPr>
          <p:cNvSpPr/>
          <p:nvPr/>
        </p:nvSpPr>
        <p:spPr>
          <a:xfrm>
            <a:off x="4562600" y="2305198"/>
            <a:ext cx="3775934" cy="731520"/>
          </a:xfrm>
          <a:prstGeom prst="roundRect">
            <a:avLst/>
          </a:prstGeom>
          <a:noFill/>
          <a:ln w="28575">
            <a:solidFill>
              <a:srgbClr val="4128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4ED422CE-185D-49D9-B759-CE294C04A2D7}"/>
              </a:ext>
            </a:extLst>
          </p:cNvPr>
          <p:cNvSpPr>
            <a:spLocks noGrp="1"/>
          </p:cNvSpPr>
          <p:nvPr>
            <p:ph type="sldNum" sz="quarter" idx="4"/>
          </p:nvPr>
        </p:nvSpPr>
        <p:spPr/>
        <p:txBody>
          <a:bodyPr/>
          <a:lstStyle/>
          <a:p>
            <a:fld id="{9D4704D4-DAEA-4D4A-A9DC-4373E3AC7101}" type="slidenum">
              <a:rPr lang="en-GB" smtClean="0"/>
              <a:pPr/>
              <a:t>7</a:t>
            </a:fld>
            <a:endParaRPr lang="en-GB"/>
          </a:p>
        </p:txBody>
      </p:sp>
      <p:sp>
        <p:nvSpPr>
          <p:cNvPr id="7" name="Content Placeholder 3">
            <a:extLst>
              <a:ext uri="{FF2B5EF4-FFF2-40B4-BE49-F238E27FC236}">
                <a16:creationId xmlns:a16="http://schemas.microsoft.com/office/drawing/2014/main" id="{2B85E525-E057-4077-A1E5-B3C368E7C307}"/>
              </a:ext>
            </a:extLst>
          </p:cNvPr>
          <p:cNvSpPr txBox="1">
            <a:spLocks/>
          </p:cNvSpPr>
          <p:nvPr/>
        </p:nvSpPr>
        <p:spPr>
          <a:xfrm>
            <a:off x="540000" y="1731713"/>
            <a:ext cx="8045200" cy="4406804"/>
          </a:xfrm>
          <a:prstGeom prst="rect">
            <a:avLst/>
          </a:prstGeom>
        </p:spPr>
        <p:txBody>
          <a:bodyPr vert="horz" lIns="0" tIns="0" rIns="91440" bIns="0" rtlCol="0">
            <a:noAutofit/>
          </a:bodyPr>
          <a:lstStyle>
            <a:lvl1pPr marL="360000" indent="-360000" algn="l" defTabSz="457200" rtl="0" eaLnBrk="1" latinLnBrk="0" hangingPunct="1">
              <a:lnSpc>
                <a:spcPct val="100000"/>
              </a:lnSpc>
              <a:spcBef>
                <a:spcPts val="400"/>
              </a:spcBef>
              <a:buClr>
                <a:srgbClr val="4B4B4B"/>
              </a:buClr>
              <a:buFont typeface="Arial"/>
              <a:buChar char="•"/>
              <a:defRPr sz="2400" kern="1200">
                <a:solidFill>
                  <a:schemeClr val="tx1"/>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p>
        </p:txBody>
      </p:sp>
    </p:spTree>
    <p:extLst>
      <p:ext uri="{BB962C8B-B14F-4D97-AF65-F5344CB8AC3E}">
        <p14:creationId xmlns:p14="http://schemas.microsoft.com/office/powerpoint/2010/main" val="4247009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93EA-41F0-3AA7-22F9-0CD951945989}"/>
              </a:ext>
            </a:extLst>
          </p:cNvPr>
          <p:cNvSpPr>
            <a:spLocks noGrp="1"/>
          </p:cNvSpPr>
          <p:nvPr>
            <p:ph type="title"/>
          </p:nvPr>
        </p:nvSpPr>
        <p:spPr/>
        <p:txBody>
          <a:bodyPr/>
          <a:lstStyle/>
          <a:p>
            <a:r>
              <a:rPr lang="en-US" sz="2600" dirty="0">
                <a:latin typeface="+mn-lt"/>
              </a:rPr>
              <a:t>GCSE Trilogy Biology</a:t>
            </a:r>
          </a:p>
        </p:txBody>
      </p:sp>
      <p:sp>
        <p:nvSpPr>
          <p:cNvPr id="3" name="Footer Placeholder 2">
            <a:extLst>
              <a:ext uri="{FF2B5EF4-FFF2-40B4-BE49-F238E27FC236}">
                <a16:creationId xmlns:a16="http://schemas.microsoft.com/office/drawing/2014/main" id="{D3751C47-B9D0-ACB6-A403-4175674B607E}"/>
              </a:ext>
            </a:extLst>
          </p:cNvPr>
          <p:cNvSpPr>
            <a:spLocks noGrp="1"/>
          </p:cNvSpPr>
          <p:nvPr>
            <p:ph type="ftr" sz="quarter" idx="10"/>
          </p:nvPr>
        </p:nvSpPr>
        <p:spPr>
          <a:xfrm>
            <a:off x="1976438" y="6611005"/>
            <a:ext cx="2744418" cy="230471"/>
          </a:xfrm>
        </p:spPr>
        <p:txBody>
          <a:bodyPr/>
          <a:lstStyle/>
          <a:p>
            <a:r>
              <a:rPr lang="en-GB" dirty="0"/>
              <a:t>Copyright © 2023 AQA and its licensors. All rights reserved.</a:t>
            </a:r>
            <a:endParaRPr lang="en-US" dirty="0"/>
          </a:p>
        </p:txBody>
      </p:sp>
      <p:pic>
        <p:nvPicPr>
          <p:cNvPr id="5" name="Picture 5" descr="Text&#10;&#10;Description automatically generated">
            <a:extLst>
              <a:ext uri="{FF2B5EF4-FFF2-40B4-BE49-F238E27FC236}">
                <a16:creationId xmlns:a16="http://schemas.microsoft.com/office/drawing/2014/main" id="{C40C57A3-7B50-D5B5-E880-7A0C1EBE8952}"/>
              </a:ext>
            </a:extLst>
          </p:cNvPr>
          <p:cNvPicPr>
            <a:picLocks noGrp="1" noChangeAspect="1"/>
          </p:cNvPicPr>
          <p:nvPr>
            <p:ph idx="1"/>
          </p:nvPr>
        </p:nvPicPr>
        <p:blipFill>
          <a:blip r:embed="rId3"/>
          <a:stretch>
            <a:fillRect/>
          </a:stretch>
        </p:blipFill>
        <p:spPr>
          <a:xfrm>
            <a:off x="540000" y="1731600"/>
            <a:ext cx="8045200" cy="2730640"/>
          </a:xfrm>
        </p:spPr>
      </p:pic>
      <p:sp>
        <p:nvSpPr>
          <p:cNvPr id="4" name="Rectangle: Rounded Corners 3">
            <a:extLst>
              <a:ext uri="{FF2B5EF4-FFF2-40B4-BE49-F238E27FC236}">
                <a16:creationId xmlns:a16="http://schemas.microsoft.com/office/drawing/2014/main" id="{9C7A4449-ED9B-4E9A-B191-93BA9AB88D3E}"/>
              </a:ext>
            </a:extLst>
          </p:cNvPr>
          <p:cNvSpPr/>
          <p:nvPr/>
        </p:nvSpPr>
        <p:spPr>
          <a:xfrm>
            <a:off x="558800" y="3352917"/>
            <a:ext cx="7925643" cy="1109323"/>
          </a:xfrm>
          <a:prstGeom prst="roundRect">
            <a:avLst/>
          </a:prstGeom>
          <a:noFill/>
          <a:ln w="28575">
            <a:solidFill>
              <a:srgbClr val="4128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B8374B99-B01C-49A4-B369-D873744F2A71}"/>
              </a:ext>
            </a:extLst>
          </p:cNvPr>
          <p:cNvSpPr>
            <a:spLocks noGrp="1"/>
          </p:cNvSpPr>
          <p:nvPr>
            <p:ph type="sldNum" sz="quarter" idx="4"/>
          </p:nvPr>
        </p:nvSpPr>
        <p:spPr/>
        <p:txBody>
          <a:bodyPr/>
          <a:lstStyle/>
          <a:p>
            <a:fld id="{9D4704D4-DAEA-4D4A-A9DC-4373E3AC7101}" type="slidenum">
              <a:rPr lang="en-GB" smtClean="0"/>
              <a:pPr/>
              <a:t>8</a:t>
            </a:fld>
            <a:endParaRPr lang="en-GB"/>
          </a:p>
        </p:txBody>
      </p:sp>
      <p:sp>
        <p:nvSpPr>
          <p:cNvPr id="8" name="Content Placeholder 3">
            <a:extLst>
              <a:ext uri="{FF2B5EF4-FFF2-40B4-BE49-F238E27FC236}">
                <a16:creationId xmlns:a16="http://schemas.microsoft.com/office/drawing/2014/main" id="{61966243-2DD2-4210-AA84-A121688EEFBF}"/>
              </a:ext>
            </a:extLst>
          </p:cNvPr>
          <p:cNvSpPr txBox="1">
            <a:spLocks/>
          </p:cNvSpPr>
          <p:nvPr/>
        </p:nvSpPr>
        <p:spPr>
          <a:xfrm>
            <a:off x="540000" y="1731713"/>
            <a:ext cx="8045200" cy="4406804"/>
          </a:xfrm>
          <a:prstGeom prst="rect">
            <a:avLst/>
          </a:prstGeom>
        </p:spPr>
        <p:txBody>
          <a:bodyPr vert="horz" lIns="0" tIns="0" rIns="91440" bIns="0" rtlCol="0">
            <a:noAutofit/>
          </a:bodyPr>
          <a:lstStyle>
            <a:lvl1pPr marL="360000" indent="-360000" algn="l" defTabSz="457200" rtl="0" eaLnBrk="1" latinLnBrk="0" hangingPunct="1">
              <a:lnSpc>
                <a:spcPct val="100000"/>
              </a:lnSpc>
              <a:spcBef>
                <a:spcPts val="400"/>
              </a:spcBef>
              <a:buClr>
                <a:srgbClr val="4B4B4B"/>
              </a:buClr>
              <a:buFont typeface="Arial"/>
              <a:buChar char="•"/>
              <a:defRPr sz="2400" kern="1200">
                <a:solidFill>
                  <a:schemeClr val="tx1"/>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p>
        </p:txBody>
      </p:sp>
    </p:spTree>
    <p:extLst>
      <p:ext uri="{BB962C8B-B14F-4D97-AF65-F5344CB8AC3E}">
        <p14:creationId xmlns:p14="http://schemas.microsoft.com/office/powerpoint/2010/main" val="165146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65A5-0B30-30C9-29B4-E207B2764C35}"/>
              </a:ext>
            </a:extLst>
          </p:cNvPr>
          <p:cNvSpPr>
            <a:spLocks noGrp="1"/>
          </p:cNvSpPr>
          <p:nvPr>
            <p:ph type="title"/>
          </p:nvPr>
        </p:nvSpPr>
        <p:spPr/>
        <p:txBody>
          <a:bodyPr/>
          <a:lstStyle/>
          <a:p>
            <a:r>
              <a:rPr lang="en-US" sz="2600" dirty="0">
                <a:latin typeface="+mj-lt"/>
              </a:rPr>
              <a:t>Biology</a:t>
            </a:r>
          </a:p>
        </p:txBody>
      </p:sp>
      <p:sp>
        <p:nvSpPr>
          <p:cNvPr id="3" name="Footer Placeholder 2">
            <a:extLst>
              <a:ext uri="{FF2B5EF4-FFF2-40B4-BE49-F238E27FC236}">
                <a16:creationId xmlns:a16="http://schemas.microsoft.com/office/drawing/2014/main" id="{D9168CCE-7B5F-C718-0A8F-39D94E5170B7}"/>
              </a:ext>
            </a:extLst>
          </p:cNvPr>
          <p:cNvSpPr>
            <a:spLocks noGrp="1"/>
          </p:cNvSpPr>
          <p:nvPr>
            <p:ph type="ftr" sz="quarter" idx="10"/>
          </p:nvPr>
        </p:nvSpPr>
        <p:spPr>
          <a:xfrm>
            <a:off x="1976438" y="6611004"/>
            <a:ext cx="2755050" cy="246995"/>
          </a:xfrm>
        </p:spPr>
        <p:txBody>
          <a:bodyPr/>
          <a:lstStyle/>
          <a:p>
            <a:r>
              <a:rPr lang="en-GB" dirty="0"/>
              <a:t>Copyright © 2023 AQA and its licensors. All rights reserved.</a:t>
            </a:r>
            <a:endParaRPr lang="en-US" dirty="0"/>
          </a:p>
        </p:txBody>
      </p:sp>
      <p:sp>
        <p:nvSpPr>
          <p:cNvPr id="5" name="Slide Number Placeholder 4">
            <a:extLst>
              <a:ext uri="{FF2B5EF4-FFF2-40B4-BE49-F238E27FC236}">
                <a16:creationId xmlns:a16="http://schemas.microsoft.com/office/drawing/2014/main" id="{5B516F5D-B739-4C63-B055-F63C667BE588}"/>
              </a:ext>
            </a:extLst>
          </p:cNvPr>
          <p:cNvSpPr>
            <a:spLocks noGrp="1"/>
          </p:cNvSpPr>
          <p:nvPr>
            <p:ph type="sldNum" sz="quarter" idx="4"/>
          </p:nvPr>
        </p:nvSpPr>
        <p:spPr/>
        <p:txBody>
          <a:bodyPr/>
          <a:lstStyle/>
          <a:p>
            <a:fld id="{9D4704D4-DAEA-4D4A-A9DC-4373E3AC7101}" type="slidenum">
              <a:rPr lang="en-GB" smtClean="0"/>
              <a:pPr/>
              <a:t>9</a:t>
            </a:fld>
            <a:endParaRPr lang="en-GB"/>
          </a:p>
        </p:txBody>
      </p:sp>
      <p:sp>
        <p:nvSpPr>
          <p:cNvPr id="7" name="Content Placeholder 6">
            <a:extLst>
              <a:ext uri="{FF2B5EF4-FFF2-40B4-BE49-F238E27FC236}">
                <a16:creationId xmlns:a16="http://schemas.microsoft.com/office/drawing/2014/main" id="{156C36DB-B0C2-6442-DE87-4FA53A18042B}"/>
              </a:ext>
            </a:extLst>
          </p:cNvPr>
          <p:cNvSpPr>
            <a:spLocks noGrp="1"/>
          </p:cNvSpPr>
          <p:nvPr>
            <p:ph idx="1"/>
          </p:nvPr>
        </p:nvSpPr>
        <p:spPr/>
        <p:txBody>
          <a:bodyPr vert="horz" lIns="0" tIns="0" rIns="91440" bIns="0" rtlCol="0" anchor="t">
            <a:noAutofit/>
          </a:bodyPr>
          <a:lstStyle/>
          <a:p>
            <a:pPr marL="359410" indent="-359410">
              <a:lnSpc>
                <a:spcPts val="2000"/>
              </a:lnSpc>
            </a:pPr>
            <a:r>
              <a:rPr lang="en-US" sz="1800" dirty="0">
                <a:ea typeface="+mn-lt"/>
                <a:cs typeface="+mn-lt"/>
              </a:rPr>
              <a:t>4.7.1 Adaptations, interdependence and competition</a:t>
            </a:r>
          </a:p>
          <a:p>
            <a:pPr marL="359410" indent="-359410">
              <a:lnSpc>
                <a:spcPts val="2000"/>
              </a:lnSpc>
            </a:pPr>
            <a:endParaRPr lang="en-US" sz="1800" dirty="0">
              <a:ea typeface="+mn-lt"/>
              <a:cs typeface="+mn-lt"/>
            </a:endParaRPr>
          </a:p>
          <a:p>
            <a:pPr marL="359410" indent="-359410">
              <a:lnSpc>
                <a:spcPts val="2000"/>
              </a:lnSpc>
            </a:pPr>
            <a:r>
              <a:rPr lang="en-US" sz="1800" dirty="0">
                <a:ea typeface="+mn-lt"/>
                <a:cs typeface="+mn-lt"/>
              </a:rPr>
              <a:t>4.7.2</a:t>
            </a:r>
            <a:r>
              <a:rPr lang="en-GB" sz="1800" dirty="0">
                <a:ea typeface="+mn-lt"/>
                <a:cs typeface="+mn-lt"/>
              </a:rPr>
              <a:t> </a:t>
            </a:r>
            <a:r>
              <a:rPr lang="en-GB" sz="1800" dirty="0"/>
              <a:t>Organisation of an ecosystem</a:t>
            </a:r>
          </a:p>
          <a:p>
            <a:pPr marL="359410" indent="-359410">
              <a:lnSpc>
                <a:spcPts val="2000"/>
              </a:lnSpc>
            </a:pPr>
            <a:endParaRPr lang="en-US" sz="1800" dirty="0"/>
          </a:p>
          <a:p>
            <a:pPr marL="359410" indent="-359410">
              <a:lnSpc>
                <a:spcPts val="2000"/>
              </a:lnSpc>
            </a:pPr>
            <a:r>
              <a:rPr lang="en-US" sz="1800" dirty="0">
                <a:ea typeface="+mn-lt"/>
                <a:cs typeface="+mn-lt"/>
              </a:rPr>
              <a:t>4.7.3 Biodiversity and the effect of human interaction on ecosystems </a:t>
            </a:r>
            <a:endParaRPr lang="en-US" sz="1800" dirty="0"/>
          </a:p>
          <a:p>
            <a:pPr marL="719455" lvl="1" indent="-359410">
              <a:lnSpc>
                <a:spcPts val="2000"/>
              </a:lnSpc>
              <a:buClr>
                <a:schemeClr val="tx2"/>
              </a:buClr>
              <a:buSzPct val="60000"/>
              <a:buFont typeface="Courier New" panose="02070309020205020404" pitchFamily="49" charset="0"/>
              <a:buChar char="o"/>
            </a:pPr>
            <a:r>
              <a:rPr lang="en-US" sz="1800" dirty="0">
                <a:cs typeface="Arial"/>
              </a:rPr>
              <a:t>Biodiversity</a:t>
            </a:r>
          </a:p>
          <a:p>
            <a:pPr marL="719455" lvl="1" indent="-359410">
              <a:lnSpc>
                <a:spcPts val="2000"/>
              </a:lnSpc>
              <a:buClr>
                <a:schemeClr val="tx2"/>
              </a:buClr>
              <a:buSzPct val="60000"/>
              <a:buFont typeface="Courier New" panose="02070309020205020404" pitchFamily="49" charset="0"/>
              <a:buChar char="o"/>
            </a:pPr>
            <a:r>
              <a:rPr lang="en-US" sz="1800" dirty="0">
                <a:cs typeface="Arial"/>
              </a:rPr>
              <a:t>Waste management</a:t>
            </a:r>
          </a:p>
          <a:p>
            <a:pPr marL="719455" lvl="1" indent="-359410">
              <a:lnSpc>
                <a:spcPts val="2000"/>
              </a:lnSpc>
              <a:buClr>
                <a:schemeClr val="tx2"/>
              </a:buClr>
              <a:buSzPct val="60000"/>
              <a:buFont typeface="Courier New" panose="02070309020205020404" pitchFamily="49" charset="0"/>
              <a:buChar char="o"/>
            </a:pPr>
            <a:r>
              <a:rPr lang="en-US" sz="1800" dirty="0">
                <a:cs typeface="Arial"/>
              </a:rPr>
              <a:t>Land use</a:t>
            </a:r>
          </a:p>
          <a:p>
            <a:pPr marL="719455" lvl="1" indent="-359410">
              <a:lnSpc>
                <a:spcPts val="2000"/>
              </a:lnSpc>
              <a:buClr>
                <a:schemeClr val="tx2"/>
              </a:buClr>
              <a:buSzPct val="60000"/>
              <a:buFont typeface="Courier New" panose="02070309020205020404" pitchFamily="49" charset="0"/>
              <a:buChar char="o"/>
            </a:pPr>
            <a:r>
              <a:rPr lang="en-US" sz="1800" dirty="0">
                <a:cs typeface="Arial"/>
              </a:rPr>
              <a:t>Deforestation</a:t>
            </a:r>
          </a:p>
          <a:p>
            <a:pPr marL="719455" lvl="1" indent="-359410">
              <a:lnSpc>
                <a:spcPts val="2000"/>
              </a:lnSpc>
              <a:buClr>
                <a:schemeClr val="tx2"/>
              </a:buClr>
              <a:buSzPct val="60000"/>
              <a:buFont typeface="Courier New" panose="02070309020205020404" pitchFamily="49" charset="0"/>
              <a:buChar char="o"/>
            </a:pPr>
            <a:r>
              <a:rPr lang="en-US" sz="1800" dirty="0">
                <a:cs typeface="Arial"/>
              </a:rPr>
              <a:t>Global warming</a:t>
            </a:r>
          </a:p>
          <a:p>
            <a:pPr marL="719455" lvl="1" indent="-359410">
              <a:lnSpc>
                <a:spcPts val="2000"/>
              </a:lnSpc>
              <a:buClr>
                <a:schemeClr val="tx2"/>
              </a:buClr>
              <a:buSzPct val="60000"/>
              <a:buFont typeface="Courier New" panose="02070309020205020404" pitchFamily="49" charset="0"/>
              <a:buChar char="o"/>
            </a:pPr>
            <a:r>
              <a:rPr lang="en-US" sz="1800" dirty="0">
                <a:cs typeface="Arial"/>
              </a:rPr>
              <a:t>Maintaining biodiversity</a:t>
            </a:r>
          </a:p>
          <a:p>
            <a:pPr marL="719455" lvl="1" indent="-359410">
              <a:lnSpc>
                <a:spcPts val="2000"/>
              </a:lnSpc>
            </a:pPr>
            <a:endParaRPr lang="en-US" sz="1800" dirty="0">
              <a:cs typeface="Arial"/>
            </a:endParaRPr>
          </a:p>
          <a:p>
            <a:pPr marL="359410" indent="-359410">
              <a:lnSpc>
                <a:spcPts val="2000"/>
              </a:lnSpc>
            </a:pPr>
            <a:r>
              <a:rPr lang="en-US" sz="1800" dirty="0">
                <a:cs typeface="Arial"/>
              </a:rPr>
              <a:t>4.4.1 Photosynthesis</a:t>
            </a:r>
          </a:p>
          <a:p>
            <a:pPr marL="359410" indent="-359410">
              <a:lnSpc>
                <a:spcPts val="2000"/>
              </a:lnSpc>
            </a:pPr>
            <a:endParaRPr lang="en-US" sz="1800" dirty="0"/>
          </a:p>
          <a:p>
            <a:pPr marL="359410" indent="-359410">
              <a:lnSpc>
                <a:spcPts val="2000"/>
              </a:lnSpc>
            </a:pPr>
            <a:r>
              <a:rPr lang="en-US" sz="1800" dirty="0">
                <a:cs typeface="Arial"/>
              </a:rPr>
              <a:t>4.6.2 Variation and evolution</a:t>
            </a:r>
          </a:p>
          <a:p>
            <a:pPr marL="359410" indent="-359410"/>
            <a:endParaRPr lang="en-US" dirty="0">
              <a:cs typeface="Arial"/>
            </a:endParaRPr>
          </a:p>
        </p:txBody>
      </p:sp>
    </p:spTree>
    <p:extLst>
      <p:ext uri="{BB962C8B-B14F-4D97-AF65-F5344CB8AC3E}">
        <p14:creationId xmlns:p14="http://schemas.microsoft.com/office/powerpoint/2010/main" val="472503973"/>
      </p:ext>
    </p:extLst>
  </p:cSld>
  <p:clrMapOvr>
    <a:masterClrMapping/>
  </p:clrMapOvr>
</p:sld>
</file>

<file path=ppt/theme/theme1.xml><?xml version="1.0" encoding="utf-8"?>
<a:theme xmlns:a="http://schemas.openxmlformats.org/drawingml/2006/main" name="AQA presentation master Events">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a1d78a-0ae2-4dee-a3ae-9ac963863d5b" xsi:nil="true"/>
    <lcf76f155ced4ddcb4097134ff3c332f xmlns="1c3f6ac8-74be-4686-a860-25ccc06ebdd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A162B8DAC4E3489742CB24ACFBBA5D" ma:contentTypeVersion="8" ma:contentTypeDescription="Create a new document." ma:contentTypeScope="" ma:versionID="d5be27048ad53e0c8c7d196e08e7a81f">
  <xsd:schema xmlns:xsd="http://www.w3.org/2001/XMLSchema" xmlns:xs="http://www.w3.org/2001/XMLSchema" xmlns:p="http://schemas.microsoft.com/office/2006/metadata/properties" xmlns:ns2="1c3f6ac8-74be-4686-a860-25ccc06ebdd9" xmlns:ns3="8ca1d78a-0ae2-4dee-a3ae-9ac963863d5b" targetNamespace="http://schemas.microsoft.com/office/2006/metadata/properties" ma:root="true" ma:fieldsID="5ce52725c03db12cfde66e75d1b19973" ns2:_="" ns3:_="">
    <xsd:import namespace="1c3f6ac8-74be-4686-a860-25ccc06ebdd9"/>
    <xsd:import namespace="8ca1d78a-0ae2-4dee-a3ae-9ac963863d5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f6ac8-74be-4686-a860-25ccc06ebd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37d0e10-b593-4b08-babc-cd47853d0cc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a1d78a-0ae2-4dee-a3ae-9ac963863d5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13fe988-b664-40a8-bc3f-5eabba406f6c}" ma:internalName="TaxCatchAll" ma:showField="CatchAllData" ma:web="8ca1d78a-0ae2-4dee-a3ae-9ac963863d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A79843-1FD7-4025-89C3-9961AE786496}">
  <ds:schemaRefs>
    <ds:schemaRef ds:uri="http://purl.org/dc/elements/1.1/"/>
    <ds:schemaRef ds:uri="1c3f6ac8-74be-4686-a860-25ccc06ebdd9"/>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dcmitype/"/>
    <ds:schemaRef ds:uri="http://schemas.microsoft.com/office/infopath/2007/PartnerControls"/>
    <ds:schemaRef ds:uri="8ca1d78a-0ae2-4dee-a3ae-9ac963863d5b"/>
  </ds:schemaRefs>
</ds:datastoreItem>
</file>

<file path=customXml/itemProps2.xml><?xml version="1.0" encoding="utf-8"?>
<ds:datastoreItem xmlns:ds="http://schemas.openxmlformats.org/officeDocument/2006/customXml" ds:itemID="{3E8BA943-B0A5-4187-BA18-BA60F20507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f6ac8-74be-4686-a860-25ccc06ebdd9"/>
    <ds:schemaRef ds:uri="8ca1d78a-0ae2-4dee-a3ae-9ac963863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073802-36D1-4FE5-A5A7-08500A0D1D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2973</Words>
  <PresentationFormat>On-screen Show (4:3)</PresentationFormat>
  <Paragraphs>404</Paragraphs>
  <Slides>30</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AQA Chevin Pro Light</vt:lpstr>
      <vt:lpstr>Arial</vt:lpstr>
      <vt:lpstr>Calibri</vt:lpstr>
      <vt:lpstr>Courier New</vt:lpstr>
      <vt:lpstr>Times New Roman</vt:lpstr>
      <vt:lpstr>AQA presentation master Events</vt:lpstr>
      <vt:lpstr>ASE 2023: Sustainability and the environment</vt:lpstr>
      <vt:lpstr>Sustainability and the environment </vt:lpstr>
      <vt:lpstr>Focus of session</vt:lpstr>
      <vt:lpstr>Do you teach a GCSE 'Environment' module?</vt:lpstr>
      <vt:lpstr>Climate science in schools</vt:lpstr>
      <vt:lpstr>KS4 National Curriculum (POS)</vt:lpstr>
      <vt:lpstr>AQA GCSE Trilogy combined science</vt:lpstr>
      <vt:lpstr>GCSE Trilogy Biology</vt:lpstr>
      <vt:lpstr>Biology</vt:lpstr>
      <vt:lpstr>GCSE Trilogy Chemistry</vt:lpstr>
      <vt:lpstr>Chemistry</vt:lpstr>
      <vt:lpstr>Chemistry: 5.10 Using resources</vt:lpstr>
      <vt:lpstr>GCSE Trilogy Physics</vt:lpstr>
      <vt:lpstr>Physics: 6.1.3 National and global energy resources</vt:lpstr>
      <vt:lpstr>Bringing it together</vt:lpstr>
      <vt:lpstr>Bringing it together</vt:lpstr>
      <vt:lpstr>Assessment: Trilogy Chemistry 2F 2021</vt:lpstr>
      <vt:lpstr>Assessment: Trilogy Biology 2F 2021</vt:lpstr>
      <vt:lpstr>Assessment: Trilogy Biology 2H 2020  </vt:lpstr>
      <vt:lpstr>8465 Synergy</vt:lpstr>
      <vt:lpstr>AQA UAS example</vt:lpstr>
      <vt:lpstr>Resources and ideas</vt:lpstr>
      <vt:lpstr>A-level Environmental Science</vt:lpstr>
      <vt:lpstr>Environmental Science summary</vt:lpstr>
      <vt:lpstr>Environmental Science summary</vt:lpstr>
      <vt:lpstr>Exam question examples 2021</vt:lpstr>
      <vt:lpstr>Assessment: Synoptic essay question Paper 1 and 2</vt:lpstr>
      <vt:lpstr>Practical handbook</vt:lpstr>
      <vt:lpstr>Get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and the Environment</dc:title>
  <dc:creator>AQA</dc:creator>
  <cp:lastPrinted>2017-02-06T11:47:27Z</cp:lastPrinted>
  <dcterms:created xsi:type="dcterms:W3CDTF">2017-07-10T11:13:35Z</dcterms:created>
  <dcterms:modified xsi:type="dcterms:W3CDTF">2022-12-19T11:53:37Z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0x0101002EA162B8DAC4E3489742CB24ACFBBA5D</vt:lpwstr>
  </property>
  <property fmtid="{D5CDD505-2E9C-101B-9397-08002B2CF9AE}" pid="3" name="Order">
    <vt:r8>24800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