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35"/>
  </p:notesMasterIdLst>
  <p:handoutMasterIdLst>
    <p:handoutMasterId r:id="rId36"/>
  </p:handoutMasterIdLst>
  <p:sldIdLst>
    <p:sldId id="257" r:id="rId5"/>
    <p:sldId id="258" r:id="rId6"/>
    <p:sldId id="336" r:id="rId7"/>
    <p:sldId id="340" r:id="rId8"/>
    <p:sldId id="1222" r:id="rId9"/>
    <p:sldId id="1223" r:id="rId10"/>
    <p:sldId id="1214" r:id="rId11"/>
    <p:sldId id="1233" r:id="rId12"/>
    <p:sldId id="555" r:id="rId13"/>
    <p:sldId id="1232" r:id="rId14"/>
    <p:sldId id="1238" r:id="rId15"/>
    <p:sldId id="1252" r:id="rId16"/>
    <p:sldId id="1250" r:id="rId17"/>
    <p:sldId id="1241" r:id="rId18"/>
    <p:sldId id="1242" r:id="rId19"/>
    <p:sldId id="1253" r:id="rId20"/>
    <p:sldId id="1259" r:id="rId21"/>
    <p:sldId id="1240" r:id="rId22"/>
    <p:sldId id="1216" r:id="rId23"/>
    <p:sldId id="1243" r:id="rId24"/>
    <p:sldId id="1247" r:id="rId25"/>
    <p:sldId id="1254" r:id="rId26"/>
    <p:sldId id="1255" r:id="rId27"/>
    <p:sldId id="1256" r:id="rId28"/>
    <p:sldId id="1246" r:id="rId29"/>
    <p:sldId id="1257" r:id="rId30"/>
    <p:sldId id="1212" r:id="rId31"/>
    <p:sldId id="272" r:id="rId32"/>
    <p:sldId id="267" r:id="rId33"/>
    <p:sldId id="268" r:id="rId34"/>
  </p:sldIdLst>
  <p:sldSz cx="9144000" cy="6858000" type="screen4x3"/>
  <p:notesSz cx="6808788" cy="9940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59857A7-F430-4EE6-B994-F510B0AE8F4E}">
          <p14:sldIdLst>
            <p14:sldId id="257"/>
            <p14:sldId id="258"/>
            <p14:sldId id="336"/>
            <p14:sldId id="340"/>
            <p14:sldId id="1222"/>
            <p14:sldId id="1223"/>
            <p14:sldId id="1214"/>
            <p14:sldId id="1233"/>
            <p14:sldId id="555"/>
            <p14:sldId id="1232"/>
            <p14:sldId id="1238"/>
            <p14:sldId id="1252"/>
            <p14:sldId id="1250"/>
            <p14:sldId id="1241"/>
            <p14:sldId id="1242"/>
            <p14:sldId id="1253"/>
            <p14:sldId id="1259"/>
            <p14:sldId id="1240"/>
            <p14:sldId id="1216"/>
            <p14:sldId id="1243"/>
            <p14:sldId id="1247"/>
            <p14:sldId id="1254"/>
            <p14:sldId id="1255"/>
            <p14:sldId id="1256"/>
            <p14:sldId id="1246"/>
            <p14:sldId id="1257"/>
            <p14:sldId id="1212"/>
            <p14:sldId id="272"/>
            <p14:sldId id="267"/>
            <p14:sldId id="268"/>
          </p14:sldIdLst>
        </p14:section>
      </p14:sectionLst>
    </p:ext>
    <p:ext uri="{EFAFB233-063F-42B5-8137-9DF3F51BA10A}">
      <p15:sldGuideLst xmlns:p15="http://schemas.microsoft.com/office/powerpoint/2012/main">
        <p15:guide id="1" orient="horz" pos="2157">
          <p15:clr>
            <a:srgbClr val="A4A3A4"/>
          </p15:clr>
        </p15:guide>
        <p15:guide id="2" orient="horz" pos="4225">
          <p15:clr>
            <a:srgbClr val="A4A3A4"/>
          </p15:clr>
        </p15:guide>
        <p15:guide id="3" pos="344">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eaver, Jenny" initials="WJ" lastIdx="27" clrIdx="0"/>
  <p:cmAuthor id="7" name="Jamieson, Molly" initials="JM" lastIdx="1" clrIdx="7">
    <p:extLst>
      <p:ext uri="{19B8F6BF-5375-455C-9EA6-DF929625EA0E}">
        <p15:presenceInfo xmlns:p15="http://schemas.microsoft.com/office/powerpoint/2012/main" userId="S-1-5-21-1757981266-1078081533-725345543-966649" providerId="AD"/>
      </p:ext>
    </p:extLst>
  </p:cmAuthor>
  <p:cmAuthor id="1" name="Bryant, Jane" initials="BJ" lastIdx="47" clrIdx="1">
    <p:extLst>
      <p:ext uri="{19B8F6BF-5375-455C-9EA6-DF929625EA0E}">
        <p15:presenceInfo xmlns:p15="http://schemas.microsoft.com/office/powerpoint/2012/main" userId="S-1-5-21-1757981266-1078081533-725345543-2788" providerId="AD"/>
      </p:ext>
    </p:extLst>
  </p:cmAuthor>
  <p:cmAuthor id="2" name="Franklin, Helen" initials="FH" lastIdx="1" clrIdx="2">
    <p:extLst>
      <p:ext uri="{19B8F6BF-5375-455C-9EA6-DF929625EA0E}">
        <p15:presenceInfo xmlns:p15="http://schemas.microsoft.com/office/powerpoint/2012/main" userId="S-1-5-21-1757981266-1078081533-725345543-119682" providerId="AD"/>
      </p:ext>
    </p:extLst>
  </p:cmAuthor>
  <p:cmAuthor id="3" name="Spurgeon, Ciara" initials="SC" lastIdx="5" clrIdx="3">
    <p:extLst>
      <p:ext uri="{19B8F6BF-5375-455C-9EA6-DF929625EA0E}">
        <p15:presenceInfo xmlns:p15="http://schemas.microsoft.com/office/powerpoint/2012/main" userId="S-1-5-21-1757981266-1078081533-725345543-115800" providerId="AD"/>
      </p:ext>
    </p:extLst>
  </p:cmAuthor>
  <p:cmAuthor id="4" name="Bairstow, Rebecca" initials="BR" lastIdx="6" clrIdx="4">
    <p:extLst>
      <p:ext uri="{19B8F6BF-5375-455C-9EA6-DF929625EA0E}">
        <p15:presenceInfo xmlns:p15="http://schemas.microsoft.com/office/powerpoint/2012/main" userId="S-1-5-21-1757981266-1078081533-725345543-121820" providerId="AD"/>
      </p:ext>
    </p:extLst>
  </p:cmAuthor>
  <p:cmAuthor id="5" name="Bird, Kathryn" initials="BK" lastIdx="6" clrIdx="5">
    <p:extLst>
      <p:ext uri="{19B8F6BF-5375-455C-9EA6-DF929625EA0E}">
        <p15:presenceInfo xmlns:p15="http://schemas.microsoft.com/office/powerpoint/2012/main" userId="S-1-5-21-1757981266-1078081533-725345543-88405" providerId="AD"/>
      </p:ext>
    </p:extLst>
  </p:cmAuthor>
  <p:cmAuthor id="6" name="Witter, Catherine" initials="WC" lastIdx="3" clrIdx="6">
    <p:extLst>
      <p:ext uri="{19B8F6BF-5375-455C-9EA6-DF929625EA0E}">
        <p15:presenceInfo xmlns:p15="http://schemas.microsoft.com/office/powerpoint/2012/main" userId="S-1-5-21-1757981266-1078081533-725345543-884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3ED"/>
    <a:srgbClr val="A99DD7"/>
    <a:srgbClr val="6464A0"/>
    <a:srgbClr val="9478D2"/>
    <a:srgbClr val="4B4B4B"/>
    <a:srgbClr val="3273AF"/>
    <a:srgbClr val="783C2D"/>
    <a:srgbClr val="DC7D28"/>
    <a:srgbClr val="325F7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58" autoAdjust="0"/>
    <p:restoredTop sz="72340" autoAdjust="0"/>
  </p:normalViewPr>
  <p:slideViewPr>
    <p:cSldViewPr snapToGrid="0" snapToObjects="1" showGuides="1">
      <p:cViewPr varScale="1">
        <p:scale>
          <a:sx n="91" d="100"/>
          <a:sy n="91" d="100"/>
        </p:scale>
        <p:origin x="1938" y="96"/>
      </p:cViewPr>
      <p:guideLst>
        <p:guide orient="horz" pos="2157"/>
        <p:guide orient="horz" pos="4225"/>
        <p:guide pos="34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91" d="100"/>
          <a:sy n="91" d="100"/>
        </p:scale>
        <p:origin x="376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8872257"/>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F9916332-4150-41FB-922A-B9248AD5B912}" type="datetime1">
              <a:rPr lang="en-US" smtClean="0"/>
              <a:t>1/3/2023</a:t>
            </a:fld>
            <a:endParaRPr lang="en-US" dirty="0"/>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D3A5C70C-4F3D-A24C-BE6B-90E4410CB343}" type="slidenum">
              <a:rPr lang="en-US" smtClean="0"/>
              <a:t>‹#›</a:t>
            </a:fld>
            <a:endParaRPr lang="en-US" dirty="0"/>
          </a:p>
        </p:txBody>
      </p:sp>
    </p:spTree>
    <p:extLst>
      <p:ext uri="{BB962C8B-B14F-4D97-AF65-F5344CB8AC3E}">
        <p14:creationId xmlns:p14="http://schemas.microsoft.com/office/powerpoint/2010/main" val="3260845997"/>
      </p:ext>
    </p:extLst>
  </p:cSld>
  <p:clrMap bg1="lt1" tx1="dk1" bg2="lt2" tx2="dk2" accent1="accent1" accent2="accent2" accent3="accent3" accent4="accent4" accent5="accent5" accent6="accent6" hlink="hlink" folHlink="folHlink"/>
  <p:hf/>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fld id="{7A57519C-EE25-47C3-9B25-73F8DA909E6B}" type="datetime1">
              <a:rPr lang="en-US" smtClean="0"/>
              <a:t>1/3/2023</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D3A5C70C-4F3D-A24C-BE6B-90E4410CB343}" type="slidenum">
              <a:rPr lang="en-US" smtClean="0"/>
              <a:t>1</a:t>
            </a:fld>
            <a:endParaRPr lang="en-US" dirty="0"/>
          </a:p>
        </p:txBody>
      </p:sp>
    </p:spTree>
    <p:extLst>
      <p:ext uri="{BB962C8B-B14F-4D97-AF65-F5344CB8AC3E}">
        <p14:creationId xmlns:p14="http://schemas.microsoft.com/office/powerpoint/2010/main" val="467584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the common types of tasks we will ask students to do in our exams</a:t>
            </a:r>
          </a:p>
          <a:p>
            <a:endParaRPr lang="en-GB" dirty="0"/>
          </a:p>
          <a:p>
            <a:r>
              <a:rPr lang="en-GB" dirty="0"/>
              <a:t>Practical skills assessment in relation to AO1 are more likely to be in the context of a practical they know.  </a:t>
            </a:r>
          </a:p>
          <a:p>
            <a:endParaRPr lang="en-GB" dirty="0"/>
          </a:p>
          <a:p>
            <a:r>
              <a:rPr lang="en-GB" dirty="0"/>
              <a:t>It’s very varied, as you can see – but we will ask all students at all levels of demand to demonstrate these skills</a:t>
            </a:r>
          </a:p>
          <a:p>
            <a:endParaRPr lang="en-GB" dirty="0"/>
          </a:p>
          <a:p>
            <a:endParaRPr lang="en-GB" dirty="0"/>
          </a:p>
          <a:p>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67DC3A59-60CF-41F6-B5D9-CF3AA516CD95}" type="datetime1">
              <a:rPr lang="en-US" smtClean="0"/>
              <a:t>1/3/2023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10</a:t>
            </a:fld>
            <a:endParaRPr lang="en-US"/>
          </a:p>
        </p:txBody>
      </p:sp>
    </p:spTree>
    <p:extLst>
      <p:ext uri="{BB962C8B-B14F-4D97-AF65-F5344CB8AC3E}">
        <p14:creationId xmlns:p14="http://schemas.microsoft.com/office/powerpoint/2010/main" val="2517060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GB" sz="1200" kern="1200" dirty="0">
                <a:solidFill>
                  <a:schemeClr val="tx1"/>
                </a:solidFill>
                <a:effectLst/>
                <a:latin typeface="+mn-lt"/>
                <a:ea typeface="+mn-ea"/>
                <a:cs typeface="+mn-cs"/>
              </a:rPr>
              <a:t>So, this session is offering you a solution – but what’s the problem?</a:t>
            </a:r>
          </a:p>
          <a:p>
            <a:pPr lvl="0" rtl="0"/>
            <a:endParaRPr lang="en-GB" sz="1200" kern="1200" dirty="0">
              <a:solidFill>
                <a:schemeClr val="tx1"/>
              </a:solidFill>
              <a:effectLst/>
              <a:latin typeface="+mn-lt"/>
              <a:ea typeface="+mn-ea"/>
              <a:cs typeface="+mn-cs"/>
            </a:endParaRPr>
          </a:p>
          <a:p>
            <a:pPr lvl="0" rtl="0"/>
            <a:r>
              <a:rPr lang="en-GB" sz="1200" kern="1200" dirty="0">
                <a:solidFill>
                  <a:schemeClr val="tx1"/>
                </a:solidFill>
                <a:effectLst/>
                <a:latin typeface="+mn-lt"/>
                <a:ea typeface="+mn-ea"/>
                <a:cs typeface="+mn-cs"/>
              </a:rPr>
              <a:t>The problem is that students struggle to answer questions based in a practical context – particularly if it’s in a context they haven’t come across. These are all weaknesses shown in this summer’s exams – across all subjects.</a:t>
            </a:r>
          </a:p>
          <a:p>
            <a:pPr lvl="0" rt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So they can’t seem to apply what they have done in practical lessons to the context. They don’t have a deep enough understanding of why they’re doing what they’re doing to be able to apply it. </a:t>
            </a:r>
          </a:p>
          <a:p>
            <a:pPr lvl="0"/>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example questions in the booklet on pages are all questions that students struggled to answer well this summer.  There are also a number of different examples, including student responses in the support materials for one of the other sessions we’re presenting (Implications of the Summer Series)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I don’t think you’ll be surprised by any of these: they’re the kind of issues we’ve been talking about for a while. It’s possible that some of them are exacerbated this year as a result of not being able to get as much hands on practical experience over the last couple of years.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So, how can we help students to do what they need to do?</a:t>
            </a:r>
          </a:p>
          <a:p>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38250BBA-4E76-48A0-A4EA-AB47E8F32BFB}" type="datetime1">
              <a:rPr lang="en-US" smtClean="0"/>
              <a:t>1/3/2023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11</a:t>
            </a:fld>
            <a:endParaRPr lang="en-US"/>
          </a:p>
        </p:txBody>
      </p:sp>
    </p:spTree>
    <p:extLst>
      <p:ext uri="{BB962C8B-B14F-4D97-AF65-F5344CB8AC3E}">
        <p14:creationId xmlns:p14="http://schemas.microsoft.com/office/powerpoint/2010/main" val="591659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Have you heard of Project Calibrate? Yes/No</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project has developed a range of free teaching and CPD resources which you may like to take a look at.  They include</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videos talking through different approaches to practical work</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sample assessments that target students understanding of the practical investigations as well as their understanding of Working scientifically.</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project was a research collaboration between AQA and the University of Oxford with the aim of fostering effective teaching and learning of practical science at GCSE.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approach taken develops the ‘hands-on’/’minds-on’ approach to practical science teaching – which I will explain further in a couple of slides</a:t>
            </a:r>
          </a:p>
          <a:p>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Concerns were raised by science stakeholders (who funded the project) that (for many understandable reasons including lack of time in the curriculum) students are often exposed to only a  fairly simplistic account of the science method, causing a ‘cookbook’ problem (explained more in the next slide).  </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underlying framework of practical science the project uses is called </a:t>
            </a:r>
            <a:r>
              <a:rPr lang="en-GB" sz="1200" b="1" kern="1200" dirty="0">
                <a:solidFill>
                  <a:schemeClr val="tx1"/>
                </a:solidFill>
                <a:effectLst/>
                <a:latin typeface="+mn-lt"/>
                <a:ea typeface="+mn-ea"/>
                <a:cs typeface="+mn-cs"/>
              </a:rPr>
              <a:t>Brandon’s Matrix</a:t>
            </a:r>
            <a:r>
              <a:rPr lang="en-GB" sz="1200" kern="1200" dirty="0">
                <a:solidFill>
                  <a:schemeClr val="tx1"/>
                </a:solidFill>
                <a:effectLst/>
                <a:latin typeface="+mn-lt"/>
                <a:ea typeface="+mn-ea"/>
                <a:cs typeface="+mn-cs"/>
              </a:rPr>
              <a:t>, which challenges the traditional linear model of the scientific method in the science curriculum.</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 range of teachers and students took part in this project, and some of their comments are presented on the next slide along with the key findings.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approach taken introduces the ‘hands-on’/’minds-on’ approach to practical science, which I will explore more a little later.</a:t>
            </a:r>
          </a:p>
          <a:p>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4AAD729F-FF1B-4187-9513-F862DF4F1F45}" type="datetime1">
              <a:rPr lang="en-US" smtClean="0"/>
              <a:t>1/3/2023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12</a:t>
            </a:fld>
            <a:endParaRPr lang="en-US"/>
          </a:p>
        </p:txBody>
      </p:sp>
    </p:spTree>
    <p:extLst>
      <p:ext uri="{BB962C8B-B14F-4D97-AF65-F5344CB8AC3E}">
        <p14:creationId xmlns:p14="http://schemas.microsoft.com/office/powerpoint/2010/main" val="41540930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is what I mean by the cookbook problem.</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 fairly typical depiction in school of how science is done involves the so-called ‘scientific method’, which is described as a process through which scientists produce robust evidence by applying procedures such as experimentation and observation. </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The numbered points come up on successive clicks to make the point.</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According to this model, scientists begin with a question they want to answer. They then design an experiment and, by carefully tracing independent and dependent variables, they produce findings that help them answer the question.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However, such a stepwise and linear description of the scientific method is simplistic and hardly a realistic representation of how scientists actually do science. Rather, scientists engage in a wide array of methods some of which include hypothesis testing, and some other approaches including those where there is no manipulation of variables.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It has led to a problem of students following a method for a practical, but not being able to develop deeper understanding of why they are doing what they’re doing – which then leads to difficulty in answering questions that require them to apply what they have learned in a different context.  This can also be described in terms of students being ‘hands-on’ and ‘minds-on’.</a:t>
            </a: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fld id="{2D33F79A-9C17-46EE-A2DF-8EBC5B852649}" type="datetime1">
              <a:rPr lang="en-US" smtClean="0"/>
              <a:t>1/3/2023</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D3A5C70C-4F3D-A24C-BE6B-90E4410CB343}" type="slidenum">
              <a:rPr lang="en-US" smtClean="0"/>
              <a:t>13</a:t>
            </a:fld>
            <a:endParaRPr lang="en-US" dirty="0"/>
          </a:p>
        </p:txBody>
      </p:sp>
    </p:spTree>
    <p:extLst>
      <p:ext uri="{BB962C8B-B14F-4D97-AF65-F5344CB8AC3E}">
        <p14:creationId xmlns:p14="http://schemas.microsoft.com/office/powerpoint/2010/main" val="2622140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 what do I mean by ‘hands-on’ and ‘minds-on’?  What is the benefit of one over the other?  Some of you may have come across this and the next slide before, as I have used them in a previous Virtual Communities meeting.</a:t>
            </a:r>
          </a:p>
          <a:p>
            <a:endParaRPr lang="en-GB" dirty="0"/>
          </a:p>
          <a:p>
            <a:r>
              <a:rPr lang="en-GB" sz="1200" b="1" kern="1200" dirty="0">
                <a:solidFill>
                  <a:schemeClr val="tx1"/>
                </a:solidFill>
                <a:effectLst/>
                <a:latin typeface="+mn-lt"/>
                <a:ea typeface="+mn-ea"/>
                <a:cs typeface="+mn-cs"/>
              </a:rPr>
              <a:t>First click </a:t>
            </a:r>
            <a:r>
              <a:rPr lang="en-GB" sz="1200" kern="1200" dirty="0">
                <a:solidFill>
                  <a:schemeClr val="tx1"/>
                </a:solidFill>
                <a:effectLst/>
                <a:latin typeface="+mn-lt"/>
                <a:ea typeface="+mn-ea"/>
                <a:cs typeface="+mn-cs"/>
              </a:rPr>
              <a:t>Students who have had the opportunity to experience ‘hands-on’ will be able to carry out the physical aspects of investigations: manipulating apparatus, following a method and taking, recording and  presenting readings.</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Second click </a:t>
            </a:r>
            <a:r>
              <a:rPr lang="en-GB" sz="1200" kern="1200" dirty="0">
                <a:solidFill>
                  <a:schemeClr val="tx1"/>
                </a:solidFill>
                <a:effectLst/>
                <a:latin typeface="+mn-lt"/>
                <a:ea typeface="+mn-ea"/>
                <a:cs typeface="+mn-cs"/>
              </a:rPr>
              <a:t>But there are many other aspects that this approach doesn’t necessarily cover. These are the ‘minds-on’ aspects. A student who has had the opportunity for ‘minds-on’ will also </a:t>
            </a:r>
          </a:p>
          <a:p>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understand the reasons for doing a particular method</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understand why variables are being (or not being) manipulated</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be able to adapt a specific method to a different set of circumstances (</a:t>
            </a:r>
            <a:r>
              <a:rPr lang="en-GB" sz="1200" kern="1200" dirty="0" err="1">
                <a:solidFill>
                  <a:schemeClr val="tx1"/>
                </a:solidFill>
                <a:effectLst/>
                <a:latin typeface="+mn-lt"/>
                <a:ea typeface="+mn-ea"/>
                <a:cs typeface="+mn-cs"/>
              </a:rPr>
              <a:t>eg</a:t>
            </a:r>
            <a:r>
              <a:rPr lang="en-GB" sz="1200" kern="1200" dirty="0">
                <a:solidFill>
                  <a:schemeClr val="tx1"/>
                </a:solidFill>
                <a:effectLst/>
                <a:latin typeface="+mn-lt"/>
                <a:ea typeface="+mn-ea"/>
                <a:cs typeface="+mn-cs"/>
              </a:rPr>
              <a:t> to answer a slightly different question/test a different hypothesis)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understand about sampling</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understand about uncertainty, accuracy, precision, repeatability, reproducibility and potential causes of error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comment on the extent to which data are consistent with hypotheses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evaluate, adapt or improve a method.</a:t>
            </a:r>
          </a:p>
          <a:p>
            <a:pPr lvl="0"/>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Third click </a:t>
            </a:r>
            <a:r>
              <a:rPr lang="en-GB" sz="1200" kern="1200" dirty="0">
                <a:solidFill>
                  <a:schemeClr val="tx1"/>
                </a:solidFill>
                <a:effectLst/>
                <a:latin typeface="+mn-lt"/>
                <a:ea typeface="+mn-ea"/>
                <a:cs typeface="+mn-cs"/>
              </a:rPr>
              <a:t>These are the ‘soft’ practical skills if you like. Developing them means you will be more able to apply any knowledge you have gained from one context to another. Note how many of them start with ‘understand’</a:t>
            </a:r>
            <a:endParaRPr lang="en-GB" sz="1200" b="1"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Our Focus on Success Pack on Disciplinary Language includes a section about these skills.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fld id="{7944C9AA-7437-4A92-A1A5-3A05D1D8D075}" type="datetime1">
              <a:rPr lang="en-US" smtClean="0"/>
              <a:t>1/3/2023</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D3A5C70C-4F3D-A24C-BE6B-90E4410CB343}" type="slidenum">
              <a:rPr lang="en-US" smtClean="0"/>
              <a:t>14</a:t>
            </a:fld>
            <a:endParaRPr lang="en-US" dirty="0"/>
          </a:p>
        </p:txBody>
      </p:sp>
    </p:spTree>
    <p:extLst>
      <p:ext uri="{BB962C8B-B14F-4D97-AF65-F5344CB8AC3E}">
        <p14:creationId xmlns:p14="http://schemas.microsoft.com/office/powerpoint/2010/main" val="11699546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BP1 </a:t>
            </a:r>
            <a:r>
              <a:rPr lang="en-GB" sz="1200" kern="1200" dirty="0">
                <a:solidFill>
                  <a:schemeClr val="tx1"/>
                </a:solidFill>
                <a:effectLst/>
                <a:latin typeface="+mn-lt"/>
                <a:ea typeface="+mn-ea"/>
                <a:cs typeface="+mn-cs"/>
              </a:rPr>
              <a:t>In our exam papers most of the practical based questions are set in a context students are unlikely to have come across, so being able to apply what they have learned in one context to a different context is really important in terms of how well they do.</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BP2</a:t>
            </a:r>
            <a:r>
              <a:rPr lang="en-GB" sz="1200" kern="1200" dirty="0">
                <a:solidFill>
                  <a:schemeClr val="tx1"/>
                </a:solidFill>
                <a:effectLst/>
                <a:latin typeface="+mn-lt"/>
                <a:ea typeface="+mn-ea"/>
                <a:cs typeface="+mn-cs"/>
              </a:rPr>
              <a:t> It means that they can look behind the unfamiliar context to the science underneath and use their understanding of that science to answer the questions.   And this skill of looking below the surface will be so useful for them in further study and in the world of work.  That is, they are more equipped to answer the types of questions on slide 11 – the ones where students still seem to struggle.</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BP3</a:t>
            </a:r>
            <a:r>
              <a:rPr lang="en-GB" sz="1200" kern="1200" dirty="0">
                <a:solidFill>
                  <a:schemeClr val="tx1"/>
                </a:solidFill>
                <a:effectLst/>
                <a:latin typeface="+mn-lt"/>
                <a:ea typeface="+mn-ea"/>
                <a:cs typeface="+mn-cs"/>
              </a:rPr>
              <a:t> At A-level independent thinking and understanding of why they are doing what they are doing is part of the CPAC criteria. And building these skills will give students a head start when they start independent study at university.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fld id="{08CEAB78-FEBE-4DAF-B57B-96EB63B90CB4}" type="datetime1">
              <a:rPr lang="en-US" smtClean="0"/>
              <a:t>1/3/2023</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D3A5C70C-4F3D-A24C-BE6B-90E4410CB343}" type="slidenum">
              <a:rPr lang="en-US" smtClean="0"/>
              <a:t>15</a:t>
            </a:fld>
            <a:endParaRPr lang="en-US" dirty="0"/>
          </a:p>
        </p:txBody>
      </p:sp>
    </p:spTree>
    <p:extLst>
      <p:ext uri="{BB962C8B-B14F-4D97-AF65-F5344CB8AC3E}">
        <p14:creationId xmlns:p14="http://schemas.microsoft.com/office/powerpoint/2010/main" val="30245766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So, how did this project work?</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workshops, teachers used Brandon’s Matrix to analyse how they would normally teach the GCSE required </a:t>
            </a:r>
            <a:r>
              <a:rPr lang="en-GB" sz="1200" kern="1200" dirty="0" err="1">
                <a:solidFill>
                  <a:schemeClr val="tx1"/>
                </a:solidFill>
                <a:effectLst/>
                <a:latin typeface="+mn-lt"/>
                <a:ea typeface="+mn-ea"/>
                <a:cs typeface="+mn-cs"/>
              </a:rPr>
              <a:t>practicals</a:t>
            </a:r>
            <a:r>
              <a:rPr lang="en-GB" sz="1200" kern="1200" dirty="0">
                <a:solidFill>
                  <a:schemeClr val="tx1"/>
                </a:solidFill>
                <a:effectLst/>
                <a:latin typeface="+mn-lt"/>
                <a:ea typeface="+mn-ea"/>
                <a:cs typeface="+mn-cs"/>
              </a:rPr>
              <a:t> and used the pilot assessments, which were devised based on the Brandon’s Matrix, to plan a lesson and see how it would change their attitude to practical teaching</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fld id="{587E0484-57D2-4447-A420-5330DF637FD0}" type="datetime1">
              <a:rPr lang="en-US" smtClean="0"/>
              <a:t>1/3/2023</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D3A5C70C-4F3D-A24C-BE6B-90E4410CB343}" type="slidenum">
              <a:rPr lang="en-US" smtClean="0"/>
              <a:t>16</a:t>
            </a:fld>
            <a:endParaRPr lang="en-US" dirty="0"/>
          </a:p>
        </p:txBody>
      </p:sp>
    </p:spTree>
    <p:extLst>
      <p:ext uri="{BB962C8B-B14F-4D97-AF65-F5344CB8AC3E}">
        <p14:creationId xmlns:p14="http://schemas.microsoft.com/office/powerpoint/2010/main" val="42768965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Teachers and students involved in the project were asked about what they thought about Brandon’s Matrix  Their feedback was overwhelmingly positive.</a:t>
            </a:r>
          </a:p>
          <a:p>
            <a:endParaRPr lang="en-GB" dirty="0"/>
          </a:p>
          <a:p>
            <a:r>
              <a:rPr lang="en-GB" dirty="0"/>
              <a:t>They saw it as a useful framework to allow teachers and students think about the methods they use and will use in practical science, and were pleased with the broader, more nuanced approach, compared with the narrow view of “the scientific method” that many students are presented with.</a:t>
            </a:r>
          </a:p>
          <a:p>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Students also indicated that the Project Calibrate approach helped them understand scientific methods better. – the two comments ‘I liked the questions because’ and ‘Before I watched the videos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fld id="{3F28BD62-8126-437F-A043-65E22CF7ADFE}" type="datetime1">
              <a:rPr lang="en-US" smtClean="0"/>
              <a:t>1/3/2023</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D3A5C70C-4F3D-A24C-BE6B-90E4410CB343}" type="slidenum">
              <a:rPr lang="en-US" smtClean="0"/>
              <a:t>17</a:t>
            </a:fld>
            <a:endParaRPr lang="en-US" dirty="0"/>
          </a:p>
        </p:txBody>
      </p:sp>
    </p:spTree>
    <p:extLst>
      <p:ext uri="{BB962C8B-B14F-4D97-AF65-F5344CB8AC3E}">
        <p14:creationId xmlns:p14="http://schemas.microsoft.com/office/powerpoint/2010/main" val="38814307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Teachers and students involved in the project were asked about what they thought about Brandon’s Matrix  Their feedback was overwhelmingly positive.</a:t>
            </a:r>
          </a:p>
          <a:p>
            <a:endParaRPr lang="en-GB" dirty="0"/>
          </a:p>
          <a:p>
            <a:r>
              <a:rPr lang="en-GB" dirty="0"/>
              <a:t>They saw it as a useful framework to allow teachers and students think about the methods they use and will use in practical science, and were pleased with the broader, more nuanced approach, compared with the narrow view of “the scientific method” that many students are presented with.</a:t>
            </a:r>
          </a:p>
          <a:p>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Students also indicated that the Project Calibrate approach helped them understand scientific methods better. – the two comments ‘I liked the questions because’ and ‘Before I watched the videos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fld id="{3F28BD62-8126-437F-A043-65E22CF7ADFE}" type="datetime1">
              <a:rPr lang="en-US" smtClean="0"/>
              <a:t>1/3/2023</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D3A5C70C-4F3D-A24C-BE6B-90E4410CB343}" type="slidenum">
              <a:rPr lang="en-US" smtClean="0"/>
              <a:t>18</a:t>
            </a:fld>
            <a:endParaRPr lang="en-US" dirty="0"/>
          </a:p>
        </p:txBody>
      </p:sp>
    </p:spTree>
    <p:extLst>
      <p:ext uri="{BB962C8B-B14F-4D97-AF65-F5344CB8AC3E}">
        <p14:creationId xmlns:p14="http://schemas.microsoft.com/office/powerpoint/2010/main" val="1734645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So, what is this Brandon’s Matrix?</a:t>
            </a:r>
          </a:p>
          <a:p>
            <a:endParaRPr lang="en-GB" sz="1200" b="1"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It</a:t>
            </a:r>
            <a:r>
              <a:rPr lang="en-GB" sz="1200" b="1" kern="1200" dirty="0">
                <a:solidFill>
                  <a:schemeClr val="tx1"/>
                </a:solidFill>
                <a:effectLst/>
                <a:latin typeface="+mn-lt"/>
                <a:ea typeface="+mn-ea"/>
                <a:cs typeface="+mn-cs"/>
              </a:rPr>
              <a:t> </a:t>
            </a:r>
            <a:r>
              <a:rPr lang="en-GB" sz="1200" b="0" kern="1200" dirty="0">
                <a:solidFill>
                  <a:schemeClr val="tx1"/>
                </a:solidFill>
                <a:effectLst/>
                <a:latin typeface="+mn-lt"/>
                <a:ea typeface="+mn-ea"/>
                <a:cs typeface="+mn-cs"/>
              </a:rPr>
              <a:t>is the </a:t>
            </a:r>
            <a:r>
              <a:rPr lang="en-GB" sz="1200" kern="1200" dirty="0">
                <a:solidFill>
                  <a:schemeClr val="tx1"/>
                </a:solidFill>
                <a:effectLst/>
                <a:latin typeface="+mn-lt"/>
                <a:ea typeface="+mn-ea"/>
                <a:cs typeface="+mn-cs"/>
              </a:rPr>
              <a:t>tool used by Project Calibrate to challenge the traditional linear model of the scientific method in the science curriculum.</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It’s a simplified 2 × 2 grid based on two questions:</a:t>
            </a:r>
            <a:endParaRPr lang="en-GB" sz="1200" b="1" kern="1200" dirty="0">
              <a:solidFill>
                <a:schemeClr val="tx1"/>
              </a:solidFill>
              <a:effectLst/>
              <a:latin typeface="+mn-lt"/>
              <a:ea typeface="+mn-ea"/>
              <a:cs typeface="+mn-cs"/>
            </a:endParaRPr>
          </a:p>
          <a:p>
            <a:pPr marL="228600" lvl="0" indent="-228600">
              <a:buFont typeface="+mj-lt"/>
              <a:buAutoNum type="arabicPeriod"/>
            </a:pPr>
            <a:r>
              <a:rPr lang="en-GB" sz="1200" kern="1200" dirty="0">
                <a:solidFill>
                  <a:schemeClr val="tx1"/>
                </a:solidFill>
                <a:effectLst/>
                <a:latin typeface="+mn-lt"/>
                <a:ea typeface="+mn-ea"/>
                <a:cs typeface="+mn-cs"/>
              </a:rPr>
              <a:t>Are we testing a hypothesis or are we making observations and measuring parameters?</a:t>
            </a:r>
          </a:p>
          <a:p>
            <a:pPr marL="228600" lvl="0" indent="-228600">
              <a:buFont typeface="+mj-lt"/>
              <a:buAutoNum type="arabicPeriod"/>
            </a:pPr>
            <a:r>
              <a:rPr lang="en-GB" sz="1200" kern="1200" dirty="0">
                <a:solidFill>
                  <a:schemeClr val="tx1"/>
                </a:solidFill>
                <a:effectLst/>
                <a:latin typeface="+mn-lt"/>
                <a:ea typeface="+mn-ea"/>
                <a:cs typeface="+mn-cs"/>
              </a:rPr>
              <a:t>Are we changing variables or not?</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Illustrates that not all experiments rely on hypothesis testing and that not all descriptive work is non-manipulative.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is an explanation of the four quadrants.  For more information on the matrix and how you could use it in your teaching and learning go to the project page.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 contemporary example about Brandon’s matrix involved the Covid-19 pandemic. Scientists collect data on how the virus might be influencing a patient’s breathing over a period of time. Such observation is simply based on the recording of parameters where there is no manipulation of variables in the sense of an experimental design. Sometimes the data might be subjected to hypothesis testing about the correlation between incubation period and extent of lung disease, but without an experiment resulting in non-manipulative hypothesis testing. Scientists may conduct randomised control trials in which a drug could be treated as a variable in interventions that also include control groups to test the placebo effect.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resources on the Project Calibrate page include some videos of how a particular practical could be handled in each of these four ways – you might find these very informative for ideas in your own teaching</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I’ll come back to this matrix in a little while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fld id="{44F725AD-7BD1-4C76-9AE9-F9E0BD2E099B}" type="datetime1">
              <a:rPr lang="en-US" smtClean="0"/>
              <a:t>1/3/2023</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D3A5C70C-4F3D-A24C-BE6B-90E4410CB343}" type="slidenum">
              <a:rPr lang="en-US" smtClean="0"/>
              <a:t>19</a:t>
            </a:fld>
            <a:endParaRPr lang="en-US" dirty="0"/>
          </a:p>
        </p:txBody>
      </p:sp>
    </p:spTree>
    <p:extLst>
      <p:ext uri="{BB962C8B-B14F-4D97-AF65-F5344CB8AC3E}">
        <p14:creationId xmlns:p14="http://schemas.microsoft.com/office/powerpoint/2010/main" val="2136823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is how this presentation is structured:</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Why do we do practical work in science?  What is it we want students to gain?</a:t>
            </a:r>
          </a:p>
          <a:p>
            <a:r>
              <a:rPr lang="en-GB" sz="1200" kern="1200" dirty="0">
                <a:solidFill>
                  <a:schemeClr val="tx1"/>
                </a:solidFill>
                <a:effectLst/>
                <a:latin typeface="+mn-lt"/>
                <a:ea typeface="+mn-ea"/>
                <a:cs typeface="+mn-cs"/>
              </a:rPr>
              <a:t>What skills do we assess in our GCSEs and A-levels? </a:t>
            </a:r>
          </a:p>
          <a:p>
            <a:r>
              <a:rPr lang="en-GB" sz="1200" kern="1200" dirty="0">
                <a:solidFill>
                  <a:schemeClr val="tx1"/>
                </a:solidFill>
                <a:effectLst/>
                <a:latin typeface="+mn-lt"/>
                <a:ea typeface="+mn-ea"/>
                <a:cs typeface="+mn-cs"/>
              </a:rPr>
              <a:t>How do we do this?</a:t>
            </a:r>
          </a:p>
          <a:p>
            <a:r>
              <a:rPr lang="en-GB" sz="1200" kern="1200" dirty="0">
                <a:solidFill>
                  <a:schemeClr val="tx1"/>
                </a:solidFill>
                <a:effectLst/>
                <a:latin typeface="+mn-lt"/>
                <a:ea typeface="+mn-ea"/>
                <a:cs typeface="+mn-cs"/>
              </a:rPr>
              <a:t>I’m then going to focus on GCSE but what I’m discussing could be taken forward into A-level practical work also</a:t>
            </a:r>
          </a:p>
          <a:p>
            <a:r>
              <a:rPr lang="en-GB" sz="1200" kern="1200" dirty="0">
                <a:solidFill>
                  <a:schemeClr val="tx1"/>
                </a:solidFill>
                <a:effectLst/>
                <a:latin typeface="+mn-lt"/>
                <a:ea typeface="+mn-ea"/>
                <a:cs typeface="+mn-cs"/>
              </a:rPr>
              <a:t>I’ll look at particular issues GCSE students have with practical skills assessment – some examples of common problems from summer 2022 papers – but they’re not unique to this summer, if you look back at feedback and examiners’ reports from 2018, 2019 – and even back to previous specifications there has always been difficulty.</a:t>
            </a:r>
          </a:p>
          <a:p>
            <a:r>
              <a:rPr lang="en-GB" sz="1200" kern="1200" dirty="0">
                <a:solidFill>
                  <a:schemeClr val="tx1"/>
                </a:solidFill>
                <a:effectLst/>
                <a:latin typeface="+mn-lt"/>
                <a:ea typeface="+mn-ea"/>
                <a:cs typeface="+mn-cs"/>
              </a:rPr>
              <a:t>So we’ve identified a problem – what’s stopping students being able to apply their learning from practical sessions into written papers?</a:t>
            </a:r>
          </a:p>
          <a:p>
            <a:r>
              <a:rPr lang="en-GB" sz="1200" kern="1200" dirty="0">
                <a:solidFill>
                  <a:schemeClr val="tx1"/>
                </a:solidFill>
                <a:effectLst/>
                <a:latin typeface="+mn-lt"/>
                <a:ea typeface="+mn-ea"/>
                <a:cs typeface="+mn-cs"/>
              </a:rPr>
              <a:t>And what can we do about it?</a:t>
            </a:r>
          </a:p>
          <a:p>
            <a:r>
              <a:rPr lang="en-GB" sz="1200" kern="1200" dirty="0">
                <a:solidFill>
                  <a:schemeClr val="tx1"/>
                </a:solidFill>
                <a:effectLst/>
                <a:latin typeface="+mn-lt"/>
                <a:ea typeface="+mn-ea"/>
                <a:cs typeface="+mn-cs"/>
              </a:rPr>
              <a:t>I’m going to be talking about a project that you might not know about or not have had much time to look at, but which might give you some ideas and support about widening student experience in their practical lessons to help improve their understanding.</a:t>
            </a:r>
          </a:p>
          <a:p>
            <a:endParaRPr lang="en-GB" dirty="0"/>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fld id="{D7B8D8D0-C6BC-43FD-BB03-92FE4153FA8A}" type="datetime1">
              <a:rPr lang="en-US" smtClean="0"/>
              <a:t>1/3/2023</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D3A5C70C-4F3D-A24C-BE6B-90E4410CB343}" type="slidenum">
              <a:rPr lang="en-US" smtClean="0"/>
              <a:t>2</a:t>
            </a:fld>
            <a:endParaRPr lang="en-US" dirty="0"/>
          </a:p>
        </p:txBody>
      </p:sp>
    </p:spTree>
    <p:extLst>
      <p:ext uri="{BB962C8B-B14F-4D97-AF65-F5344CB8AC3E}">
        <p14:creationId xmlns:p14="http://schemas.microsoft.com/office/powerpoint/2010/main" val="6617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sort of variety do you use with your students?  What quadrant would most of your </a:t>
            </a:r>
            <a:r>
              <a:rPr lang="en-GB" dirty="0" err="1"/>
              <a:t>practicals</a:t>
            </a:r>
            <a:r>
              <a:rPr lang="en-GB" dirty="0"/>
              <a:t> fit into?  Do you get a spread, or are they primarily based on that top left hand quadrant?</a:t>
            </a:r>
          </a:p>
          <a:p>
            <a:endParaRPr lang="en-GB" dirty="0"/>
          </a:p>
          <a:p>
            <a:r>
              <a:rPr lang="en-GB" dirty="0"/>
              <a:t>Looking at exam questions that students commonly struggle to answer, might there be scope to change some of what you do to open students’ thinking to other aspects of the scientific method?</a:t>
            </a:r>
          </a:p>
          <a:p>
            <a:endParaRPr lang="en-GB" dirty="0"/>
          </a:p>
          <a:p>
            <a:r>
              <a:rPr lang="en-GB" dirty="0"/>
              <a:t>Is it possible to plan </a:t>
            </a:r>
            <a:r>
              <a:rPr lang="en-GB" dirty="0" err="1"/>
              <a:t>practicals</a:t>
            </a:r>
            <a:r>
              <a:rPr lang="en-GB" dirty="0"/>
              <a:t> around the RPs that cover different aspects?</a:t>
            </a:r>
            <a:endParaRPr lang="en-GB" baseline="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indent="0">
              <a:buNone/>
            </a:pPr>
            <a:r>
              <a:rPr lang="en-GB" dirty="0"/>
              <a:t>Videos on the PC website have ideas based around three of the RPs – but let’s have a look at how you could set something up</a:t>
            </a:r>
          </a:p>
          <a:p>
            <a:pPr marL="0" indent="0">
              <a:buNone/>
            </a:pPr>
            <a:r>
              <a:rPr lang="en-GB" dirty="0"/>
              <a:t>Also examples of assessments based on the quadrants of the matrix for each of these RPAs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fld id="{856093A5-A8E7-472D-93E8-F0772AF61766}" type="datetime1">
              <a:rPr lang="en-US" smtClean="0"/>
              <a:t>1/3/2023</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D3A5C70C-4F3D-A24C-BE6B-90E4410CB343}" type="slidenum">
              <a:rPr lang="en-US" smtClean="0"/>
              <a:t>20</a:t>
            </a:fld>
            <a:endParaRPr lang="en-US" dirty="0"/>
          </a:p>
        </p:txBody>
      </p:sp>
    </p:spTree>
    <p:extLst>
      <p:ext uri="{BB962C8B-B14F-4D97-AF65-F5344CB8AC3E}">
        <p14:creationId xmlns:p14="http://schemas.microsoft.com/office/powerpoint/2010/main" val="33370902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Let’s have a look at one of the suggested methods from our practical handbook and see how it fits into the Matrix</a:t>
            </a:r>
          </a:p>
          <a:p>
            <a:endParaRPr lang="en-GB" dirty="0"/>
          </a:p>
          <a:p>
            <a:r>
              <a:rPr lang="en-GB" dirty="0"/>
              <a:t>This is Biology RPA 7 – investigating the effect of a factor on human reaction time.  I’ve copied the method into the support document for the session – pages </a:t>
            </a:r>
          </a:p>
          <a:p>
            <a:endParaRPr lang="en-GB" dirty="0"/>
          </a:p>
          <a:p>
            <a:r>
              <a:rPr lang="en-GB" dirty="0"/>
              <a:t>In the Handbook method students are encouraged to make a simple hypothesis that they test using a given standard method.  They are asked to suggest the condition they are gong to change, but it does not go into depth on independent or dependent variables – so you could argue for it to fit into two of the four quadrants (not top or bottom right).</a:t>
            </a:r>
          </a:p>
          <a:p>
            <a:endParaRPr lang="en-GB" dirty="0"/>
          </a:p>
          <a:p>
            <a:r>
              <a:rPr lang="en-GB" dirty="0"/>
              <a:t>How do </a:t>
            </a:r>
            <a:r>
              <a:rPr lang="en-GB" b="1" dirty="0"/>
              <a:t>you</a:t>
            </a:r>
            <a:r>
              <a:rPr lang="en-GB" dirty="0"/>
              <a:t> do this practical with your students?</a:t>
            </a:r>
          </a:p>
          <a:p>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What quadrant do you think your practical would sit in?  Why?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r>
              <a:rPr lang="en-GB" dirty="0"/>
              <a:t>Is there scope within this practical to put it into another quadrant? How?</a:t>
            </a:r>
          </a:p>
          <a:p>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What learning could students gain by varying the practical to fit into a different quadrant?</a:t>
            </a:r>
          </a:p>
          <a:p>
            <a:endParaRPr lang="en-GB" dirty="0"/>
          </a:p>
          <a:p>
            <a:r>
              <a:rPr lang="en-GB" dirty="0"/>
              <a:t>There is no right or wrong here.  I’m just getting the discussion going to help you think outside the ‘cookbook’ approach.  And see if there are other ways of presenting practical work that will widen student experience and deepen their understanding.</a:t>
            </a:r>
          </a:p>
          <a:p>
            <a:endParaRPr lang="en-GB" dirty="0"/>
          </a:p>
          <a:p>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fld id="{99DF2D6A-8DB3-495A-9E96-CBDA8A5638DC}" type="datetime1">
              <a:rPr lang="en-US" smtClean="0"/>
              <a:t>1/3/2023</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D3A5C70C-4F3D-A24C-BE6B-90E4410CB343}" type="slidenum">
              <a:rPr lang="en-US" smtClean="0"/>
              <a:t>21</a:t>
            </a:fld>
            <a:endParaRPr lang="en-US" dirty="0"/>
          </a:p>
        </p:txBody>
      </p:sp>
    </p:spTree>
    <p:extLst>
      <p:ext uri="{BB962C8B-B14F-4D97-AF65-F5344CB8AC3E}">
        <p14:creationId xmlns:p14="http://schemas.microsoft.com/office/powerpoint/2010/main" val="20872776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Here’s an example of one of the Chemistry RPAs: Electrolysis</a:t>
            </a:r>
          </a:p>
          <a:p>
            <a:endParaRPr lang="en-GB" dirty="0"/>
          </a:p>
          <a:p>
            <a:r>
              <a:rPr lang="en-GB" dirty="0"/>
              <a:t>Support booklet pages </a:t>
            </a:r>
          </a:p>
          <a:p>
            <a:endParaRPr lang="en-GB" dirty="0"/>
          </a:p>
          <a:p>
            <a:r>
              <a:rPr lang="en-GB" dirty="0"/>
              <a:t>Let’s have a look at one of the suggested methods from our practical handbook and see how it fits into the Matrix</a:t>
            </a:r>
          </a:p>
          <a:p>
            <a:endParaRPr lang="en-GB" dirty="0"/>
          </a:p>
          <a:p>
            <a:r>
              <a:rPr lang="en-GB" dirty="0"/>
              <a:t>IN this practical students are observing what happens when an aqueous solution of a salt (copper chloride and/or sodium chloride) is electrolysed.</a:t>
            </a:r>
          </a:p>
          <a:p>
            <a:endParaRPr lang="en-GB" dirty="0"/>
          </a:p>
          <a:p>
            <a:r>
              <a:rPr lang="en-GB" dirty="0"/>
              <a:t>What quadrant does this experiment fit into?  </a:t>
            </a:r>
          </a:p>
          <a:p>
            <a:endParaRPr lang="en-GB" dirty="0"/>
          </a:p>
          <a:p>
            <a:r>
              <a:rPr lang="en-GB" dirty="0"/>
              <a:t>How do </a:t>
            </a:r>
            <a:r>
              <a:rPr lang="en-GB" b="1" dirty="0"/>
              <a:t>you</a:t>
            </a:r>
            <a:r>
              <a:rPr lang="en-GB" dirty="0"/>
              <a:t> do this practical with your students?</a:t>
            </a:r>
          </a:p>
          <a:p>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What quadrant do you think your practical would sit in?  Why?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r>
              <a:rPr lang="en-GB" dirty="0"/>
              <a:t>Is there scope within this practical to put it into another quadrant? How?</a:t>
            </a:r>
          </a:p>
          <a:p>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What learning could students gain by varying the practical to fit into a different quadrant?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Again, there is no right or wrong here.  I’m just getting the discussion going to help you think outside the ‘cookbook’ approach.  And see if there are other ways of presenting practical work that will widen student experience and deepen their understanding.</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fld id="{2121885C-3A6B-46CA-A5F3-873307376ACA}" type="datetime1">
              <a:rPr lang="en-US" smtClean="0"/>
              <a:t>1/3/2023</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D3A5C70C-4F3D-A24C-BE6B-90E4410CB343}" type="slidenum">
              <a:rPr lang="en-US" smtClean="0"/>
              <a:t>22</a:t>
            </a:fld>
            <a:endParaRPr lang="en-US" dirty="0"/>
          </a:p>
        </p:txBody>
      </p:sp>
    </p:spTree>
    <p:extLst>
      <p:ext uri="{BB962C8B-B14F-4D97-AF65-F5344CB8AC3E}">
        <p14:creationId xmlns:p14="http://schemas.microsoft.com/office/powerpoint/2010/main" val="36264343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here’s an example from the Physics RPA3 on investigating the factors that affect the resistance of an electrical circuit.</a:t>
            </a:r>
            <a:endParaRPr lang="en-GB" sz="1200" b="0" i="0" kern="1200" dirty="0">
              <a:solidFill>
                <a:schemeClr val="tx1"/>
              </a:solidFill>
              <a:effectLst/>
              <a:latin typeface="+mn-lt"/>
              <a:ea typeface="+mn-ea"/>
              <a:cs typeface="+mn-cs"/>
            </a:endParaRPr>
          </a:p>
          <a:p>
            <a:endParaRPr lang="en-GB" dirty="0"/>
          </a:p>
          <a:p>
            <a:r>
              <a:rPr lang="en-GB" dirty="0"/>
              <a:t>IN this practical students are measuring the potential difference and current across a circuit and how that changes when the length of the wire changes.</a:t>
            </a:r>
          </a:p>
          <a:p>
            <a:endParaRPr lang="en-GB" dirty="0"/>
          </a:p>
          <a:p>
            <a:r>
              <a:rPr lang="en-GB" dirty="0"/>
              <a:t>What quadrant does this experiment fit into?  </a:t>
            </a:r>
          </a:p>
          <a:p>
            <a:endParaRPr lang="en-GB" dirty="0"/>
          </a:p>
          <a:p>
            <a:r>
              <a:rPr lang="en-GB" dirty="0"/>
              <a:t>How do </a:t>
            </a:r>
            <a:r>
              <a:rPr lang="en-GB" b="1" dirty="0"/>
              <a:t>you</a:t>
            </a:r>
            <a:r>
              <a:rPr lang="en-GB" dirty="0"/>
              <a:t> do this practical with your students?</a:t>
            </a:r>
          </a:p>
          <a:p>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What quadrant do you think your practical would sit in?  Why?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r>
              <a:rPr lang="en-GB" dirty="0"/>
              <a:t>Is there scope within this practical to put it into another quadrant? How?</a:t>
            </a:r>
          </a:p>
          <a:p>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What learning could students gain by varying the practical to fit into a different quadrant?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Again, there is no right or wrong here.  I’m just getting the discussion going to help you think outside the ‘cookbook’ approach.  And see if there are other ways of presenting practical work that will widen student experience and deepen their understanding.</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fld id="{EE1F3726-DBB3-49CA-B640-66DA3C20B747}" type="datetime1">
              <a:rPr lang="en-US" smtClean="0"/>
              <a:t>1/3/2023</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D3A5C70C-4F3D-A24C-BE6B-90E4410CB343}" type="slidenum">
              <a:rPr lang="en-US" smtClean="0"/>
              <a:t>23</a:t>
            </a:fld>
            <a:endParaRPr lang="en-US" dirty="0"/>
          </a:p>
        </p:txBody>
      </p:sp>
    </p:spTree>
    <p:extLst>
      <p:ext uri="{BB962C8B-B14F-4D97-AF65-F5344CB8AC3E}">
        <p14:creationId xmlns:p14="http://schemas.microsoft.com/office/powerpoint/2010/main" val="29501810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Here’s a blank matrix – could you think of other practical activities you do in school that move around the matrix to explore different aspects of scientific thinking.</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Brief discussion here – where in the matrix might you want to start in a series of </a:t>
            </a:r>
            <a:r>
              <a:rPr lang="en-GB" sz="1200" b="0" i="0" kern="1200" dirty="0" err="1">
                <a:solidFill>
                  <a:schemeClr val="tx1"/>
                </a:solidFill>
                <a:effectLst/>
                <a:latin typeface="+mn-lt"/>
                <a:ea typeface="+mn-ea"/>
                <a:cs typeface="+mn-cs"/>
              </a:rPr>
              <a:t>practicals</a:t>
            </a:r>
            <a:r>
              <a:rPr lang="en-GB" sz="1200" b="0" i="0" kern="1200" dirty="0">
                <a:solidFill>
                  <a:schemeClr val="tx1"/>
                </a:solidFill>
                <a:effectLst/>
                <a:latin typeface="+mn-lt"/>
                <a:ea typeface="+mn-ea"/>
                <a:cs typeface="+mn-cs"/>
              </a:rPr>
              <a:t>?  Perhaps you might just want students to observe something – </a:t>
            </a:r>
            <a:r>
              <a:rPr lang="en-GB" sz="1200" b="0" i="0" kern="1200" dirty="0" err="1">
                <a:solidFill>
                  <a:schemeClr val="tx1"/>
                </a:solidFill>
                <a:effectLst/>
                <a:latin typeface="+mn-lt"/>
                <a:ea typeface="+mn-ea"/>
                <a:cs typeface="+mn-cs"/>
              </a:rPr>
              <a:t>eg</a:t>
            </a:r>
            <a:r>
              <a:rPr lang="en-GB" sz="1200" b="0" i="0" kern="1200" dirty="0">
                <a:solidFill>
                  <a:schemeClr val="tx1"/>
                </a:solidFill>
                <a:effectLst/>
                <a:latin typeface="+mn-lt"/>
                <a:ea typeface="+mn-ea"/>
                <a:cs typeface="+mn-cs"/>
              </a:rPr>
              <a:t>:</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In a set of field studies start by simply looking at and classifying the </a:t>
            </a:r>
            <a:r>
              <a:rPr lang="en-GB" sz="1200" b="0" i="0" kern="1200" dirty="0" err="1">
                <a:solidFill>
                  <a:schemeClr val="tx1"/>
                </a:solidFill>
                <a:effectLst/>
                <a:latin typeface="+mn-lt"/>
                <a:ea typeface="+mn-ea"/>
                <a:cs typeface="+mn-cs"/>
              </a:rPr>
              <a:t>the</a:t>
            </a:r>
            <a:r>
              <a:rPr lang="en-GB" sz="1200" b="0" i="0" kern="1200" dirty="0">
                <a:solidFill>
                  <a:schemeClr val="tx1"/>
                </a:solidFill>
                <a:effectLst/>
                <a:latin typeface="+mn-lt"/>
                <a:ea typeface="+mn-ea"/>
                <a:cs typeface="+mn-cs"/>
              </a:rPr>
              <a:t> different types of organisms in a quadrat</a:t>
            </a:r>
          </a:p>
          <a:p>
            <a:r>
              <a:rPr lang="en-GB" sz="1200" b="0" i="0" kern="1200" dirty="0">
                <a:solidFill>
                  <a:schemeClr val="tx1"/>
                </a:solidFill>
                <a:effectLst/>
                <a:latin typeface="+mn-lt"/>
                <a:ea typeface="+mn-ea"/>
                <a:cs typeface="+mn-cs"/>
              </a:rPr>
              <a:t>Then  you might like to move on to noticing that there are more (I don’t know, dandelions) in a particular area than in another so you might want to measure the numbers</a:t>
            </a:r>
          </a:p>
          <a:p>
            <a:r>
              <a:rPr lang="en-GB" sz="1200" b="0" i="0" kern="1200" dirty="0">
                <a:solidFill>
                  <a:schemeClr val="tx1"/>
                </a:solidFill>
                <a:effectLst/>
                <a:latin typeface="+mn-lt"/>
                <a:ea typeface="+mn-ea"/>
                <a:cs typeface="+mn-cs"/>
              </a:rPr>
              <a:t>Then you might move on to hypothesising a reason for the higher number in this area in others and devise an experiment to test that hypotheses</a:t>
            </a:r>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fld id="{207615F3-7BE7-4C44-BADF-95D07A3DB20A}" type="datetime1">
              <a:rPr lang="en-US" smtClean="0"/>
              <a:t>1/3/2023</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D3A5C70C-4F3D-A24C-BE6B-90E4410CB343}" type="slidenum">
              <a:rPr lang="en-US" smtClean="0"/>
              <a:t>24</a:t>
            </a:fld>
            <a:endParaRPr lang="en-US" dirty="0"/>
          </a:p>
        </p:txBody>
      </p:sp>
    </p:spTree>
    <p:extLst>
      <p:ext uri="{BB962C8B-B14F-4D97-AF65-F5344CB8AC3E}">
        <p14:creationId xmlns:p14="http://schemas.microsoft.com/office/powerpoint/2010/main" val="1938069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ideas from the project on how you could use the matrix to support a practical session.</a:t>
            </a:r>
          </a:p>
          <a:p>
            <a:endParaRPr lang="en-GB" dirty="0"/>
          </a:p>
          <a:p>
            <a:r>
              <a:rPr lang="en-GB" dirty="0"/>
              <a:t>Introduce the matrix (could be in a pretty simple form) and the variety of methods scientist use</a:t>
            </a:r>
          </a:p>
          <a:p>
            <a:r>
              <a:rPr lang="en-GB" dirty="0"/>
              <a:t>Introduce any learning objectives for the lesson – maybe you’re looking at a particular bit of subject content – </a:t>
            </a:r>
            <a:r>
              <a:rPr lang="en-GB" dirty="0" err="1"/>
              <a:t>eg</a:t>
            </a:r>
            <a:r>
              <a:rPr lang="en-GB" dirty="0"/>
              <a:t> in an electrolysis experiment revisit what </a:t>
            </a:r>
            <a:r>
              <a:rPr lang="en-GB" dirty="0" err="1"/>
              <a:t>electrolyisis</a:t>
            </a:r>
            <a:r>
              <a:rPr lang="en-GB" dirty="0"/>
              <a:t> is, what a salt is, etc</a:t>
            </a:r>
          </a:p>
          <a:p>
            <a:r>
              <a:rPr lang="en-GB" sz="1200" b="0" i="0" kern="1200" dirty="0">
                <a:solidFill>
                  <a:schemeClr val="tx1"/>
                </a:solidFill>
                <a:effectLst/>
                <a:latin typeface="+mn-lt"/>
                <a:ea typeface="+mn-ea"/>
                <a:cs typeface="+mn-cs"/>
              </a:rPr>
              <a:t>Introduce what this practical will be doing and what quadrant is falls into – </a:t>
            </a:r>
            <a:r>
              <a:rPr lang="en-GB" sz="1200" b="0" i="0" kern="1200" dirty="0" err="1">
                <a:solidFill>
                  <a:schemeClr val="tx1"/>
                </a:solidFill>
                <a:effectLst/>
                <a:latin typeface="+mn-lt"/>
                <a:ea typeface="+mn-ea"/>
                <a:cs typeface="+mn-cs"/>
              </a:rPr>
              <a:t>eg</a:t>
            </a:r>
            <a:r>
              <a:rPr lang="en-GB" sz="1200" b="0" i="0" kern="1200" dirty="0">
                <a:solidFill>
                  <a:schemeClr val="tx1"/>
                </a:solidFill>
                <a:effectLst/>
                <a:latin typeface="+mn-lt"/>
                <a:ea typeface="+mn-ea"/>
                <a:cs typeface="+mn-cs"/>
              </a:rPr>
              <a:t> in this practical we’ll be observing what happens when we electrolyse copper chloride solution.  </a:t>
            </a:r>
          </a:p>
          <a:p>
            <a:r>
              <a:rPr lang="en-GB" sz="1200" b="0" i="0" kern="1200" dirty="0">
                <a:solidFill>
                  <a:schemeClr val="tx1"/>
                </a:solidFill>
                <a:effectLst/>
                <a:latin typeface="+mn-lt"/>
                <a:ea typeface="+mn-ea"/>
                <a:cs typeface="+mn-cs"/>
              </a:rPr>
              <a:t>Ask questions about student understanding – </a:t>
            </a:r>
            <a:r>
              <a:rPr lang="en-GB" sz="1200" b="0" i="0" kern="1200" dirty="0" err="1">
                <a:solidFill>
                  <a:schemeClr val="tx1"/>
                </a:solidFill>
                <a:effectLst/>
                <a:latin typeface="+mn-lt"/>
                <a:ea typeface="+mn-ea"/>
                <a:cs typeface="+mn-cs"/>
              </a:rPr>
              <a:t>eg</a:t>
            </a:r>
            <a:r>
              <a:rPr lang="en-GB" sz="1200" b="0" i="0" kern="1200" dirty="0">
                <a:solidFill>
                  <a:schemeClr val="tx1"/>
                </a:solidFill>
                <a:effectLst/>
                <a:latin typeface="+mn-lt"/>
                <a:ea typeface="+mn-ea"/>
                <a:cs typeface="+mn-cs"/>
              </a:rPr>
              <a:t> are we manipulating any variables here? If we are, what are we manipulating? What is the dependent/independent variable?  </a:t>
            </a:r>
          </a:p>
          <a:p>
            <a:r>
              <a:rPr lang="en-GB" sz="1200" b="0" i="0" kern="1200" dirty="0">
                <a:solidFill>
                  <a:schemeClr val="tx1"/>
                </a:solidFill>
                <a:effectLst/>
                <a:latin typeface="+mn-lt"/>
                <a:ea typeface="+mn-ea"/>
                <a:cs typeface="+mn-cs"/>
              </a:rPr>
              <a:t>Why are we changing/not changing things?</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Etc</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Benefit of this is to get students really thinking about why they’re doing what they’re doing rather than simply following the method – helps to apply to other experiments.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fld id="{1A576349-8B67-4C0F-8400-AF8AF5157090}" type="datetime1">
              <a:rPr lang="en-US" smtClean="0"/>
              <a:t>1/3/2023</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D3A5C70C-4F3D-A24C-BE6B-90E4410CB343}" type="slidenum">
              <a:rPr lang="en-US" smtClean="0"/>
              <a:t>25</a:t>
            </a:fld>
            <a:endParaRPr lang="en-US" dirty="0"/>
          </a:p>
        </p:txBody>
      </p:sp>
    </p:spTree>
    <p:extLst>
      <p:ext uri="{BB962C8B-B14F-4D97-AF65-F5344CB8AC3E}">
        <p14:creationId xmlns:p14="http://schemas.microsoft.com/office/powerpoint/2010/main" val="1719318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The Project Calibrate website </a:t>
            </a:r>
            <a:r>
              <a:rPr lang="en-GB" sz="1200" kern="1200" dirty="0">
                <a:solidFill>
                  <a:schemeClr val="tx1"/>
                </a:solidFill>
                <a:effectLst/>
                <a:latin typeface="+mn-lt"/>
                <a:ea typeface="+mn-ea"/>
                <a:cs typeface="+mn-cs"/>
              </a:rPr>
              <a:t>presents four videos produced as part of Project Calibrate to show possible ways of teaching about scientific methods. The introductory video discusses different methods that are applied by scientists in order to answer their questions. The rest of the videos present practical investigations performed by the Calibrate team, while they discuss the scientific methods that are applied in each of the investigations.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PC videos look at three RPAs in GCSE – Chromatography (Chemistry RPA 6), Osmosis (Biology RPA 3), Refraction (Physics RPA 9)</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They also have a CPD pack for teachers to use that explains the project, and how to use the principles to enhance your teaching.</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There are summative assessments for a number of required </a:t>
            </a:r>
            <a:r>
              <a:rPr lang="en-GB" sz="1200" kern="1200" dirty="0" err="1">
                <a:solidFill>
                  <a:schemeClr val="tx1"/>
                </a:solidFill>
                <a:effectLst/>
                <a:latin typeface="+mn-lt"/>
                <a:ea typeface="+mn-ea"/>
                <a:cs typeface="+mn-cs"/>
              </a:rPr>
              <a:t>praacticals</a:t>
            </a:r>
            <a:r>
              <a:rPr lang="en-GB" sz="1200" kern="1200" dirty="0">
                <a:solidFill>
                  <a:schemeClr val="tx1"/>
                </a:solidFill>
                <a:effectLst/>
                <a:latin typeface="+mn-lt"/>
                <a:ea typeface="+mn-ea"/>
                <a:cs typeface="+mn-cs"/>
              </a:rPr>
              <a:t> at GCSE – you might like to use some of these in your teaching, or use the ideas within them to adapt some of our live assessment materials to help deepen student understanding.</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project hope that use of Brandon’s Matrix could become as ubiquitous in teaching of practical work as Bloom’s taxonomy is in teaching. </a:t>
            </a: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fld id="{25FF0FCF-C6F7-4AC3-A261-F5709013541C}" type="datetime1">
              <a:rPr lang="en-US" smtClean="0"/>
              <a:t>1/3/2023</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D3A5C70C-4F3D-A24C-BE6B-90E4410CB343}" type="slidenum">
              <a:rPr lang="en-US" smtClean="0"/>
              <a:t>26</a:t>
            </a:fld>
            <a:endParaRPr lang="en-US" dirty="0"/>
          </a:p>
        </p:txBody>
      </p:sp>
    </p:spTree>
    <p:extLst>
      <p:ext uri="{BB962C8B-B14F-4D97-AF65-F5344CB8AC3E}">
        <p14:creationId xmlns:p14="http://schemas.microsoft.com/office/powerpoint/2010/main" val="21124529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BP2</a:t>
            </a:r>
            <a:r>
              <a:rPr lang="en-GB" dirty="0"/>
              <a:t> The latest Focus on success pack looks at some of the issues students have with:</a:t>
            </a:r>
          </a:p>
          <a:p>
            <a:endParaRPr lang="en-GB" dirty="0"/>
          </a:p>
          <a:p>
            <a:pPr marL="171450" indent="-171450">
              <a:buFont typeface="Arial" panose="020B0604020202020204" pitchFamily="34" charset="0"/>
              <a:buChar char="•"/>
            </a:pPr>
            <a:r>
              <a:rPr lang="en-GB" dirty="0"/>
              <a:t>The use of disciplinary language in GCSE science assessments</a:t>
            </a:r>
          </a:p>
          <a:p>
            <a:pPr marL="171450" indent="-171450">
              <a:buFont typeface="Arial" panose="020B0604020202020204" pitchFamily="34" charset="0"/>
              <a:buChar char="•"/>
            </a:pPr>
            <a:r>
              <a:rPr lang="en-GB" dirty="0"/>
              <a:t>The language examiners use in questions.</a:t>
            </a:r>
          </a:p>
          <a:p>
            <a:endParaRPr lang="en-GB" dirty="0"/>
          </a:p>
          <a:p>
            <a:r>
              <a:rPr lang="en-GB" dirty="0"/>
              <a:t>It’s the final piece in understanding the GCSE assessment model, and much of it is based on research carried out by the Education Endowment Foundation.</a:t>
            </a:r>
          </a:p>
          <a:p>
            <a:r>
              <a:rPr lang="en-GB" dirty="0"/>
              <a:t>The pre-reading touches on accessibility and reading age in our papers, which teachers may find useful in understanding our questions better it would also help you in designing your own assessments.</a:t>
            </a:r>
          </a:p>
          <a:p>
            <a:r>
              <a:rPr lang="en-GB" dirty="0"/>
              <a:t>The pack also looks at the working scientifically vocabulary and the importance of understanding what is required to answer certain command words.</a:t>
            </a:r>
          </a:p>
          <a:p>
            <a:endParaRPr lang="en-GB" dirty="0"/>
          </a:p>
          <a:p>
            <a:r>
              <a:rPr lang="en-GB" dirty="0"/>
              <a:t>It is definitely not about strategies to teach literacy in science or misconceptions in science content. It is looking at this from an assessment angle.</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BP3 </a:t>
            </a:r>
            <a:r>
              <a:rPr lang="en-GB" dirty="0"/>
              <a:t>Students demonstrate common mistakes and misunderstandings, which we see every exam series.  This booklet gives clear guidance for both teachers and students on what we see, covering each question type – see purple list to the </a:t>
            </a:r>
            <a:r>
              <a:rPr lang="en-GB" dirty="0" err="1"/>
              <a:t>rhs</a:t>
            </a:r>
            <a:r>
              <a:rPr lang="en-GB" dirty="0"/>
              <a:t> of the slide. Explains common errors examiners see (including in exam techniques) and gives top tips for the teacher and student to avoid making them. </a:t>
            </a:r>
          </a:p>
          <a:p>
            <a:endParaRPr lang="en-GB" dirty="0"/>
          </a:p>
          <a:p>
            <a:r>
              <a:rPr lang="en-GB" dirty="0"/>
              <a:t>Would be a useful tool to use after first mocks to help diagnose and correct any issues.</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BP4 </a:t>
            </a:r>
            <a:r>
              <a:rPr lang="en-GB" sz="1200" kern="1200" dirty="0">
                <a:solidFill>
                  <a:schemeClr val="tx1"/>
                </a:solidFill>
                <a:effectLst/>
                <a:latin typeface="+mn-lt"/>
                <a:ea typeface="+mn-ea"/>
                <a:cs typeface="+mn-cs"/>
              </a:rPr>
              <a:t>In our Virtual Communities meetings we focus on a particular aspect of assessment and how our resources can be used in teaching and learning. Recent meetings have covered: </a:t>
            </a:r>
          </a:p>
          <a:p>
            <a:pPr marL="285750" lvl="0" indent="-285750">
              <a:buFont typeface="Arial" panose="020B0604020202020204" pitchFamily="34" charset="0"/>
              <a:buChar char="•"/>
            </a:pPr>
            <a:r>
              <a:rPr lang="en-US" sz="1800" dirty="0"/>
              <a:t>Supporting students in understanding subject content using AO1 questions</a:t>
            </a:r>
            <a:endParaRPr lang="en-GB" sz="1800" dirty="0"/>
          </a:p>
          <a:p>
            <a:pPr marL="285750" lvl="0" indent="-285750">
              <a:buFont typeface="Arial" panose="020B0604020202020204" pitchFamily="34" charset="0"/>
              <a:buChar char="•"/>
            </a:pPr>
            <a:r>
              <a:rPr lang="en-US" sz="1800" dirty="0"/>
              <a:t>Supporting students in their application of practical skills in unfamiliar contexts</a:t>
            </a:r>
            <a:endParaRPr lang="en-GB" sz="1800" dirty="0"/>
          </a:p>
          <a:p>
            <a:pPr marL="285750" lvl="0" indent="-285750">
              <a:buFont typeface="Arial" panose="020B0604020202020204" pitchFamily="34" charset="0"/>
              <a:buChar char="•"/>
            </a:pPr>
            <a:r>
              <a:rPr lang="en-GB" sz="1800" dirty="0"/>
              <a:t>Supporting transition from KS3 to GCSE and from GCSE to A-level using a key transferrable maths skill in science </a:t>
            </a:r>
          </a:p>
          <a:p>
            <a:pPr marL="285750" lvl="0" indent="-285750">
              <a:buFont typeface="Arial" panose="020B0604020202020204" pitchFamily="34" charset="0"/>
              <a:buChar char="•"/>
            </a:pPr>
            <a:r>
              <a:rPr lang="en-GB" sz="1800" dirty="0"/>
              <a:t>Understanding the requirements of some key command words in exam papers using student responses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t>Revisiting AO2 – what it is,  how we assess it, suggestions </a:t>
            </a:r>
            <a:r>
              <a:rPr lang="en-GB" sz="1200" kern="1200" dirty="0">
                <a:solidFill>
                  <a:schemeClr val="tx1"/>
                </a:solidFill>
                <a:effectLst/>
                <a:latin typeface="+mn-lt"/>
                <a:ea typeface="+mn-ea"/>
                <a:cs typeface="+mn-cs"/>
              </a:rPr>
              <a:t>for supporting students in applying their knowledge, particularly in unfamiliar contexts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Revisiting Extended response questions</a:t>
            </a:r>
            <a:endParaRPr lang="en-GB" sz="1800" dirty="0"/>
          </a:p>
          <a:p>
            <a:pPr marL="285750" lvl="0" indent="-285750">
              <a:buFont typeface="Arial" panose="020B0604020202020204" pitchFamily="34" charset="0"/>
              <a:buChar char="•"/>
            </a:pPr>
            <a:endParaRPr lang="en-GB" sz="1800" dirty="0"/>
          </a:p>
          <a:p>
            <a:pPr marL="0" lvl="0" indent="0">
              <a:buFont typeface="Arial" panose="020B0604020202020204" pitchFamily="34" charset="0"/>
              <a:buNone/>
            </a:pPr>
            <a:r>
              <a:rPr lang="en-GB" sz="1800" dirty="0"/>
              <a:t>The materials from these meetings are all free to download from our website.</a:t>
            </a:r>
          </a:p>
          <a:p>
            <a:pPr marL="0" lvl="0" indent="0">
              <a:buFont typeface="Arial" panose="020B0604020202020204" pitchFamily="34" charset="0"/>
              <a:buNone/>
            </a:pPr>
            <a:endParaRPr lang="en-GB" sz="1800" dirty="0"/>
          </a:p>
          <a:p>
            <a:pPr marL="0" lvl="0" indent="0">
              <a:buFont typeface="Arial" panose="020B0604020202020204" pitchFamily="34" charset="0"/>
              <a:buNone/>
            </a:pPr>
            <a:r>
              <a:rPr lang="en-GB" sz="1800" b="1" dirty="0"/>
              <a:t>BP5</a:t>
            </a:r>
            <a:r>
              <a:rPr lang="en-GB" sz="1800" dirty="0"/>
              <a:t> The CREST team produce excellent resources to support practical science in the curriculum and this document shows how you can build open-ended practical work in your teaching, supporting Required </a:t>
            </a:r>
            <a:r>
              <a:rPr lang="en-GB" sz="1800" dirty="0" err="1"/>
              <a:t>practicals</a:t>
            </a:r>
            <a:r>
              <a:rPr lang="en-GB" sz="1800" dirty="0"/>
              <a:t> and building on the CPACs</a:t>
            </a:r>
          </a:p>
          <a:p>
            <a:endParaRPr lang="en-GB" sz="1200" kern="1200" dirty="0">
              <a:solidFill>
                <a:schemeClr val="tx1"/>
              </a:solidFill>
              <a:effectLst/>
              <a:latin typeface="+mn-lt"/>
              <a:ea typeface="+mn-ea"/>
              <a:cs typeface="+mn-cs"/>
            </a:endParaRPr>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fld id="{51080D56-8416-40B9-9A35-A9D2A1DC0F52}" type="datetime1">
              <a:rPr lang="en-US" smtClean="0"/>
              <a:t>1/3/2023</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D3A5C70C-4F3D-A24C-BE6B-90E4410CB343}" type="slidenum">
              <a:rPr lang="en-US" smtClean="0"/>
              <a:t>27</a:t>
            </a:fld>
            <a:endParaRPr lang="en-US" dirty="0"/>
          </a:p>
        </p:txBody>
      </p:sp>
    </p:spTree>
    <p:extLst>
      <p:ext uri="{BB962C8B-B14F-4D97-AF65-F5344CB8AC3E}">
        <p14:creationId xmlns:p14="http://schemas.microsoft.com/office/powerpoint/2010/main" val="196900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Our relevant Twitter accounts are:</a:t>
            </a:r>
          </a:p>
          <a:p>
            <a:r>
              <a:rPr lang="en-GB"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AQAEnglish</a:t>
            </a:r>
            <a:r>
              <a:rPr lang="en-GB" sz="1200" kern="1200" dirty="0">
                <a:solidFill>
                  <a:schemeClr val="tx1"/>
                </a:solidFill>
                <a:effectLst/>
                <a:latin typeface="+mn-lt"/>
                <a:ea typeface="+mn-ea"/>
                <a:cs typeface="+mn-cs"/>
              </a:rPr>
              <a:t> (English subjects)</a:t>
            </a:r>
          </a:p>
          <a:p>
            <a:r>
              <a:rPr lang="en-GB"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AQAMaths</a:t>
            </a:r>
            <a:r>
              <a:rPr lang="en-GB" sz="1200" kern="1200" dirty="0">
                <a:solidFill>
                  <a:schemeClr val="tx1"/>
                </a:solidFill>
                <a:effectLst/>
                <a:latin typeface="+mn-lt"/>
                <a:ea typeface="+mn-ea"/>
                <a:cs typeface="+mn-cs"/>
              </a:rPr>
              <a:t> (Maths subjects)</a:t>
            </a:r>
          </a:p>
          <a:p>
            <a:r>
              <a:rPr lang="en-GB" sz="1200" kern="1200" dirty="0">
                <a:solidFill>
                  <a:schemeClr val="tx1"/>
                </a:solidFill>
                <a:effectLst/>
                <a:latin typeface="+mn-lt"/>
                <a:ea typeface="+mn-ea"/>
                <a:cs typeface="+mn-cs"/>
              </a:rPr>
              <a:t>@AQA (Any other subjects).</a:t>
            </a:r>
          </a:p>
          <a:p>
            <a:endParaRPr lang="en-GB"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E5E63AA9-6650-488B-AF10-E5998CA803CD}" type="datetime1">
              <a:rPr lang="en-US" smtClean="0"/>
              <a:t>1/3/2023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29</a:t>
            </a:fld>
            <a:endParaRPr lang="en-US"/>
          </a:p>
        </p:txBody>
      </p:sp>
    </p:spTree>
    <p:extLst>
      <p:ext uri="{BB962C8B-B14F-4D97-AF65-F5344CB8AC3E}">
        <p14:creationId xmlns:p14="http://schemas.microsoft.com/office/powerpoint/2010/main" val="18907912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fld id="{C42BEF8C-FC73-4F65-92BD-52C74A15041B}" type="datetime1">
              <a:rPr lang="en-US" smtClean="0"/>
              <a:t>1/3/2023</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D3A5C70C-4F3D-A24C-BE6B-90E4410CB343}" type="slidenum">
              <a:rPr lang="en-US" smtClean="0"/>
              <a:t>30</a:t>
            </a:fld>
            <a:endParaRPr lang="en-US" dirty="0"/>
          </a:p>
        </p:txBody>
      </p:sp>
    </p:spTree>
    <p:extLst>
      <p:ext uri="{BB962C8B-B14F-4D97-AF65-F5344CB8AC3E}">
        <p14:creationId xmlns:p14="http://schemas.microsoft.com/office/powerpoint/2010/main" val="1504834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So, why do we go through all the trouble we do to ensure students have a thorough experience in practical work in school?</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Here are some main headings – any other thoughts?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How does assessment help students achieve these goals?  </a:t>
            </a:r>
            <a:r>
              <a:rPr lang="en-GB" b="1" dirty="0"/>
              <a:t>Does</a:t>
            </a:r>
            <a:r>
              <a:rPr lang="en-GB" dirty="0"/>
              <a:t> assessment help students achieve these goals?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The next  couple of slides reiterate how we assess practical skills at both A-level land GCSE.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Starting with the A-levels, at A-level we assess skills both directly and indirectly. You will all be familiar with the direct assessment of skills at A-level through the CPACs and practical endorsement – but in this session I will be focussing on the indirect assessment – </a:t>
            </a:r>
            <a:r>
              <a:rPr lang="en-GB" dirty="0" err="1"/>
              <a:t>ie</a:t>
            </a:r>
            <a:r>
              <a:rPr lang="en-GB" dirty="0"/>
              <a:t> through written exams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fld id="{BD690B6A-6BB4-4054-AD4E-7B116C39A5F3}" type="datetime1">
              <a:rPr lang="en-US" smtClean="0"/>
              <a:t>1/3/2023</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D3A5C70C-4F3D-A24C-BE6B-90E4410CB343}" type="slidenum">
              <a:rPr lang="en-US" smtClean="0"/>
              <a:t>3</a:t>
            </a:fld>
            <a:endParaRPr lang="en-US" dirty="0"/>
          </a:p>
        </p:txBody>
      </p:sp>
    </p:spTree>
    <p:extLst>
      <p:ext uri="{BB962C8B-B14F-4D97-AF65-F5344CB8AC3E}">
        <p14:creationId xmlns:p14="http://schemas.microsoft.com/office/powerpoint/2010/main" val="4245288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t>Indirect assessment for AS, A-level and GCSE is through the same medium – exam questions.  At A-level we also have direct assessment of some practical skills (the CPACs) but in this session I am focusing only on the exam papers.</a:t>
            </a:r>
          </a:p>
          <a:p>
            <a:pPr marL="0" marR="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For all the sciences, at least 15% of the marks assess the skills and understanding gained through doing practical work.</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a:t>What do we actually assess?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baseline="0" dirty="0"/>
              <a:t>We assess the </a:t>
            </a:r>
            <a:r>
              <a:rPr lang="en-GB" b="1" baseline="0" dirty="0"/>
              <a:t>Practical Skills criteria </a:t>
            </a:r>
            <a:r>
              <a:rPr lang="en-GB" baseline="0" dirty="0"/>
              <a:t>and </a:t>
            </a:r>
            <a:r>
              <a:rPr lang="en-GB" b="1" baseline="0" dirty="0"/>
              <a:t>Working Scientifically criteria</a:t>
            </a:r>
            <a:r>
              <a:rPr lang="en-GB" baseline="0" dirty="0"/>
              <a:t>, as set out by the DfE in the subject content.  The A-level criteria are very similar to the GCSE ones, but are intended to develop more independence (as expected at A-level).  See each specification for more detail. we’ll have a quick look at those on the next few slides.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b="1" baseline="0" dirty="0"/>
              <a:t>The AT criteria </a:t>
            </a:r>
            <a:r>
              <a:rPr lang="en-GB" baseline="0" dirty="0"/>
              <a:t>are set by the DfE, and listed in the sections on practical assessment in each specification.  The AT criteria are subject-specific (although some of them are quite general and would be common to all practical work)</a:t>
            </a: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baseline="0" dirty="0"/>
              <a:t>For either level, knowledge and understanding of the AT criteria is gained through carrying out Required </a:t>
            </a:r>
            <a:r>
              <a:rPr lang="en-GB" baseline="0" dirty="0" err="1"/>
              <a:t>Practicals</a:t>
            </a:r>
            <a:r>
              <a:rPr lang="en-GB" baseline="0" dirty="0"/>
              <a:t>. </a:t>
            </a:r>
            <a:r>
              <a:rPr lang="en-GB" dirty="0"/>
              <a:t>The RPAs are devised to ensure they cover the AT criteria.</a:t>
            </a:r>
            <a:r>
              <a:rPr lang="en-GB" baseline="0" dirty="0"/>
              <a:t> </a:t>
            </a:r>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a:t>For all levels (in a practical context): </a:t>
            </a:r>
          </a:p>
          <a:p>
            <a:pPr marL="0" marR="0" indent="0" algn="l" defTabSz="457200" rtl="0" eaLnBrk="1" fontAlgn="auto" latinLnBrk="0" hangingPunct="1">
              <a:lnSpc>
                <a:spcPct val="100000"/>
              </a:lnSpc>
              <a:spcBef>
                <a:spcPts val="0"/>
              </a:spcBef>
              <a:spcAft>
                <a:spcPts val="0"/>
              </a:spcAft>
              <a:buClrTx/>
              <a:buSzTx/>
              <a:buFontTx/>
              <a:buNone/>
              <a:tabLst/>
              <a:defRPr/>
            </a:pPr>
            <a:r>
              <a:rPr lang="en-GB" b="1" baseline="0" dirty="0"/>
              <a:t>AO1 – Demonstrate knowledge and understanding of scientific processes, techniques and procedures</a:t>
            </a:r>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a:t>Includes assessment of knowledge of practical techniques, such as measuring, use of correct apparatus, carrying out basic methods (such as dilutions, titrations, setting up electrical circuits). Will also assess knowledge of scientific content in a practical context.</a:t>
            </a:r>
          </a:p>
          <a:p>
            <a:pPr marL="0" marR="0" indent="0" algn="l" defTabSz="457200" rtl="0" eaLnBrk="1" fontAlgn="auto" latinLnBrk="0" hangingPunct="1">
              <a:lnSpc>
                <a:spcPct val="100000"/>
              </a:lnSpc>
              <a:spcBef>
                <a:spcPts val="0"/>
              </a:spcBef>
              <a:spcAft>
                <a:spcPts val="0"/>
              </a:spcAft>
              <a:buClrTx/>
              <a:buSzTx/>
              <a:buFontTx/>
              <a:buNone/>
              <a:tabLst/>
              <a:defRPr/>
            </a:pPr>
            <a:r>
              <a:rPr lang="en-GB" b="1" baseline="0" dirty="0"/>
              <a:t>AO2 – Apply knowledge and understanding of scientific processes, techniques and procedures</a:t>
            </a:r>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a:t>Slight variation between </a:t>
            </a:r>
            <a:r>
              <a:rPr lang="en-GB" baseline="0" dirty="0" err="1"/>
              <a:t>Ofqual</a:t>
            </a:r>
            <a:r>
              <a:rPr lang="en-GB" baseline="0" dirty="0"/>
              <a:t> requirements for the GCSEs and A-levels, but very similar guidance.</a:t>
            </a:r>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a:t>For the GCSEs Application of knowledge and understanding is assessed ‘principally in novel situations that are not clearly indicated in the specification’ and ‘Scientific enquiry, techniques and procedures  encompasses, but is broader than, knowledge and understanding of the core practical activities’. </a:t>
            </a:r>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a:t>For the A-levels they state that AO2 should relate principally to ‘novel situations that are not clearly indicated in the specification’; ‘developing further material that is covered in the specification’.</a:t>
            </a:r>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a:t>This all means that students should expect to see questions based on methods or experiments they have not done.  The point of these questions is to assess their ability to apply  knowledge and skills.  </a:t>
            </a:r>
          </a:p>
          <a:p>
            <a:pPr marL="0" marR="0" indent="0" algn="l" defTabSz="457200" rtl="0" eaLnBrk="1" fontAlgn="auto" latinLnBrk="0" hangingPunct="1">
              <a:lnSpc>
                <a:spcPct val="100000"/>
              </a:lnSpc>
              <a:spcBef>
                <a:spcPts val="0"/>
              </a:spcBef>
              <a:spcAft>
                <a:spcPts val="0"/>
              </a:spcAft>
              <a:buClrTx/>
              <a:buSzTx/>
              <a:buFontTx/>
              <a:buNone/>
              <a:tabLst/>
              <a:defRPr/>
            </a:pPr>
            <a:r>
              <a:rPr lang="en-GB" b="1" dirty="0"/>
              <a:t>AO3 – Analysis, interpretation and evaluation</a:t>
            </a:r>
          </a:p>
          <a:p>
            <a:pPr marL="0" marR="0" indent="0" algn="l" defTabSz="457200" rtl="0" eaLnBrk="1" fontAlgn="auto" latinLnBrk="0" hangingPunct="1">
              <a:lnSpc>
                <a:spcPct val="100000"/>
              </a:lnSpc>
              <a:spcBef>
                <a:spcPts val="0"/>
              </a:spcBef>
              <a:spcAft>
                <a:spcPts val="0"/>
              </a:spcAft>
              <a:buClrTx/>
              <a:buSzTx/>
              <a:buFontTx/>
              <a:buNone/>
              <a:tabLst/>
              <a:defRPr/>
            </a:pPr>
            <a:r>
              <a:rPr lang="en-GB" dirty="0"/>
              <a:t>Students will be given experimental</a:t>
            </a:r>
            <a:r>
              <a:rPr lang="en-GB" baseline="0" dirty="0"/>
              <a:t> </a:t>
            </a:r>
            <a:r>
              <a:rPr lang="en-GB" dirty="0"/>
              <a:t>data</a:t>
            </a:r>
            <a:r>
              <a:rPr lang="en-GB" baseline="0" dirty="0"/>
              <a:t>  to analyse and evaluate.   There is a requirement to address a range of material. Students should understand that this will not always be in the context of a practical they have done themselves but the skills they have gained through their learning will enable them to answer the questions. </a:t>
            </a:r>
            <a:r>
              <a:rPr lang="en-GB" dirty="0"/>
              <a:t>Where Learners’ conclusions relate to practical work, they would involve either refining practical design and procedures or developing/planning practical procedures to solve problems</a:t>
            </a:r>
          </a:p>
          <a:p>
            <a:pPr marL="0" marR="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indent="0" algn="l" defTabSz="457200" rtl="0" eaLnBrk="1" fontAlgn="auto" latinLnBrk="0" hangingPunct="1">
              <a:lnSpc>
                <a:spcPct val="100000"/>
              </a:lnSpc>
              <a:spcBef>
                <a:spcPts val="0"/>
              </a:spcBef>
              <a:spcAft>
                <a:spcPts val="0"/>
              </a:spcAft>
              <a:buClrTx/>
              <a:buSzTx/>
              <a:buFontTx/>
              <a:buNone/>
              <a:tabLst/>
              <a:defRPr/>
            </a:pPr>
            <a:endParaRPr lang="en-GB" dirty="0"/>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fld id="{A0EDA136-60F2-40A8-8F50-DAE79E0E3E11}" type="datetime1">
              <a:rPr lang="en-US" smtClean="0"/>
              <a:t>1/3/2023</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D3A5C70C-4F3D-A24C-BE6B-90E4410CB343}" type="slidenum">
              <a:rPr lang="en-US" smtClean="0"/>
              <a:t>4</a:t>
            </a:fld>
            <a:endParaRPr lang="en-US" dirty="0"/>
          </a:p>
        </p:txBody>
      </p:sp>
    </p:spTree>
    <p:extLst>
      <p:ext uri="{BB962C8B-B14F-4D97-AF65-F5344CB8AC3E}">
        <p14:creationId xmlns:p14="http://schemas.microsoft.com/office/powerpoint/2010/main" val="2929314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aseline="0" dirty="0"/>
              <a:t>This is the practical skills list that you will find in all of the AS and A-level science specifications –  this one is copied from the A-level Chemistry specification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GB" dirty="0"/>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fld id="{4223FD0C-10AF-43E1-A4D7-64D2D2190F2D}" type="datetime1">
              <a:rPr lang="en-US" smtClean="0"/>
              <a:t>1/3/2023</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D3A5C70C-4F3D-A24C-BE6B-90E4410CB343}" type="slidenum">
              <a:rPr lang="en-US" smtClean="0"/>
              <a:t>5</a:t>
            </a:fld>
            <a:endParaRPr lang="en-US" dirty="0"/>
          </a:p>
        </p:txBody>
      </p:sp>
    </p:spTree>
    <p:extLst>
      <p:ext uri="{BB962C8B-B14F-4D97-AF65-F5344CB8AC3E}">
        <p14:creationId xmlns:p14="http://schemas.microsoft.com/office/powerpoint/2010/main" val="1600270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aseline="0" dirty="0"/>
              <a:t>The AT criteria, which we assess in the written exams, are detailed in the specification.  They are subject specific, although there is some commonality in </a:t>
            </a:r>
            <a:r>
              <a:rPr lang="en-GB" baseline="0" dirty="0" err="1"/>
              <a:t>ATa</a:t>
            </a:r>
            <a:r>
              <a:rPr lang="en-GB" baseline="0" dirty="0"/>
              <a:t> between the subjects, which is about using appropriate apparatus to make and record measurements. These are the A-level Chemistry criteria</a:t>
            </a:r>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GB" dirty="0"/>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fld id="{86DB25F4-2026-47DA-A394-538112D883DB}" type="datetime1">
              <a:rPr lang="en-US" smtClean="0"/>
              <a:t>1/3/2023</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D3A5C70C-4F3D-A24C-BE6B-90E4410CB343}" type="slidenum">
              <a:rPr lang="en-US" smtClean="0"/>
              <a:t>6</a:t>
            </a:fld>
            <a:endParaRPr lang="en-US" dirty="0"/>
          </a:p>
        </p:txBody>
      </p:sp>
    </p:spTree>
    <p:extLst>
      <p:ext uri="{BB962C8B-B14F-4D97-AF65-F5344CB8AC3E}">
        <p14:creationId xmlns:p14="http://schemas.microsoft.com/office/powerpoint/2010/main" val="940450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aseline="0" dirty="0"/>
              <a:t>At GCSE practical skills are assessed through the Working Scientifically criteria and the AT criteria.</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baseline="0" dirty="0"/>
              <a:t>This is a very brief resume of the more ‘hands-on’ GCSE Working scientifically criteria that relate to practical work and build up to the more independent working at A-level.</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baseline="0" dirty="0"/>
              <a:t>These are listed in detail in Section 3 of each of our GCSE science specifications.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baseline="0" dirty="0"/>
              <a:t>You might like to look at all of them at some point and see where (if) you can see how the GCSE WS can be used to build to the CPACs and to the A-level practical skills</a:t>
            </a:r>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GB" dirty="0"/>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fld id="{82070D12-BFE0-4F45-B668-190F9E1D96E5}" type="datetime1">
              <a:rPr lang="en-US" smtClean="0"/>
              <a:t>1/3/2023</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D3A5C70C-4F3D-A24C-BE6B-90E4410CB343}" type="slidenum">
              <a:rPr lang="en-US" smtClean="0"/>
              <a:t>7</a:t>
            </a:fld>
            <a:endParaRPr lang="en-US" dirty="0"/>
          </a:p>
        </p:txBody>
      </p:sp>
    </p:spTree>
    <p:extLst>
      <p:ext uri="{BB962C8B-B14F-4D97-AF65-F5344CB8AC3E}">
        <p14:creationId xmlns:p14="http://schemas.microsoft.com/office/powerpoint/2010/main" val="1194681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aseline="0" dirty="0"/>
              <a:t>This is the list of </a:t>
            </a:r>
            <a:r>
              <a:rPr lang="en-GB" baseline="0" dirty="0" err="1"/>
              <a:t>Ats</a:t>
            </a:r>
            <a:r>
              <a:rPr lang="en-GB" baseline="0" dirty="0"/>
              <a:t> for GCSE Chemistry – as with the A-level AT criteria they are subject specific, although there is a lot of commonality in AT1 across biology, chemistry and physics.  You can see here that we have made it clear where the links from GCSE to A-level are.</a:t>
            </a:r>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GB" dirty="0"/>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fld id="{75722F15-3551-422C-8F8B-CE49BEB4845A}" type="datetime1">
              <a:rPr lang="en-US" smtClean="0"/>
              <a:t>1/3/2023</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D3A5C70C-4F3D-A24C-BE6B-90E4410CB343}" type="slidenum">
              <a:rPr lang="en-US" smtClean="0"/>
              <a:t>8</a:t>
            </a:fld>
            <a:endParaRPr lang="en-US" dirty="0"/>
          </a:p>
        </p:txBody>
      </p:sp>
    </p:spTree>
    <p:extLst>
      <p:ext uri="{BB962C8B-B14F-4D97-AF65-F5344CB8AC3E}">
        <p14:creationId xmlns:p14="http://schemas.microsoft.com/office/powerpoint/2010/main" val="898516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shows how practical skills assessment ties in with the Assessment Objectives: as  you can see, different questions will address different </a:t>
            </a:r>
            <a:r>
              <a:rPr lang="en-GB" dirty="0" err="1"/>
              <a:t>Aos</a:t>
            </a:r>
            <a:r>
              <a:rPr lang="en-GB" dirty="0"/>
              <a:t>.</a:t>
            </a:r>
          </a:p>
          <a:p>
            <a:endParaRPr lang="en-GB" dirty="0"/>
          </a:p>
          <a:p>
            <a:r>
              <a:rPr lang="en-GB" dirty="0"/>
              <a:t>There are examples of how different types of question address the different </a:t>
            </a:r>
            <a:r>
              <a:rPr lang="en-GB" dirty="0" err="1"/>
              <a:t>Aos</a:t>
            </a:r>
            <a:r>
              <a:rPr lang="en-GB" dirty="0"/>
              <a:t> in the support booklet, pages </a:t>
            </a:r>
          </a:p>
          <a:p>
            <a:endParaRPr lang="en-GB" dirty="0"/>
          </a:p>
          <a:p>
            <a:r>
              <a:rPr lang="en-GB" dirty="0"/>
              <a:t>All of these things (AOs, WS and ATs) tie in together, so to ensure students are well equipped, you need to be covering relevant WS, AO, AT and maths skills as well as relevant content when you are doing practical work. That’s a big ask.</a:t>
            </a:r>
          </a:p>
          <a:p>
            <a:endParaRPr lang="en-GB" dirty="0"/>
          </a:p>
          <a:p>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E076CF11-8E05-49ED-9AAB-DDF097C6B595}" type="datetime1">
              <a:rPr lang="en-US" smtClean="0"/>
              <a:t>1/3/2023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9</a:t>
            </a:fld>
            <a:endParaRPr lang="en-US"/>
          </a:p>
        </p:txBody>
      </p:sp>
    </p:spTree>
    <p:extLst>
      <p:ext uri="{BB962C8B-B14F-4D97-AF65-F5344CB8AC3E}">
        <p14:creationId xmlns:p14="http://schemas.microsoft.com/office/powerpoint/2010/main" val="25427537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p:cNvSpPr/>
          <p:nvPr userDrawn="1"/>
        </p:nvSpPr>
        <p:spPr>
          <a:xfrm>
            <a:off x="4153" y="6246646"/>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892053"/>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540000" y="1426720"/>
            <a:ext cx="4114551" cy="968675"/>
          </a:xfrm>
        </p:spPr>
        <p:txBody>
          <a:bodyPr lIns="0" tIns="0" rIns="0" bIns="0" anchor="t" anchorCtr="0">
            <a:noAutofit/>
          </a:bodyPr>
          <a:lstStyle>
            <a:lvl1pPr algn="l">
              <a:lnSpc>
                <a:spcPts val="3800"/>
              </a:lnSpc>
              <a:defRPr sz="3600" baseline="0">
                <a:solidFill>
                  <a:schemeClr val="tx2"/>
                </a:solidFill>
                <a:latin typeface="Arial" panose="020B0604020202020204" pitchFamily="34" charset="0"/>
              </a:defRPr>
            </a:lvl1pPr>
          </a:lstStyle>
          <a:p>
            <a:r>
              <a:rPr lang="en-US" dirty="0"/>
              <a:t>Presentation</a:t>
            </a:r>
            <a:br>
              <a:rPr lang="en-US" dirty="0"/>
            </a:br>
            <a:r>
              <a:rPr lang="en-US" dirty="0"/>
              <a:t>title</a:t>
            </a:r>
          </a:p>
        </p:txBody>
      </p:sp>
      <p:sp>
        <p:nvSpPr>
          <p:cNvPr id="3" name="Subtitle 2"/>
          <p:cNvSpPr>
            <a:spLocks noGrp="1"/>
          </p:cNvSpPr>
          <p:nvPr>
            <p:ph type="subTitle" idx="1" hasCustomPrompt="1"/>
          </p:nvPr>
        </p:nvSpPr>
        <p:spPr>
          <a:xfrm>
            <a:off x="540000" y="2705615"/>
            <a:ext cx="4114551" cy="378312"/>
          </a:xfrm>
        </p:spPr>
        <p:txBody>
          <a:bodyPr lIns="0" tIns="0" rIns="0" bIns="0">
            <a:noAutofit/>
          </a:bodyPr>
          <a:lstStyle>
            <a:lvl1pPr marL="0" indent="0" algn="l">
              <a:lnSpc>
                <a:spcPts val="2600"/>
              </a:lnSpc>
              <a:buNone/>
              <a:defRPr sz="2400" b="0" i="0">
                <a:solidFill>
                  <a:schemeClr val="tx2"/>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Presented by</a:t>
            </a:r>
            <a:br>
              <a:rPr lang="en-US" dirty="0"/>
            </a:br>
            <a:endParaRPr lang="en-US" dirty="0"/>
          </a:p>
        </p:txBody>
      </p:sp>
      <p:cxnSp>
        <p:nvCxnSpPr>
          <p:cNvPr id="10" name="Straight Connector 9"/>
          <p:cNvCxnSpPr/>
          <p:nvPr userDrawn="1"/>
        </p:nvCxnSpPr>
        <p:spPr>
          <a:xfrm>
            <a:off x="0" y="1285819"/>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2527176"/>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userDrawn="1"/>
        </p:nvSpPr>
        <p:spPr>
          <a:xfrm>
            <a:off x="7825042" y="6455753"/>
            <a:ext cx="971126" cy="402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Content Placeholder 10"/>
          <p:cNvSpPr>
            <a:spLocks noGrp="1"/>
          </p:cNvSpPr>
          <p:nvPr>
            <p:ph sz="quarter" idx="12" hasCustomPrompt="1"/>
          </p:nvPr>
        </p:nvSpPr>
        <p:spPr>
          <a:xfrm>
            <a:off x="539750" y="3152188"/>
            <a:ext cx="4114801" cy="338138"/>
          </a:xfrm>
        </p:spPr>
        <p:txBody>
          <a:bodyPr rIns="0"/>
          <a:lstStyle>
            <a:lvl1pPr marL="0" indent="0">
              <a:lnSpc>
                <a:spcPts val="2600"/>
              </a:lnSpc>
              <a:buFontTx/>
              <a:buNone/>
              <a:defRPr sz="2400" b="0" i="0">
                <a:solidFill>
                  <a:schemeClr val="tx2"/>
                </a:solidFill>
                <a:latin typeface="Arial" panose="020B0604020202020204" pitchFamily="34" charset="0"/>
                <a:cs typeface="Arial" panose="020B0604020202020204" pitchFamily="34" charset="0"/>
              </a:defRPr>
            </a:lvl1pPr>
          </a:lstStyle>
          <a:p>
            <a:pPr lvl="0"/>
            <a:r>
              <a:rPr lang="en-US" dirty="0"/>
              <a:t>Date &lt;</a:t>
            </a:r>
            <a:r>
              <a:rPr lang="en-US" dirty="0" err="1"/>
              <a:t>dd</a:t>
            </a:r>
            <a:r>
              <a:rPr lang="en-US" dirty="0"/>
              <a:t>/mm/</a:t>
            </a:r>
            <a:r>
              <a:rPr lang="en-US" dirty="0" err="1"/>
              <a:t>yyyy</a:t>
            </a:r>
            <a:r>
              <a:rPr lang="en-US" dirty="0"/>
              <a:t>&gt;</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6348" y="278675"/>
            <a:ext cx="1620000" cy="728567"/>
          </a:xfrm>
          <a:prstGeom prst="rect">
            <a:avLst/>
          </a:prstGeom>
        </p:spPr>
      </p:pic>
      <p:cxnSp>
        <p:nvCxnSpPr>
          <p:cNvPr id="20" name="Straight Connector 19"/>
          <p:cNvCxnSpPr/>
          <p:nvPr userDrawn="1"/>
        </p:nvCxnSpPr>
        <p:spPr>
          <a:xfrm>
            <a:off x="0" y="634047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2"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24" name="Footer Placeholder 4"/>
          <p:cNvSpPr>
            <a:spLocks noGrp="1"/>
          </p:cNvSpPr>
          <p:nvPr>
            <p:ph type="ftr" sz="quarter" idx="3"/>
          </p:nvPr>
        </p:nvSpPr>
        <p:spPr>
          <a:xfrm>
            <a:off x="1524000" y="6611005"/>
            <a:ext cx="3130838"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rial" panose="020B0604020202020204" pitchFamily="34" charset="0"/>
              </a:defRPr>
            </a:lvl1pPr>
          </a:lstStyle>
          <a:p>
            <a:r>
              <a:rPr lang="en-GB"/>
              <a:t>Copyright © 2023 AQA and its licensors. All rights reserved.</a:t>
            </a:r>
            <a:endParaRPr lang="en-US" dirty="0"/>
          </a:p>
        </p:txBody>
      </p:sp>
    </p:spTree>
    <p:extLst>
      <p:ext uri="{BB962C8B-B14F-4D97-AF65-F5344CB8AC3E}">
        <p14:creationId xmlns:p14="http://schemas.microsoft.com/office/powerpoint/2010/main" val="975207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title Dark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524000" y="6611005"/>
            <a:ext cx="3130838" cy="241200"/>
          </a:xfrm>
          <a:prstGeom prst="rect">
            <a:avLst/>
          </a:prstGeom>
        </p:spPr>
        <p:txBody>
          <a:bodyPr/>
          <a:lstStyle>
            <a:lvl1pPr>
              <a:lnSpc>
                <a:spcPts val="1000"/>
              </a:lnSpc>
              <a:defRPr>
                <a:solidFill>
                  <a:schemeClr val="tx1"/>
                </a:solidFill>
              </a:defRPr>
            </a:lvl1pPr>
          </a:lstStyle>
          <a:p>
            <a:r>
              <a:rPr lang="en-GB"/>
              <a:t>Copyright © 2023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7845425" y="6459079"/>
            <a:ext cx="768350" cy="3068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3"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3371148119"/>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Dark Orang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524000" y="6611005"/>
            <a:ext cx="3130838" cy="241200"/>
          </a:xfrm>
          <a:prstGeom prst="rect">
            <a:avLst/>
          </a:prstGeom>
        </p:spPr>
        <p:txBody>
          <a:bodyPr/>
          <a:lstStyle>
            <a:lvl1pPr>
              <a:lnSpc>
                <a:spcPts val="1000"/>
              </a:lnSpc>
              <a:defRPr>
                <a:solidFill>
                  <a:schemeClr val="tx1"/>
                </a:solidFill>
              </a:defRPr>
            </a:lvl1pPr>
          </a:lstStyle>
          <a:p>
            <a:r>
              <a:rPr lang="en-GB"/>
              <a:t>Copyright © 2023 AQA and its licensors. All rights reserved.</a:t>
            </a:r>
            <a:endParaRPr lang="en-US" dirty="0"/>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15"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5894494"/>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title Dark Turquois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524000" y="6611005"/>
            <a:ext cx="3130838" cy="241200"/>
          </a:xfrm>
          <a:prstGeom prst="rect">
            <a:avLst/>
          </a:prstGeom>
        </p:spPr>
        <p:txBody>
          <a:bodyPr/>
          <a:lstStyle>
            <a:lvl1pPr>
              <a:lnSpc>
                <a:spcPts val="1000"/>
              </a:lnSpc>
              <a:defRPr>
                <a:solidFill>
                  <a:schemeClr val="tx1"/>
                </a:solidFill>
              </a:defRPr>
            </a:lvl1pPr>
          </a:lstStyle>
          <a:p>
            <a:r>
              <a:rPr lang="en-GB"/>
              <a:t>Copyright © 2023 AQA and its licensors. All rights reserved.</a:t>
            </a:r>
            <a:endParaRPr lang="en-US" dirty="0"/>
          </a:p>
        </p:txBody>
      </p:sp>
      <p:sp>
        <p:nvSpPr>
          <p:cNvPr id="7" name="Rectangle 6"/>
          <p:cNvSpPr/>
          <p:nvPr userDrawn="1"/>
        </p:nvSpPr>
        <p:spPr>
          <a:xfrm>
            <a:off x="7845425" y="6459079"/>
            <a:ext cx="768350" cy="3068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15"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2778515"/>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title Dark Pink">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524000" y="6611005"/>
            <a:ext cx="3130838" cy="241200"/>
          </a:xfrm>
          <a:prstGeom prst="rect">
            <a:avLst/>
          </a:prstGeom>
        </p:spPr>
        <p:txBody>
          <a:bodyPr/>
          <a:lstStyle>
            <a:lvl1pPr>
              <a:lnSpc>
                <a:spcPts val="1000"/>
              </a:lnSpc>
              <a:defRPr>
                <a:solidFill>
                  <a:schemeClr val="tx1"/>
                </a:solidFill>
              </a:defRPr>
            </a:lvl1pPr>
          </a:lstStyle>
          <a:p>
            <a:r>
              <a:rPr lang="en-GB"/>
              <a:t>Copyright © 2023 AQA and its licensors. All rights reserved.</a:t>
            </a:r>
            <a:endParaRPr lang="en-US" dirty="0"/>
          </a:p>
        </p:txBody>
      </p:sp>
      <p:sp>
        <p:nvSpPr>
          <p:cNvPr id="7" name="Rectangle 6"/>
          <p:cNvSpPr/>
          <p:nvPr userDrawn="1"/>
        </p:nvSpPr>
        <p:spPr>
          <a:xfrm>
            <a:off x="7845425" y="6459079"/>
            <a:ext cx="768350" cy="3068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15"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71877965"/>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Dark Gree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524000" y="6611005"/>
            <a:ext cx="3130838" cy="241200"/>
          </a:xfrm>
          <a:prstGeom prst="rect">
            <a:avLst/>
          </a:prstGeom>
        </p:spPr>
        <p:txBody>
          <a:bodyPr/>
          <a:lstStyle>
            <a:lvl1pPr>
              <a:lnSpc>
                <a:spcPts val="1000"/>
              </a:lnSpc>
              <a:defRPr>
                <a:solidFill>
                  <a:schemeClr val="tx1"/>
                </a:solidFill>
              </a:defRPr>
            </a:lvl1pPr>
          </a:lstStyle>
          <a:p>
            <a:r>
              <a:rPr lang="en-GB"/>
              <a:t>Copyright © 2023 AQA and its licensors. All rights reserved.</a:t>
            </a:r>
            <a:endParaRPr lang="en-US" dirty="0"/>
          </a:p>
        </p:txBody>
      </p:sp>
      <p:sp>
        <p:nvSpPr>
          <p:cNvPr id="7" name="Rectangle 6"/>
          <p:cNvSpPr/>
          <p:nvPr userDrawn="1"/>
        </p:nvSpPr>
        <p:spPr>
          <a:xfrm>
            <a:off x="7845425" y="6459079"/>
            <a:ext cx="768350" cy="30684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15"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27785336"/>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Dark Violet">
    <p:bg>
      <p:bgPr>
        <a:solidFill>
          <a:srgbClr val="6464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524000" y="6611005"/>
            <a:ext cx="3130838" cy="241200"/>
          </a:xfrm>
          <a:prstGeom prst="rect">
            <a:avLst/>
          </a:prstGeom>
        </p:spPr>
        <p:txBody>
          <a:bodyPr/>
          <a:lstStyle>
            <a:lvl1pPr>
              <a:lnSpc>
                <a:spcPts val="1000"/>
              </a:lnSpc>
              <a:defRPr>
                <a:solidFill>
                  <a:schemeClr val="tx1"/>
                </a:solidFill>
              </a:defRPr>
            </a:lvl1pPr>
          </a:lstStyle>
          <a:p>
            <a:r>
              <a:rPr lang="en-GB"/>
              <a:t>Copyright © 2023 AQA and its licensors. All rights reserved.</a:t>
            </a:r>
            <a:endParaRPr lang="en-US" dirty="0"/>
          </a:p>
        </p:txBody>
      </p:sp>
      <p:sp>
        <p:nvSpPr>
          <p:cNvPr id="7" name="Rectangle 6"/>
          <p:cNvSpPr/>
          <p:nvPr userDrawn="1"/>
        </p:nvSpPr>
        <p:spPr>
          <a:xfrm>
            <a:off x="7845425" y="6459079"/>
            <a:ext cx="768350" cy="306846"/>
          </a:xfrm>
          <a:prstGeom prst="rect">
            <a:avLst/>
          </a:prstGeom>
          <a:solidFill>
            <a:srgbClr val="646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15"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9877700"/>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Dark Teal">
    <p:bg>
      <p:bgPr>
        <a:solidFill>
          <a:srgbClr val="325F7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524000" y="6611005"/>
            <a:ext cx="3130838" cy="241200"/>
          </a:xfrm>
          <a:prstGeom prst="rect">
            <a:avLst/>
          </a:prstGeom>
        </p:spPr>
        <p:txBody>
          <a:bodyPr/>
          <a:lstStyle>
            <a:lvl1pPr>
              <a:lnSpc>
                <a:spcPts val="1000"/>
              </a:lnSpc>
              <a:defRPr>
                <a:solidFill>
                  <a:schemeClr val="tx1"/>
                </a:solidFill>
              </a:defRPr>
            </a:lvl1pPr>
          </a:lstStyle>
          <a:p>
            <a:r>
              <a:rPr lang="en-GB"/>
              <a:t>Copyright © 2023 AQA and its licensors. All rights reserved.</a:t>
            </a:r>
            <a:endParaRPr lang="en-US" dirty="0"/>
          </a:p>
        </p:txBody>
      </p:sp>
      <p:sp>
        <p:nvSpPr>
          <p:cNvPr id="7" name="Rectangle 6"/>
          <p:cNvSpPr/>
          <p:nvPr userDrawn="1"/>
        </p:nvSpPr>
        <p:spPr>
          <a:xfrm>
            <a:off x="7845425" y="6459079"/>
            <a:ext cx="768350" cy="306846"/>
          </a:xfrm>
          <a:prstGeom prst="rect">
            <a:avLst/>
          </a:prstGeom>
          <a:solidFill>
            <a:srgbClr val="325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3"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14"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6506365"/>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Dark Yellow">
    <p:bg>
      <p:bgPr>
        <a:solidFill>
          <a:srgbClr val="DC7D2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524000" y="6611005"/>
            <a:ext cx="3130838" cy="241200"/>
          </a:xfrm>
          <a:prstGeom prst="rect">
            <a:avLst/>
          </a:prstGeom>
        </p:spPr>
        <p:txBody>
          <a:bodyPr/>
          <a:lstStyle>
            <a:lvl1pPr>
              <a:lnSpc>
                <a:spcPts val="1000"/>
              </a:lnSpc>
              <a:defRPr>
                <a:solidFill>
                  <a:schemeClr val="tx1"/>
                </a:solidFill>
              </a:defRPr>
            </a:lvl1pPr>
          </a:lstStyle>
          <a:p>
            <a:r>
              <a:rPr lang="en-GB"/>
              <a:t>Copyright © 2023 AQA and its licensors. All rights reserved.</a:t>
            </a:r>
            <a:endParaRPr lang="en-US" dirty="0"/>
          </a:p>
        </p:txBody>
      </p:sp>
      <p:sp>
        <p:nvSpPr>
          <p:cNvPr id="7" name="Rectangle 6"/>
          <p:cNvSpPr/>
          <p:nvPr userDrawn="1"/>
        </p:nvSpPr>
        <p:spPr>
          <a:xfrm>
            <a:off x="7845425" y="6459079"/>
            <a:ext cx="768350" cy="306846"/>
          </a:xfrm>
          <a:prstGeom prst="rect">
            <a:avLst/>
          </a:prstGeom>
          <a:solidFill>
            <a:srgbClr val="DC7D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15"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39401692"/>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Dark Brick">
    <p:bg>
      <p:bgPr>
        <a:solidFill>
          <a:srgbClr val="783C2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524000" y="6611005"/>
            <a:ext cx="3130838" cy="241200"/>
          </a:xfrm>
          <a:prstGeom prst="rect">
            <a:avLst/>
          </a:prstGeom>
        </p:spPr>
        <p:txBody>
          <a:bodyPr/>
          <a:lstStyle>
            <a:lvl1pPr>
              <a:lnSpc>
                <a:spcPts val="1000"/>
              </a:lnSpc>
              <a:defRPr>
                <a:solidFill>
                  <a:schemeClr val="tx1"/>
                </a:solidFill>
              </a:defRPr>
            </a:lvl1pPr>
          </a:lstStyle>
          <a:p>
            <a:r>
              <a:rPr lang="en-GB"/>
              <a:t>Copyright © 2023 AQA and its licensors. All rights reserved.</a:t>
            </a:r>
            <a:endParaRPr lang="en-US" dirty="0"/>
          </a:p>
        </p:txBody>
      </p:sp>
      <p:sp>
        <p:nvSpPr>
          <p:cNvPr id="7" name="Rectangle 6"/>
          <p:cNvSpPr/>
          <p:nvPr userDrawn="1"/>
        </p:nvSpPr>
        <p:spPr>
          <a:xfrm>
            <a:off x="7845425" y="6459079"/>
            <a:ext cx="768350" cy="306846"/>
          </a:xfrm>
          <a:prstGeom prst="rect">
            <a:avLst/>
          </a:prstGeom>
          <a:solidFill>
            <a:srgbClr val="783C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15"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7916534"/>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Section title</a:t>
            </a:r>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lvl1pPr>
              <a:defRPr>
                <a:solidFill>
                  <a:srgbClr val="4B4B4B"/>
                </a:solidFill>
              </a:defRPr>
            </a:lvl1pPr>
          </a:lstStyle>
          <a:p>
            <a:r>
              <a:rPr lang="en-GB"/>
              <a:t>Copyright © 2023 AQA and its licensors. All rights reserved.</a:t>
            </a:r>
            <a:endParaRPr lang="en-US" dirty="0"/>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7" name="Content Placeholder 2"/>
          <p:cNvSpPr>
            <a:spLocks noGrp="1"/>
          </p:cNvSpPr>
          <p:nvPr>
            <p:ph idx="1"/>
          </p:nvPr>
        </p:nvSpPr>
        <p:spPr>
          <a:xfrm>
            <a:off x="540000" y="1731713"/>
            <a:ext cx="8045200"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12413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Contents</a:t>
            </a:r>
          </a:p>
        </p:txBody>
      </p:sp>
      <p:sp>
        <p:nvSpPr>
          <p:cNvPr id="5"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pic>
        <p:nvPicPr>
          <p:cNvPr id="2050"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4"/>
          <p:cNvSpPr>
            <a:spLocks noGrp="1"/>
          </p:cNvSpPr>
          <p:nvPr>
            <p:ph type="ftr" sz="quarter" idx="3"/>
          </p:nvPr>
        </p:nvSpPr>
        <p:spPr>
          <a:xfrm>
            <a:off x="1524000" y="6611005"/>
            <a:ext cx="3130838"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rial" panose="020B0604020202020204" pitchFamily="34" charset="0"/>
              </a:defRPr>
            </a:lvl1pPr>
          </a:lstStyle>
          <a:p>
            <a:r>
              <a:rPr lang="en-GB"/>
              <a:t>Copyright © 2023 AQA and its licensors. All rights reserved.</a:t>
            </a:r>
            <a:endParaRPr lang="en-US" dirty="0"/>
          </a:p>
        </p:txBody>
      </p:sp>
    </p:spTree>
    <p:extLst>
      <p:ext uri="{BB962C8B-B14F-4D97-AF65-F5344CB8AC3E}">
        <p14:creationId xmlns:p14="http://schemas.microsoft.com/office/powerpoint/2010/main" val="18358767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Get in touch">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en-US"/>
              <a:t>Get in touch</a:t>
            </a:r>
          </a:p>
        </p:txBody>
      </p:sp>
      <p:sp>
        <p:nvSpPr>
          <p:cNvPr id="6" name="Footer Placeholder 5"/>
          <p:cNvSpPr>
            <a:spLocks noGrp="1"/>
          </p:cNvSpPr>
          <p:nvPr>
            <p:ph type="ftr" sz="quarter" idx="11"/>
          </p:nvPr>
        </p:nvSpPr>
        <p:spPr>
          <a:xfrm>
            <a:off x="1976438" y="6611005"/>
            <a:ext cx="2678400" cy="241200"/>
          </a:xfrm>
          <a:prstGeom prst="rect">
            <a:avLst/>
          </a:prstGeom>
        </p:spPr>
        <p:txBody>
          <a:bodyPr/>
          <a:lstStyle>
            <a:lvl1pPr>
              <a:lnSpc>
                <a:spcPts val="1000"/>
              </a:lnSpc>
              <a:defRPr/>
            </a:lvl1pPr>
          </a:lstStyle>
          <a:p>
            <a:r>
              <a:rPr lang="en-GB"/>
              <a:t>Copyright © 2023 AQA and its licensors. All rights reserved.</a:t>
            </a:r>
            <a:endParaRPr lang="en-US"/>
          </a:p>
        </p:txBody>
      </p:sp>
      <p:pic>
        <p:nvPicPr>
          <p:cNvPr id="9"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a:p>
        </p:txBody>
      </p:sp>
      <p:sp>
        <p:nvSpPr>
          <p:cNvPr id="11" name="Content Placeholder 2"/>
          <p:cNvSpPr>
            <a:spLocks noGrp="1"/>
          </p:cNvSpPr>
          <p:nvPr>
            <p:ph idx="1"/>
          </p:nvPr>
        </p:nvSpPr>
        <p:spPr>
          <a:xfrm>
            <a:off x="540000" y="1731713"/>
            <a:ext cx="3570037"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2" descr="I:\Content and Resources\Events\Templates\Ppt break slide imagery\Get_in_Touch.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48249" y="1668023"/>
            <a:ext cx="4043301" cy="4587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096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Contents</a:t>
            </a:r>
          </a:p>
        </p:txBody>
      </p:sp>
      <p:sp>
        <p:nvSpPr>
          <p:cNvPr id="4" name="Footer Placeholder 3"/>
          <p:cNvSpPr>
            <a:spLocks noGrp="1"/>
          </p:cNvSpPr>
          <p:nvPr>
            <p:ph type="ftr" sz="quarter" idx="11"/>
          </p:nvPr>
        </p:nvSpPr>
        <p:spPr>
          <a:xfrm>
            <a:off x="1524000" y="6611005"/>
            <a:ext cx="3130838" cy="241200"/>
          </a:xfrm>
          <a:prstGeom prst="rect">
            <a:avLst/>
          </a:prstGeom>
        </p:spPr>
        <p:txBody>
          <a:bodyPr/>
          <a:lstStyle>
            <a:lvl1pPr>
              <a:lnSpc>
                <a:spcPts val="1000"/>
              </a:lnSpc>
              <a:defRPr>
                <a:solidFill>
                  <a:schemeClr val="tx1"/>
                </a:solidFill>
              </a:defRPr>
            </a:lvl1pPr>
          </a:lstStyle>
          <a:p>
            <a:r>
              <a:rPr lang="en-GB"/>
              <a:t>Copyright © 2023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p:nvPr userDrawn="1"/>
        </p:nvSpPr>
        <p:spPr>
          <a:xfrm>
            <a:off x="7845425" y="6459079"/>
            <a:ext cx="768350" cy="3068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1"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310538039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Section title</a:t>
            </a:r>
          </a:p>
        </p:txBody>
      </p:sp>
      <p:sp>
        <p:nvSpPr>
          <p:cNvPr id="3" name="Footer Placeholder 2"/>
          <p:cNvSpPr>
            <a:spLocks noGrp="1"/>
          </p:cNvSpPr>
          <p:nvPr>
            <p:ph type="ftr" sz="quarter" idx="10"/>
          </p:nvPr>
        </p:nvSpPr>
        <p:spPr>
          <a:xfrm>
            <a:off x="1524000" y="6611005"/>
            <a:ext cx="3130838" cy="241200"/>
          </a:xfrm>
          <a:prstGeom prst="rect">
            <a:avLst/>
          </a:prstGeom>
        </p:spPr>
        <p:txBody>
          <a:bodyPr/>
          <a:lstStyle>
            <a:lvl1pPr>
              <a:defRPr>
                <a:solidFill>
                  <a:srgbClr val="4B4B4B"/>
                </a:solidFill>
              </a:defRPr>
            </a:lvl1pPr>
          </a:lstStyle>
          <a:p>
            <a:r>
              <a:rPr lang="en-GB"/>
              <a:t>Copyright © 2023 AQA and its licensors. All rights reserved.</a:t>
            </a:r>
            <a:endParaRPr lang="en-US" dirty="0"/>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12" name="Content Placeholder 11"/>
          <p:cNvSpPr>
            <a:spLocks noGrp="1"/>
          </p:cNvSpPr>
          <p:nvPr>
            <p:ph sz="quarter" idx="11"/>
          </p:nvPr>
        </p:nvSpPr>
        <p:spPr>
          <a:xfrm>
            <a:off x="539999" y="1731712"/>
            <a:ext cx="8045201" cy="440680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90462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a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Presentation title</a:t>
            </a:r>
          </a:p>
        </p:txBody>
      </p:sp>
      <p:sp>
        <p:nvSpPr>
          <p:cNvPr id="3" name="Footer Placeholder 2"/>
          <p:cNvSpPr>
            <a:spLocks noGrp="1"/>
          </p:cNvSpPr>
          <p:nvPr>
            <p:ph type="ftr" sz="quarter" idx="10"/>
          </p:nvPr>
        </p:nvSpPr>
        <p:spPr>
          <a:xfrm>
            <a:off x="1524000" y="6611005"/>
            <a:ext cx="3130838" cy="241200"/>
          </a:xfrm>
          <a:prstGeom prst="rect">
            <a:avLst/>
          </a:prstGeom>
        </p:spPr>
        <p:txBody>
          <a:bodyPr/>
          <a:lstStyle/>
          <a:p>
            <a:r>
              <a:rPr lang="en-GB"/>
              <a:t>Copyright © 2023 AQA and its licensors. All rights reserved.</a:t>
            </a:r>
            <a:endParaRPr lang="en-US" dirty="0"/>
          </a:p>
        </p:txBody>
      </p:sp>
      <p:sp>
        <p:nvSpPr>
          <p:cNvPr id="7" name="Content Placeholder 6"/>
          <p:cNvSpPr>
            <a:spLocks noGrp="1"/>
          </p:cNvSpPr>
          <p:nvPr>
            <p:ph sz="quarter" idx="12"/>
          </p:nvPr>
        </p:nvSpPr>
        <p:spPr>
          <a:xfrm>
            <a:off x="540000" y="1731600"/>
            <a:ext cx="8046000" cy="4406400"/>
          </a:xfrm>
        </p:spPr>
        <p:txBody>
          <a:bodyPr/>
          <a:lstStyle>
            <a:lvl1pPr>
              <a:defRPr>
                <a:solidFill>
                  <a:schemeClr val="tx1"/>
                </a:solidFill>
              </a:defRPr>
            </a:lvl1pPr>
            <a:lvl2pPr>
              <a:defRPr>
                <a:solidFill>
                  <a:schemeClr val="tx1"/>
                </a:solidFill>
              </a:defRPr>
            </a:lvl2pPr>
            <a:lvl3pPr>
              <a:defRPr>
                <a:solidFill>
                  <a:schemeClr val="tx1"/>
                </a:solidFill>
              </a:defRPr>
            </a:lvl3pPr>
            <a:lvl4pPr marL="1149750" indent="-285750">
              <a:buFont typeface="Arial" pitchFamily="34" charset="0"/>
              <a:buChar cha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3179946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Vide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a:t>Presentation title</a:t>
            </a:r>
          </a:p>
        </p:txBody>
      </p:sp>
      <p:sp>
        <p:nvSpPr>
          <p:cNvPr id="3" name="Content Placeholder 2"/>
          <p:cNvSpPr>
            <a:spLocks noGrp="1"/>
          </p:cNvSpPr>
          <p:nvPr>
            <p:ph idx="1" hasCustomPrompt="1"/>
          </p:nvPr>
        </p:nvSpPr>
        <p:spPr/>
        <p:txBody>
          <a:bodyPr/>
          <a:lstStyle/>
          <a:p>
            <a:pPr lvl="0"/>
            <a:r>
              <a:rPr lang="en-US" dirty="0"/>
              <a:t>Insert video</a:t>
            </a:r>
          </a:p>
        </p:txBody>
      </p:sp>
      <p:sp>
        <p:nvSpPr>
          <p:cNvPr id="5" name="Footer Placeholder 4"/>
          <p:cNvSpPr>
            <a:spLocks noGrp="1"/>
          </p:cNvSpPr>
          <p:nvPr>
            <p:ph type="ftr" sz="quarter" idx="11"/>
          </p:nvPr>
        </p:nvSpPr>
        <p:spPr>
          <a:xfrm>
            <a:off x="1524000" y="6611005"/>
            <a:ext cx="3130838" cy="241200"/>
          </a:xfrm>
          <a:prstGeom prst="rect">
            <a:avLst/>
          </a:prstGeom>
        </p:spPr>
        <p:txBody>
          <a:bodyPr/>
          <a:lstStyle>
            <a:lvl1pPr>
              <a:lnSpc>
                <a:spcPts val="1000"/>
              </a:lnSpc>
              <a:defRPr/>
            </a:lvl1pPr>
          </a:lstStyle>
          <a:p>
            <a:r>
              <a:rPr lang="en-GB"/>
              <a:t>Copyright © 2023 AQA and its licensors. All rights reserved.</a:t>
            </a:r>
            <a:endParaRPr lang="en-US" dirty="0"/>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1183467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a:t>Presentation title</a:t>
            </a:r>
          </a:p>
        </p:txBody>
      </p:sp>
      <p:sp>
        <p:nvSpPr>
          <p:cNvPr id="4" name="Content Placeholder 3"/>
          <p:cNvSpPr>
            <a:spLocks noGrp="1"/>
          </p:cNvSpPr>
          <p:nvPr>
            <p:ph sz="half" idx="2" hasCustomPrompt="1"/>
          </p:nvPr>
        </p:nvSpPr>
        <p:spPr>
          <a:xfrm>
            <a:off x="5394324" y="1727199"/>
            <a:ext cx="3190875" cy="4406400"/>
          </a:xfrm>
        </p:spPr>
        <p:txBody>
          <a:bodyPr rIns="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Insert image or graphic</a:t>
            </a:r>
          </a:p>
        </p:txBody>
      </p:sp>
      <p:sp>
        <p:nvSpPr>
          <p:cNvPr id="6" name="Footer Placeholder 5"/>
          <p:cNvSpPr>
            <a:spLocks noGrp="1"/>
          </p:cNvSpPr>
          <p:nvPr>
            <p:ph type="ftr" sz="quarter" idx="11"/>
          </p:nvPr>
        </p:nvSpPr>
        <p:spPr>
          <a:xfrm>
            <a:off x="1524000" y="6611005"/>
            <a:ext cx="3130838" cy="241200"/>
          </a:xfrm>
          <a:prstGeom prst="rect">
            <a:avLst/>
          </a:prstGeom>
        </p:spPr>
        <p:txBody>
          <a:bodyPr/>
          <a:lstStyle>
            <a:lvl1pPr>
              <a:lnSpc>
                <a:spcPts val="1000"/>
              </a:lnSpc>
              <a:defRPr/>
            </a:lvl1pPr>
          </a:lstStyle>
          <a:p>
            <a:r>
              <a:rPr lang="en-GB"/>
              <a:t>Copyright © 2023 AQA and its licensors. All rights reserved.</a:t>
            </a:r>
            <a:endParaRPr lang="en-US" dirty="0"/>
          </a:p>
        </p:txBody>
      </p:sp>
      <p:pic>
        <p:nvPicPr>
          <p:cNvPr id="9"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8" name="Content Placeholder 6"/>
          <p:cNvSpPr>
            <a:spLocks noGrp="1"/>
          </p:cNvSpPr>
          <p:nvPr>
            <p:ph sz="quarter" idx="12"/>
          </p:nvPr>
        </p:nvSpPr>
        <p:spPr>
          <a:xfrm>
            <a:off x="540000" y="1731600"/>
            <a:ext cx="4500000" cy="4406400"/>
          </a:xfrm>
        </p:spPr>
        <p:txBody>
          <a:bodyPr/>
          <a:lstStyle>
            <a:lvl1pPr>
              <a:defRPr>
                <a:solidFill>
                  <a:schemeClr val="tx1"/>
                </a:solidFill>
              </a:defRPr>
            </a:lvl1pPr>
            <a:lvl2pPr>
              <a:defRPr>
                <a:solidFill>
                  <a:schemeClr val="tx1"/>
                </a:solidFill>
              </a:defRPr>
            </a:lvl2pPr>
            <a:lvl3pPr>
              <a:defRPr>
                <a:solidFill>
                  <a:schemeClr val="tx1"/>
                </a:solidFill>
              </a:defRPr>
            </a:lvl3pPr>
            <a:lvl4pPr marL="1149750" indent="-285750">
              <a:buFont typeface="Arial" pitchFamily="34" charset="0"/>
              <a:buChar cha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04452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Presentation title</a:t>
            </a:r>
            <a:endParaRPr lang="en-GB" dirty="0"/>
          </a:p>
        </p:txBody>
      </p:sp>
      <p:sp>
        <p:nvSpPr>
          <p:cNvPr id="3" name="Slide Number Placeholder 2"/>
          <p:cNvSpPr>
            <a:spLocks noGrp="1"/>
          </p:cNvSpPr>
          <p:nvPr>
            <p:ph type="sldNum" sz="quarter" idx="10"/>
          </p:nvPr>
        </p:nvSpPr>
        <p:spPr/>
        <p:txBody>
          <a:bodyPr/>
          <a:lstStyle/>
          <a:p>
            <a:fld id="{9D4704D4-DAEA-4D4A-A9DC-4373E3AC7101}" type="slidenum">
              <a:rPr lang="en-GB" smtClean="0"/>
              <a:pPr/>
              <a:t>‹#›</a:t>
            </a:fld>
            <a:endParaRPr lang="en-GB" dirty="0"/>
          </a:p>
        </p:txBody>
      </p:sp>
      <p:sp>
        <p:nvSpPr>
          <p:cNvPr id="4" name="Footer Placeholder 3"/>
          <p:cNvSpPr>
            <a:spLocks noGrp="1"/>
          </p:cNvSpPr>
          <p:nvPr>
            <p:ph type="ftr" sz="quarter" idx="11"/>
          </p:nvPr>
        </p:nvSpPr>
        <p:spPr/>
        <p:txBody>
          <a:bodyPr/>
          <a:lstStyle/>
          <a:p>
            <a:r>
              <a:rPr lang="en-GB"/>
              <a:t>Copyright © 2023 AQA and its licensors. All rights reserved.</a:t>
            </a:r>
            <a:endParaRPr lang="en-US" dirty="0"/>
          </a:p>
        </p:txBody>
      </p:sp>
      <p:sp>
        <p:nvSpPr>
          <p:cNvPr id="6" name="Picture Placeholder 5"/>
          <p:cNvSpPr>
            <a:spLocks noGrp="1"/>
          </p:cNvSpPr>
          <p:nvPr>
            <p:ph type="pic" sz="quarter" idx="12"/>
          </p:nvPr>
        </p:nvSpPr>
        <p:spPr>
          <a:xfrm>
            <a:off x="0" y="974785"/>
            <a:ext cx="9144000" cy="5364000"/>
          </a:xfrm>
        </p:spPr>
        <p:txBody>
          <a:bodyPr/>
          <a:lstStyle>
            <a:lvl1pPr marL="0" indent="0">
              <a:buNone/>
              <a:defRPr/>
            </a:lvl1pPr>
          </a:lstStyle>
          <a:p>
            <a:r>
              <a:rPr lang="en-US" dirty="0"/>
              <a:t>Click icon to add picture</a:t>
            </a:r>
            <a:endParaRPr lang="en-GB" dirty="0"/>
          </a:p>
        </p:txBody>
      </p:sp>
      <p:pic>
        <p:nvPicPr>
          <p:cNvPr id="7"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954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6" name="Rectangle 15"/>
          <p:cNvSpPr/>
          <p:nvPr userDrawn="1"/>
        </p:nvSpPr>
        <p:spPr>
          <a:xfrm>
            <a:off x="0" y="899455"/>
            <a:ext cx="8768155" cy="2211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itle 1"/>
          <p:cNvSpPr>
            <a:spLocks noGrp="1"/>
          </p:cNvSpPr>
          <p:nvPr>
            <p:ph type="ctrTitle" hasCustomPrompt="1"/>
          </p:nvPr>
        </p:nvSpPr>
        <p:spPr>
          <a:xfrm>
            <a:off x="540000" y="1436294"/>
            <a:ext cx="4028825" cy="972952"/>
          </a:xfrm>
        </p:spPr>
        <p:txBody>
          <a:bodyPr lIns="0" tIns="0" rIns="0" bIns="0" anchor="t" anchorCtr="0">
            <a:noAutofit/>
          </a:bodyPr>
          <a:lstStyle>
            <a:lvl1pPr algn="l">
              <a:lnSpc>
                <a:spcPts val="3800"/>
              </a:lnSpc>
              <a:defRPr sz="3600" baseline="0">
                <a:solidFill>
                  <a:schemeClr val="tx2"/>
                </a:solidFill>
              </a:defRPr>
            </a:lvl1pPr>
          </a:lstStyle>
          <a:p>
            <a:r>
              <a:rPr lang="en-US" dirty="0"/>
              <a:t>Thank you</a:t>
            </a:r>
          </a:p>
        </p:txBody>
      </p:sp>
      <p:sp>
        <p:nvSpPr>
          <p:cNvPr id="2" name="Rectangle 1"/>
          <p:cNvSpPr/>
          <p:nvPr userDrawn="1"/>
        </p:nvSpPr>
        <p:spPr>
          <a:xfrm>
            <a:off x="7780867" y="6458400"/>
            <a:ext cx="829733" cy="365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2" name="Straight Connector 11"/>
          <p:cNvCxnSpPr/>
          <p:nvPr userDrawn="1"/>
        </p:nvCxnSpPr>
        <p:spPr>
          <a:xfrm>
            <a:off x="0" y="1285819"/>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0" y="2527176"/>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6348" y="278675"/>
            <a:ext cx="1620000" cy="728567"/>
          </a:xfrm>
          <a:prstGeom prst="rect">
            <a:avLst/>
          </a:prstGeom>
        </p:spPr>
      </p:pic>
    </p:spTree>
    <p:extLst>
      <p:ext uri="{BB962C8B-B14F-4D97-AF65-F5344CB8AC3E}">
        <p14:creationId xmlns:p14="http://schemas.microsoft.com/office/powerpoint/2010/main" val="2345416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441132"/>
            <a:ext cx="8045200" cy="431181"/>
          </a:xfrm>
          <a:prstGeom prst="rect">
            <a:avLst/>
          </a:prstGeom>
        </p:spPr>
        <p:txBody>
          <a:bodyPr vert="horz" lIns="0" tIns="0" rIns="91440" bIns="0" rtlCol="0" anchor="t" anchorCtr="0">
            <a:noAutofit/>
          </a:bodyPr>
          <a:lstStyle/>
          <a:p>
            <a:r>
              <a:rPr lang="en-US" dirty="0"/>
              <a:t>Presentation title</a:t>
            </a:r>
          </a:p>
        </p:txBody>
      </p:sp>
      <p:sp>
        <p:nvSpPr>
          <p:cNvPr id="3" name="Text Placeholder 2"/>
          <p:cNvSpPr>
            <a:spLocks noGrp="1"/>
          </p:cNvSpPr>
          <p:nvPr>
            <p:ph type="body" idx="1"/>
          </p:nvPr>
        </p:nvSpPr>
        <p:spPr>
          <a:xfrm>
            <a:off x="540000" y="1731713"/>
            <a:ext cx="8045200" cy="4406804"/>
          </a:xfrm>
          <a:prstGeom prst="rect">
            <a:avLst/>
          </a:prstGeom>
        </p:spPr>
        <p:txBody>
          <a:bodyPr vert="horz" lIns="0" tIns="0" rIns="9144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p:nvCxnSpPr>
        <p:spPr>
          <a:xfrm>
            <a:off x="0" y="96202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0" y="634047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12" name="Footer Placeholder 4"/>
          <p:cNvSpPr>
            <a:spLocks noGrp="1"/>
          </p:cNvSpPr>
          <p:nvPr>
            <p:ph type="ftr" sz="quarter" idx="3"/>
          </p:nvPr>
        </p:nvSpPr>
        <p:spPr>
          <a:xfrm>
            <a:off x="1524001" y="6611005"/>
            <a:ext cx="3130838"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rial" panose="020B0604020202020204" pitchFamily="34" charset="0"/>
              </a:defRPr>
            </a:lvl1pPr>
          </a:lstStyle>
          <a:p>
            <a:r>
              <a:rPr lang="en-GB"/>
              <a:t>Copyright © 2023 AQA and its licensors. All rights reserved.</a:t>
            </a:r>
            <a:endParaRPr lang="en-US" dirty="0"/>
          </a:p>
        </p:txBody>
      </p:sp>
    </p:spTree>
    <p:extLst>
      <p:ext uri="{BB962C8B-B14F-4D97-AF65-F5344CB8AC3E}">
        <p14:creationId xmlns:p14="http://schemas.microsoft.com/office/powerpoint/2010/main" val="40407115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77" r:id="rId3"/>
    <p:sldLayoutId id="2147483680" r:id="rId4"/>
    <p:sldLayoutId id="2147483667" r:id="rId5"/>
    <p:sldLayoutId id="2147483662" r:id="rId6"/>
    <p:sldLayoutId id="2147483664" r:id="rId7"/>
    <p:sldLayoutId id="2147483681" r:id="rId8"/>
    <p:sldLayoutId id="2147483665" r:id="rId9"/>
    <p:sldLayoutId id="2147483678" r:id="rId10"/>
    <p:sldLayoutId id="2147483669" r:id="rId11"/>
    <p:sldLayoutId id="2147483670" r:id="rId12"/>
    <p:sldLayoutId id="2147483671" r:id="rId13"/>
    <p:sldLayoutId id="2147483672" r:id="rId14"/>
    <p:sldLayoutId id="2147483674" r:id="rId15"/>
    <p:sldLayoutId id="2147483673" r:id="rId16"/>
    <p:sldLayoutId id="2147483675" r:id="rId17"/>
    <p:sldLayoutId id="2147483676" r:id="rId18"/>
    <p:sldLayoutId id="2147483684" r:id="rId19"/>
    <p:sldLayoutId id="2147483685" r:id="rId20"/>
  </p:sldLayoutIdLst>
  <p:hf hdr="0" dt="0"/>
  <p:txStyles>
    <p:titleStyle>
      <a:lvl1pPr algn="l" defTabSz="457200" rtl="0" eaLnBrk="1" latinLnBrk="0" hangingPunct="1">
        <a:lnSpc>
          <a:spcPts val="2800"/>
        </a:lnSpc>
        <a:spcBef>
          <a:spcPct val="0"/>
        </a:spcBef>
        <a:buNone/>
        <a:defRPr sz="2600" b="0" i="0" kern="1200">
          <a:solidFill>
            <a:schemeClr val="tx2"/>
          </a:solidFill>
          <a:latin typeface="Arial" panose="020B0604020202020204" pitchFamily="34" charset="0"/>
          <a:ea typeface="+mj-ea"/>
          <a:cs typeface="Arial" panose="020B0604020202020204" pitchFamily="34" charset="0"/>
        </a:defRPr>
      </a:lvl1pPr>
    </p:titleStyle>
    <p:bodyStyle>
      <a:lvl1pPr marL="288000" indent="-288000" algn="l" defTabSz="457200" rtl="0" eaLnBrk="1" latinLnBrk="0" hangingPunct="1">
        <a:lnSpc>
          <a:spcPct val="100000"/>
        </a:lnSpc>
        <a:spcBef>
          <a:spcPts val="400"/>
        </a:spcBef>
        <a:buClr>
          <a:srgbClr val="4B4B4B"/>
        </a:buClr>
        <a:buFont typeface="Arial"/>
        <a:buChar char="•"/>
        <a:defRPr sz="1800" kern="1200">
          <a:solidFill>
            <a:srgbClr val="4B4B4B"/>
          </a:solidFill>
          <a:latin typeface="+mn-lt"/>
          <a:ea typeface="+mn-ea"/>
          <a:cs typeface="+mn-cs"/>
        </a:defRPr>
      </a:lvl1pPr>
      <a:lvl2pPr marL="576000" indent="-288000" algn="l" defTabSz="457200" rtl="0" eaLnBrk="1" latinLnBrk="0" hangingPunct="1">
        <a:lnSpc>
          <a:spcPct val="100000"/>
        </a:lnSpc>
        <a:spcBef>
          <a:spcPts val="400"/>
        </a:spcBef>
        <a:buFont typeface="Arial" pitchFamily="34" charset="0"/>
        <a:buChar char="•"/>
        <a:defRPr sz="1800" kern="1200">
          <a:solidFill>
            <a:srgbClr val="4B4B4B"/>
          </a:solidFill>
          <a:latin typeface="+mn-lt"/>
          <a:ea typeface="+mn-ea"/>
          <a:cs typeface="+mn-cs"/>
        </a:defRPr>
      </a:lvl2pPr>
      <a:lvl3pPr marL="864000" indent="-288000" algn="l" defTabSz="457200" rtl="0" eaLnBrk="1" latinLnBrk="0" hangingPunct="1">
        <a:lnSpc>
          <a:spcPct val="100000"/>
        </a:lnSpc>
        <a:spcBef>
          <a:spcPts val="400"/>
        </a:spcBef>
        <a:buFont typeface="Arial" pitchFamily="34" charset="0"/>
        <a:buChar char="•"/>
        <a:defRPr sz="1800" kern="1200">
          <a:solidFill>
            <a:srgbClr val="4B4B4B"/>
          </a:solidFill>
          <a:latin typeface="+mn-lt"/>
          <a:ea typeface="+mn-ea"/>
          <a:cs typeface="+mn-cs"/>
        </a:defRPr>
      </a:lvl3pPr>
      <a:lvl4pPr marL="1152000" indent="-288000" algn="l" defTabSz="457200" rtl="0" eaLnBrk="1" latinLnBrk="0" hangingPunct="1">
        <a:lnSpc>
          <a:spcPct val="100000"/>
        </a:lnSpc>
        <a:spcBef>
          <a:spcPts val="400"/>
        </a:spcBef>
        <a:buFont typeface="Arial" pitchFamily="34" charset="0"/>
        <a:buChar char="•"/>
        <a:defRPr sz="1800" kern="1200">
          <a:solidFill>
            <a:srgbClr val="4B4B4B"/>
          </a:solidFill>
          <a:latin typeface="+mn-lt"/>
          <a:ea typeface="+mn-ea"/>
          <a:cs typeface="+mn-cs"/>
        </a:defRPr>
      </a:lvl4pPr>
      <a:lvl5pPr marL="1440000" indent="-288000" algn="l" defTabSz="457200" rtl="0" eaLnBrk="1" latinLnBrk="0" hangingPunct="1">
        <a:lnSpc>
          <a:spcPct val="100000"/>
        </a:lnSpc>
        <a:spcBef>
          <a:spcPts val="400"/>
        </a:spcBef>
        <a:buFont typeface="Arial" pitchFamily="34" charset="0"/>
        <a:buChar char="•"/>
        <a:defRPr sz="1800" kern="1200">
          <a:solidFill>
            <a:srgbClr val="4B4B4B"/>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s://projectcalibrate.web.ox.ac.uk/teaching-learning-resources"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hyperlink" Target="https://projectcalibrate.web.ox.ac.uk/summative-assesments" TargetMode="External"/><Relationship Id="rId4" Type="http://schemas.openxmlformats.org/officeDocument/2006/relationships/hyperlink" Target="https://projectcalibrate.web.ox.ac.uk/professional-development-resources"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mailto:gcsescience@aqa.org.uk" TargetMode="External"/><Relationship Id="rId2" Type="http://schemas.openxmlformats.org/officeDocument/2006/relationships/notesSlide" Target="../notesSlides/notesSlide28.xml"/><Relationship Id="rId1" Type="http://schemas.openxmlformats.org/officeDocument/2006/relationships/slideLayout" Target="../slideLayouts/slideLayout20.xml"/><Relationship Id="rId4" Type="http://schemas.openxmlformats.org/officeDocument/2006/relationships/hyperlink" Target="mailto:alevelscience@aqa.org.uk"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999" y="1426720"/>
            <a:ext cx="8042297" cy="968675"/>
          </a:xfrm>
        </p:spPr>
        <p:txBody>
          <a:bodyPr/>
          <a:lstStyle/>
          <a:p>
            <a:r>
              <a:rPr lang="en-GB" dirty="0"/>
              <a:t>ASE 2023: Reinvigorating the learning experience during practical lessons</a:t>
            </a:r>
          </a:p>
        </p:txBody>
      </p:sp>
      <p:sp>
        <p:nvSpPr>
          <p:cNvPr id="3" name="Subtitle 2"/>
          <p:cNvSpPr>
            <a:spLocks noGrp="1"/>
          </p:cNvSpPr>
          <p:nvPr>
            <p:ph type="subTitle" idx="1"/>
          </p:nvPr>
        </p:nvSpPr>
        <p:spPr/>
        <p:txBody>
          <a:bodyPr/>
          <a:lstStyle/>
          <a:p>
            <a:r>
              <a:rPr lang="en-GB" dirty="0"/>
              <a:t>Jane Bryant</a:t>
            </a:r>
          </a:p>
        </p:txBody>
      </p:sp>
      <p:sp>
        <p:nvSpPr>
          <p:cNvPr id="4" name="Content Placeholder 3"/>
          <p:cNvSpPr>
            <a:spLocks noGrp="1"/>
          </p:cNvSpPr>
          <p:nvPr>
            <p:ph sz="quarter" idx="12"/>
          </p:nvPr>
        </p:nvSpPr>
        <p:spPr/>
        <p:txBody>
          <a:bodyPr/>
          <a:lstStyle/>
          <a:p>
            <a:r>
              <a:rPr lang="en-GB" dirty="0"/>
              <a:t>Spring 2023</a:t>
            </a:r>
          </a:p>
        </p:txBody>
      </p:sp>
      <p:pic>
        <p:nvPicPr>
          <p:cNvPr id="5" name="Picture 2">
            <a:extLst>
              <a:ext uri="{FF2B5EF4-FFF2-40B4-BE49-F238E27FC236}">
                <a16:creationId xmlns:a16="http://schemas.microsoft.com/office/drawing/2014/main" id="{8701027D-E941-4E1A-94C7-DE2167F6E85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20916" y="2648250"/>
            <a:ext cx="3516373" cy="3674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6289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mj-lt"/>
              </a:rPr>
              <a:t>Practical skills questions</a:t>
            </a:r>
          </a:p>
        </p:txBody>
      </p:sp>
      <p:sp>
        <p:nvSpPr>
          <p:cNvPr id="3" name="Footer Placeholder 2"/>
          <p:cNvSpPr>
            <a:spLocks noGrp="1"/>
          </p:cNvSpPr>
          <p:nvPr>
            <p:ph type="ftr" sz="quarter" idx="10"/>
          </p:nvPr>
        </p:nvSpPr>
        <p:spPr>
          <a:xfrm>
            <a:off x="1976438" y="6611005"/>
            <a:ext cx="3071812" cy="241200"/>
          </a:xfrm>
        </p:spPr>
        <p:txBody>
          <a:bodyPr/>
          <a:lstStyle/>
          <a:p>
            <a:r>
              <a:rPr lang="en-GB"/>
              <a:t>Copyright © 2023 AQA and its licensors. All rights reserved.</a:t>
            </a:r>
            <a:endParaRPr lang="en-US"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10</a:t>
            </a:fld>
            <a:endParaRPr lang="en-GB" dirty="0"/>
          </a:p>
        </p:txBody>
      </p:sp>
      <p:sp>
        <p:nvSpPr>
          <p:cNvPr id="5" name="Content Placeholder 4"/>
          <p:cNvSpPr>
            <a:spLocks noGrp="1"/>
          </p:cNvSpPr>
          <p:nvPr>
            <p:ph idx="1"/>
          </p:nvPr>
        </p:nvSpPr>
        <p:spPr>
          <a:xfrm>
            <a:off x="549400" y="1458008"/>
            <a:ext cx="8045200" cy="4297994"/>
          </a:xfrm>
        </p:spPr>
        <p:txBody>
          <a:bodyPr/>
          <a:lstStyle/>
          <a:p>
            <a:pPr>
              <a:buClr>
                <a:schemeClr val="tx1"/>
              </a:buClr>
              <a:buSzPct val="100000"/>
            </a:pPr>
            <a:r>
              <a:rPr lang="en-GB" dirty="0"/>
              <a:t>Write/describe a method.</a:t>
            </a:r>
          </a:p>
          <a:p>
            <a:pPr>
              <a:buClr>
                <a:schemeClr val="tx1"/>
              </a:buClr>
              <a:buSzPct val="100000"/>
            </a:pPr>
            <a:r>
              <a:rPr lang="en-GB" dirty="0"/>
              <a:t>Identify risks and hazards and suggest ways of avoiding or mitigating them. </a:t>
            </a:r>
          </a:p>
          <a:p>
            <a:pPr>
              <a:buClr>
                <a:schemeClr val="tx1"/>
              </a:buClr>
              <a:buSzPct val="100000"/>
            </a:pPr>
            <a:r>
              <a:rPr lang="en-GB" dirty="0"/>
              <a:t>Understand and identify control, dependent and independent variables.</a:t>
            </a:r>
          </a:p>
          <a:p>
            <a:pPr>
              <a:buClr>
                <a:schemeClr val="tx1"/>
              </a:buClr>
              <a:buSzPct val="100000"/>
            </a:pPr>
            <a:r>
              <a:rPr lang="en-GB" dirty="0"/>
              <a:t>Identify and explain errors.</a:t>
            </a:r>
          </a:p>
          <a:p>
            <a:pPr>
              <a:buClr>
                <a:schemeClr val="tx1"/>
              </a:buClr>
              <a:buSzPct val="100000"/>
            </a:pPr>
            <a:r>
              <a:rPr lang="en-GB" dirty="0"/>
              <a:t>Suggest improvements to a method.</a:t>
            </a:r>
          </a:p>
          <a:p>
            <a:pPr>
              <a:buClr>
                <a:schemeClr val="tx1"/>
              </a:buClr>
              <a:buSzPct val="100000"/>
            </a:pPr>
            <a:r>
              <a:rPr lang="en-GB" dirty="0"/>
              <a:t>Read measurements.</a:t>
            </a:r>
          </a:p>
          <a:p>
            <a:pPr>
              <a:buClr>
                <a:schemeClr val="tx1"/>
              </a:buClr>
              <a:buSzPct val="100000"/>
            </a:pPr>
            <a:r>
              <a:rPr lang="en-GB" dirty="0"/>
              <a:t>Record experimental data appropriately.</a:t>
            </a:r>
          </a:p>
          <a:p>
            <a:pPr>
              <a:buClr>
                <a:schemeClr val="tx1"/>
              </a:buClr>
              <a:buSzPct val="100000"/>
            </a:pPr>
            <a:r>
              <a:rPr lang="en-GB" dirty="0"/>
              <a:t>Interpret data.</a:t>
            </a:r>
          </a:p>
          <a:p>
            <a:pPr>
              <a:buClr>
                <a:schemeClr val="tx1"/>
              </a:buClr>
              <a:buSzPct val="100000"/>
            </a:pPr>
            <a:r>
              <a:rPr lang="en-GB" dirty="0"/>
              <a:t>Draw conclusions from experimental information.</a:t>
            </a:r>
          </a:p>
          <a:p>
            <a:pPr>
              <a:buClr>
                <a:schemeClr val="tx1"/>
              </a:buClr>
              <a:buSzPct val="100000"/>
            </a:pPr>
            <a:r>
              <a:rPr lang="en-GB" dirty="0"/>
              <a:t>Comment on validity of procedures.</a:t>
            </a:r>
          </a:p>
          <a:p>
            <a:pPr>
              <a:buClr>
                <a:schemeClr val="tx1"/>
              </a:buClr>
              <a:buSzPct val="100000"/>
            </a:pPr>
            <a:r>
              <a:rPr lang="en-GB" dirty="0"/>
              <a:t>Suggest a hypothesis.</a:t>
            </a:r>
          </a:p>
          <a:p>
            <a:pPr>
              <a:buClr>
                <a:schemeClr val="tx1"/>
              </a:buClr>
              <a:buSzPct val="100000"/>
            </a:pPr>
            <a:r>
              <a:rPr lang="en-GB" dirty="0"/>
              <a:t>Make predictions about observations or results.</a:t>
            </a:r>
          </a:p>
          <a:p>
            <a:endParaRPr lang="en-GB" dirty="0"/>
          </a:p>
        </p:txBody>
      </p:sp>
    </p:spTree>
    <p:extLst>
      <p:ext uri="{BB962C8B-B14F-4D97-AF65-F5344CB8AC3E}">
        <p14:creationId xmlns:p14="http://schemas.microsoft.com/office/powerpoint/2010/main" val="659120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Student performance on practical questions</a:t>
            </a:r>
            <a:endParaRPr lang="en-GB" dirty="0">
              <a:latin typeface="+mj-lt"/>
            </a:endParaRPr>
          </a:p>
        </p:txBody>
      </p:sp>
      <p:sp>
        <p:nvSpPr>
          <p:cNvPr id="3" name="Footer Placeholder 2"/>
          <p:cNvSpPr>
            <a:spLocks noGrp="1"/>
          </p:cNvSpPr>
          <p:nvPr>
            <p:ph type="ftr" sz="quarter" idx="10"/>
          </p:nvPr>
        </p:nvSpPr>
        <p:spPr>
          <a:xfrm>
            <a:off x="1976438" y="6611005"/>
            <a:ext cx="3071812" cy="241200"/>
          </a:xfrm>
        </p:spPr>
        <p:txBody>
          <a:bodyPr/>
          <a:lstStyle/>
          <a:p>
            <a:r>
              <a:rPr lang="en-GB"/>
              <a:t>Copyright © 2023 AQA and its licensors. All rights reserved.</a:t>
            </a:r>
            <a:endParaRPr lang="en-US"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11</a:t>
            </a:fld>
            <a:endParaRPr lang="en-GB" dirty="0"/>
          </a:p>
        </p:txBody>
      </p:sp>
      <p:sp>
        <p:nvSpPr>
          <p:cNvPr id="5" name="Content Placeholder 4"/>
          <p:cNvSpPr>
            <a:spLocks noGrp="1"/>
          </p:cNvSpPr>
          <p:nvPr>
            <p:ph idx="1"/>
          </p:nvPr>
        </p:nvSpPr>
        <p:spPr>
          <a:xfrm>
            <a:off x="540000" y="1458008"/>
            <a:ext cx="8045200" cy="4297994"/>
          </a:xfrm>
        </p:spPr>
        <p:txBody>
          <a:bodyPr/>
          <a:lstStyle/>
          <a:p>
            <a:pPr marL="0" indent="0">
              <a:buNone/>
            </a:pPr>
            <a:r>
              <a:rPr lang="en-GB" dirty="0"/>
              <a:t>Performance on practical questions this summer and in past exams shows that students can’t seem to apply what they have done in practical lessons to the context, particularly:</a:t>
            </a:r>
            <a:br>
              <a:rPr lang="en-GB" dirty="0"/>
            </a:br>
            <a:endParaRPr lang="en-GB" dirty="0"/>
          </a:p>
          <a:p>
            <a:r>
              <a:rPr lang="en-GB" dirty="0"/>
              <a:t>understanding why key steps were being carried out</a:t>
            </a:r>
          </a:p>
          <a:p>
            <a:r>
              <a:rPr lang="en-GB" dirty="0"/>
              <a:t>correct use of equipment </a:t>
            </a:r>
          </a:p>
          <a:p>
            <a:r>
              <a:rPr lang="en-GB" dirty="0"/>
              <a:t>identifying control, dependent and independent variables </a:t>
            </a:r>
          </a:p>
          <a:p>
            <a:r>
              <a:rPr lang="en-GB" dirty="0"/>
              <a:t>recognising errors and reasons for errors</a:t>
            </a:r>
          </a:p>
          <a:p>
            <a:r>
              <a:rPr lang="en-GB" dirty="0"/>
              <a:t>suggesting possible improvements to methods</a:t>
            </a:r>
          </a:p>
          <a:p>
            <a:r>
              <a:rPr lang="en-GB" dirty="0"/>
              <a:t>understanding key working scientifically terms</a:t>
            </a:r>
          </a:p>
          <a:p>
            <a:r>
              <a:rPr lang="en-GB" dirty="0"/>
              <a:t>drawing conclusions</a:t>
            </a:r>
          </a:p>
          <a:p>
            <a:r>
              <a:rPr lang="en-GB" dirty="0"/>
              <a:t>drawing lines of best fit</a:t>
            </a:r>
          </a:p>
          <a:p>
            <a:r>
              <a:rPr lang="en-GB" dirty="0"/>
              <a:t>using and interpreting information in graphs.</a:t>
            </a:r>
          </a:p>
          <a:p>
            <a:pPr marL="0" indent="0">
              <a:buNone/>
            </a:pPr>
            <a:endParaRPr lang="en-GB" dirty="0"/>
          </a:p>
        </p:txBody>
      </p:sp>
    </p:spTree>
    <p:extLst>
      <p:ext uri="{BB962C8B-B14F-4D97-AF65-F5344CB8AC3E}">
        <p14:creationId xmlns:p14="http://schemas.microsoft.com/office/powerpoint/2010/main" val="1337325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Introducing Project Calibrate</a:t>
            </a:r>
            <a:endParaRPr lang="en-GB" dirty="0">
              <a:latin typeface="+mj-lt"/>
            </a:endParaRPr>
          </a:p>
        </p:txBody>
      </p:sp>
      <p:sp>
        <p:nvSpPr>
          <p:cNvPr id="3" name="Footer Placeholder 2"/>
          <p:cNvSpPr>
            <a:spLocks noGrp="1"/>
          </p:cNvSpPr>
          <p:nvPr>
            <p:ph type="ftr" sz="quarter" idx="10"/>
          </p:nvPr>
        </p:nvSpPr>
        <p:spPr/>
        <p:txBody>
          <a:bodyPr/>
          <a:lstStyle/>
          <a:p>
            <a:r>
              <a:rPr lang="en-GB"/>
              <a:t>Copyright © 2023 AQA and its licensors. All rights reserved.</a:t>
            </a:r>
            <a:endParaRPr lang="en-US" dirty="0"/>
          </a:p>
        </p:txBody>
      </p:sp>
      <p:sp>
        <p:nvSpPr>
          <p:cNvPr id="5" name="Content Placeholder 4"/>
          <p:cNvSpPr>
            <a:spLocks noGrp="1"/>
          </p:cNvSpPr>
          <p:nvPr>
            <p:ph sz="quarter" idx="12"/>
          </p:nvPr>
        </p:nvSpPr>
        <p:spPr>
          <a:xfrm>
            <a:off x="540000" y="1625600"/>
            <a:ext cx="8046000" cy="4512400"/>
          </a:xfrm>
        </p:spPr>
        <p:txBody>
          <a:bodyPr/>
          <a:lstStyle/>
          <a:p>
            <a:pPr>
              <a:spcBef>
                <a:spcPts val="0"/>
              </a:spcBef>
            </a:pPr>
            <a:r>
              <a:rPr lang="en-GB" dirty="0"/>
              <a:t>Joint project between Oxford University and AQA, funded by the </a:t>
            </a:r>
            <a:r>
              <a:rPr lang="en-GB" dirty="0" err="1"/>
              <a:t>Wellcome</a:t>
            </a:r>
            <a:r>
              <a:rPr lang="en-GB" dirty="0"/>
              <a:t> Trust, Gatsby Foundation and the Royal Society.</a:t>
            </a:r>
          </a:p>
          <a:p>
            <a:pPr>
              <a:lnSpc>
                <a:spcPts val="1900"/>
              </a:lnSpc>
              <a:spcBef>
                <a:spcPts val="0"/>
              </a:spcBef>
            </a:pPr>
            <a:endParaRPr lang="en-GB" dirty="0"/>
          </a:p>
          <a:p>
            <a:pPr>
              <a:spcBef>
                <a:spcPts val="0"/>
              </a:spcBef>
            </a:pPr>
            <a:r>
              <a:rPr lang="en-GB" dirty="0"/>
              <a:t>Aims of the project:</a:t>
            </a:r>
          </a:p>
          <a:p>
            <a:pPr lvl="1">
              <a:spcBef>
                <a:spcPts val="0"/>
              </a:spcBef>
              <a:buClr>
                <a:schemeClr val="tx2"/>
              </a:buClr>
              <a:buSzPct val="60000"/>
              <a:buFont typeface="Courier New" panose="02070309020205020404" pitchFamily="49" charset="0"/>
              <a:buChar char="o"/>
            </a:pPr>
            <a:r>
              <a:rPr lang="en-GB" dirty="0"/>
              <a:t>to broaden the scope of practical science at Key Stage 4</a:t>
            </a:r>
          </a:p>
          <a:p>
            <a:pPr lvl="1">
              <a:spcBef>
                <a:spcPts val="0"/>
              </a:spcBef>
              <a:buClr>
                <a:schemeClr val="tx2"/>
              </a:buClr>
              <a:buSzPct val="60000"/>
              <a:buFont typeface="Courier New" panose="02070309020205020404" pitchFamily="49" charset="0"/>
              <a:buChar char="o"/>
            </a:pPr>
            <a:r>
              <a:rPr lang="en-GB" dirty="0"/>
              <a:t>to give students a better understanding of the wide variety of methods scientists use while conducting investigations. </a:t>
            </a:r>
          </a:p>
          <a:p>
            <a:pPr lvl="1">
              <a:lnSpc>
                <a:spcPts val="1900"/>
              </a:lnSpc>
              <a:spcBef>
                <a:spcPts val="0"/>
              </a:spcBef>
            </a:pPr>
            <a:endParaRPr lang="en-GB" i="1" dirty="0"/>
          </a:p>
          <a:p>
            <a:pPr>
              <a:spcBef>
                <a:spcPts val="0"/>
              </a:spcBef>
            </a:pPr>
            <a:r>
              <a:rPr lang="en-GB" dirty="0"/>
              <a:t>Approach:</a:t>
            </a:r>
          </a:p>
          <a:p>
            <a:pPr lvl="1">
              <a:spcBef>
                <a:spcPts val="0"/>
              </a:spcBef>
              <a:buClr>
                <a:schemeClr val="tx2"/>
              </a:buClr>
              <a:buSzPct val="60000"/>
              <a:buFont typeface="Courier New" panose="02070309020205020404" pitchFamily="49" charset="0"/>
              <a:buChar char="o"/>
            </a:pPr>
            <a:r>
              <a:rPr lang="en-GB" dirty="0"/>
              <a:t>‘hands-on’ and ‘minds-on’ practical science</a:t>
            </a:r>
          </a:p>
          <a:p>
            <a:pPr lvl="1">
              <a:spcBef>
                <a:spcPts val="0"/>
              </a:spcBef>
              <a:buClr>
                <a:schemeClr val="tx2"/>
              </a:buClr>
              <a:buSzPct val="60000"/>
              <a:buFont typeface="Courier New" panose="02070309020205020404" pitchFamily="49" charset="0"/>
              <a:buChar char="o"/>
            </a:pPr>
            <a:r>
              <a:rPr lang="en-GB" dirty="0"/>
              <a:t>challenges the simplistic, step-by-step process of ‘the scientific method’ as hypothesis testing through experiments (the ‘cookbook’ problem)</a:t>
            </a:r>
          </a:p>
          <a:p>
            <a:pPr lvl="1">
              <a:spcBef>
                <a:spcPts val="0"/>
              </a:spcBef>
              <a:buClr>
                <a:schemeClr val="tx2"/>
              </a:buClr>
              <a:buSzPct val="60000"/>
              <a:buFont typeface="Courier New" panose="02070309020205020404" pitchFamily="49" charset="0"/>
              <a:buChar char="o"/>
            </a:pPr>
            <a:r>
              <a:rPr lang="en-GB" dirty="0"/>
              <a:t>uses a tool called Brandon’s Matrix to give an account of diversity in scientific methods.</a:t>
            </a:r>
          </a:p>
          <a:p>
            <a:pPr lvl="1">
              <a:spcBef>
                <a:spcPts val="0"/>
              </a:spcBef>
              <a:buClr>
                <a:schemeClr val="tx2"/>
              </a:buClr>
              <a:buSzPct val="60000"/>
              <a:buFont typeface="Courier New" panose="02070309020205020404" pitchFamily="49" charset="0"/>
              <a:buChar char="o"/>
            </a:pPr>
            <a:endParaRPr lang="en-GB" dirty="0"/>
          </a:p>
          <a:p>
            <a:pPr>
              <a:lnSpc>
                <a:spcPts val="1900"/>
              </a:lnSpc>
              <a:spcBef>
                <a:spcPts val="0"/>
              </a:spcBef>
            </a:pPr>
            <a:r>
              <a:rPr lang="en-GB" dirty="0"/>
              <a:t>Free teaching and CPD resources for teachers on different approaches to practical work, including sample summative assessments.</a:t>
            </a:r>
          </a:p>
          <a:p>
            <a:pPr lvl="1">
              <a:lnSpc>
                <a:spcPts val="1900"/>
              </a:lnSpc>
              <a:spcBef>
                <a:spcPts val="0"/>
              </a:spcBef>
              <a:buFont typeface="Courier New" panose="02070309020205020404" pitchFamily="49" charset="0"/>
              <a:buChar char="o"/>
            </a:pPr>
            <a:endParaRPr lang="en-GB" dirty="0"/>
          </a:p>
          <a:p>
            <a:pPr marL="0" indent="0">
              <a:buNone/>
            </a:pPr>
            <a:endParaRPr lang="en-GB"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12</a:t>
            </a:fld>
            <a:endParaRPr lang="en-GB" dirty="0"/>
          </a:p>
        </p:txBody>
      </p:sp>
    </p:spTree>
    <p:extLst>
      <p:ext uri="{BB962C8B-B14F-4D97-AF65-F5344CB8AC3E}">
        <p14:creationId xmlns:p14="http://schemas.microsoft.com/office/powerpoint/2010/main" val="2075925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2925F-0B63-4430-9497-9371706C1601}"/>
              </a:ext>
            </a:extLst>
          </p:cNvPr>
          <p:cNvSpPr>
            <a:spLocks noGrp="1"/>
          </p:cNvSpPr>
          <p:nvPr>
            <p:ph type="title"/>
          </p:nvPr>
        </p:nvSpPr>
        <p:spPr/>
        <p:txBody>
          <a:bodyPr/>
          <a:lstStyle/>
          <a:p>
            <a:r>
              <a:rPr lang="en-GB" dirty="0"/>
              <a:t>The ‘cookbook problem’ of ‘the’ scientific method</a:t>
            </a:r>
            <a:endParaRPr lang="en-GB" dirty="0">
              <a:highlight>
                <a:srgbClr val="FFFF00"/>
              </a:highlight>
            </a:endParaRPr>
          </a:p>
        </p:txBody>
      </p:sp>
      <p:sp>
        <p:nvSpPr>
          <p:cNvPr id="3" name="Footer Placeholder 2">
            <a:extLst>
              <a:ext uri="{FF2B5EF4-FFF2-40B4-BE49-F238E27FC236}">
                <a16:creationId xmlns:a16="http://schemas.microsoft.com/office/drawing/2014/main" id="{767FE2C1-4273-4DDB-AB0F-CBE5FF8E26E7}"/>
              </a:ext>
            </a:extLst>
          </p:cNvPr>
          <p:cNvSpPr>
            <a:spLocks noGrp="1"/>
          </p:cNvSpPr>
          <p:nvPr>
            <p:ph type="ftr" sz="quarter" idx="10"/>
          </p:nvPr>
        </p:nvSpPr>
        <p:spPr/>
        <p:txBody>
          <a:bodyPr/>
          <a:lstStyle/>
          <a:p>
            <a:r>
              <a:rPr lang="en-GB"/>
              <a:t>Copyright © 2023 AQA and its licensors. All rights reserved.</a:t>
            </a:r>
            <a:endParaRPr lang="en-US" dirty="0"/>
          </a:p>
        </p:txBody>
      </p:sp>
      <p:sp>
        <p:nvSpPr>
          <p:cNvPr id="5" name="Content Placeholder 4">
            <a:extLst>
              <a:ext uri="{FF2B5EF4-FFF2-40B4-BE49-F238E27FC236}">
                <a16:creationId xmlns:a16="http://schemas.microsoft.com/office/drawing/2014/main" id="{69BA6B63-CA08-42FD-AF05-C232AA1BB4FE}"/>
              </a:ext>
            </a:extLst>
          </p:cNvPr>
          <p:cNvSpPr>
            <a:spLocks noGrp="1"/>
          </p:cNvSpPr>
          <p:nvPr>
            <p:ph sz="quarter" idx="12"/>
          </p:nvPr>
        </p:nvSpPr>
        <p:spPr>
          <a:xfrm>
            <a:off x="540000" y="1442720"/>
            <a:ext cx="8046000" cy="4695280"/>
          </a:xfrm>
        </p:spPr>
        <p:txBody>
          <a:bodyPr/>
          <a:lstStyle/>
          <a:p>
            <a:r>
              <a:rPr lang="en-GB" dirty="0"/>
              <a:t>The scientific method is commonly used to refer to any type of science teaching and learning activity involving manipulating and/or observing of objects and materials in order to understand how science works.</a:t>
            </a:r>
          </a:p>
          <a:p>
            <a:r>
              <a:rPr lang="en-GB" dirty="0"/>
              <a:t>Reduces science to a series of steps:</a:t>
            </a:r>
          </a:p>
          <a:p>
            <a:pPr marL="288000" lvl="1" indent="0">
              <a:buNone/>
            </a:pPr>
            <a:r>
              <a:rPr lang="en-GB" b="1" dirty="0"/>
              <a:t>1. Question: </a:t>
            </a:r>
            <a:r>
              <a:rPr lang="en-GB" dirty="0"/>
              <a:t>What do I want to learn? What question do I want to answer?</a:t>
            </a:r>
          </a:p>
          <a:p>
            <a:pPr marL="288000" lvl="1" indent="0">
              <a:buNone/>
            </a:pPr>
            <a:r>
              <a:rPr lang="en-GB" b="1" dirty="0"/>
              <a:t>2. Do research: </a:t>
            </a:r>
            <a:r>
              <a:rPr lang="en-GB" dirty="0"/>
              <a:t>What questions do I need to answer before I get started? What can I learn from past experiments?</a:t>
            </a:r>
          </a:p>
          <a:p>
            <a:pPr marL="288000" lvl="1" indent="0">
              <a:buNone/>
            </a:pPr>
            <a:r>
              <a:rPr lang="en-GB" b="1" dirty="0"/>
              <a:t>3. Make a hypothesis: </a:t>
            </a:r>
            <a:r>
              <a:rPr lang="en-GB" dirty="0"/>
              <a:t>What is my best guess of what will happen? Make a prediction: ‘If ___ then ____ will happen’.</a:t>
            </a:r>
          </a:p>
          <a:p>
            <a:pPr marL="288000" lvl="1" indent="0">
              <a:buNone/>
            </a:pPr>
            <a:r>
              <a:rPr lang="en-GB" b="1" dirty="0"/>
              <a:t>4. Experiment: </a:t>
            </a:r>
            <a:r>
              <a:rPr lang="en-GB" dirty="0"/>
              <a:t>Test the hypothesis. Record data.</a:t>
            </a:r>
          </a:p>
          <a:p>
            <a:pPr marL="288000" lvl="1" indent="0">
              <a:buNone/>
            </a:pPr>
            <a:r>
              <a:rPr lang="en-GB" b="1" dirty="0"/>
              <a:t>5. Analyse: </a:t>
            </a:r>
            <a:r>
              <a:rPr lang="en-GB" dirty="0"/>
              <a:t>What were the results of my experiment? What does the data tell me about my hypothesis?</a:t>
            </a:r>
          </a:p>
          <a:p>
            <a:pPr marL="288000" lvl="1" indent="0">
              <a:buNone/>
            </a:pPr>
            <a:r>
              <a:rPr lang="en-GB" b="1" dirty="0"/>
              <a:t>6. Share: </a:t>
            </a:r>
            <a:r>
              <a:rPr lang="en-GB" dirty="0"/>
              <a:t>What did I learn? What are my next steps?</a:t>
            </a:r>
          </a:p>
          <a:p>
            <a:r>
              <a:rPr lang="en-GB" dirty="0"/>
              <a:t>Has led to the </a:t>
            </a:r>
            <a:r>
              <a:rPr lang="en-GB" b="1" dirty="0"/>
              <a:t>‘cookbook’ problem </a:t>
            </a:r>
            <a:r>
              <a:rPr lang="en-GB" dirty="0"/>
              <a:t>in practical science teaching in which </a:t>
            </a:r>
            <a:r>
              <a:rPr lang="en-US" dirty="0"/>
              <a:t>students principally follow predefined steps or a ‘recipe’ that requires little skill or understanding on the part of the student.</a:t>
            </a:r>
          </a:p>
          <a:p>
            <a:endParaRPr lang="en-GB" dirty="0"/>
          </a:p>
          <a:p>
            <a:pPr marL="0" indent="0">
              <a:lnSpc>
                <a:spcPts val="1900"/>
              </a:lnSpc>
              <a:spcBef>
                <a:spcPts val="0"/>
              </a:spcBef>
              <a:buNone/>
            </a:pPr>
            <a:endParaRPr lang="en-GB" dirty="0"/>
          </a:p>
          <a:p>
            <a:pPr>
              <a:lnSpc>
                <a:spcPts val="1900"/>
              </a:lnSpc>
              <a:spcBef>
                <a:spcPts val="0"/>
              </a:spcBef>
              <a:buFont typeface="Arial" panose="020B0604020202020204" pitchFamily="34" charset="0"/>
              <a:buChar char="•"/>
            </a:pPr>
            <a:endParaRPr lang="en-GB" dirty="0"/>
          </a:p>
          <a:p>
            <a:pPr>
              <a:lnSpc>
                <a:spcPts val="1900"/>
              </a:lnSpc>
              <a:spcBef>
                <a:spcPts val="0"/>
              </a:spcBef>
              <a:buFont typeface="Arial" panose="020B0604020202020204" pitchFamily="34" charset="0"/>
              <a:buChar char="•"/>
            </a:pPr>
            <a:endParaRPr lang="en-GB" dirty="0"/>
          </a:p>
          <a:p>
            <a:pPr algn="r">
              <a:lnSpc>
                <a:spcPts val="1900"/>
              </a:lnSpc>
              <a:spcBef>
                <a:spcPts val="0"/>
              </a:spcBef>
              <a:buFont typeface="Arial" panose="020B0604020202020204" pitchFamily="34" charset="0"/>
              <a:buChar char="•"/>
            </a:pPr>
            <a:endParaRPr lang="en-GB" dirty="0"/>
          </a:p>
          <a:p>
            <a:pPr marL="0" indent="0">
              <a:buNone/>
            </a:pPr>
            <a:endParaRPr lang="en-GB" dirty="0"/>
          </a:p>
        </p:txBody>
      </p:sp>
      <p:sp>
        <p:nvSpPr>
          <p:cNvPr id="4" name="Slide Number Placeholder 3">
            <a:extLst>
              <a:ext uri="{FF2B5EF4-FFF2-40B4-BE49-F238E27FC236}">
                <a16:creationId xmlns:a16="http://schemas.microsoft.com/office/drawing/2014/main" id="{A5293F3B-C25A-4F05-AE22-C5E5E0E2411F}"/>
              </a:ext>
            </a:extLst>
          </p:cNvPr>
          <p:cNvSpPr>
            <a:spLocks noGrp="1"/>
          </p:cNvSpPr>
          <p:nvPr>
            <p:ph type="sldNum" sz="quarter" idx="4"/>
          </p:nvPr>
        </p:nvSpPr>
        <p:spPr/>
        <p:txBody>
          <a:bodyPr/>
          <a:lstStyle/>
          <a:p>
            <a:fld id="{9D4704D4-DAEA-4D4A-A9DC-4373E3AC7101}" type="slidenum">
              <a:rPr lang="en-GB" smtClean="0"/>
              <a:pPr/>
              <a:t>13</a:t>
            </a:fld>
            <a:endParaRPr lang="en-GB" dirty="0"/>
          </a:p>
        </p:txBody>
      </p:sp>
    </p:spTree>
    <p:extLst>
      <p:ext uri="{BB962C8B-B14F-4D97-AF65-F5344CB8AC3E}">
        <p14:creationId xmlns:p14="http://schemas.microsoft.com/office/powerpoint/2010/main" val="2329752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2925F-0B63-4430-9497-9371706C1601}"/>
              </a:ext>
            </a:extLst>
          </p:cNvPr>
          <p:cNvSpPr>
            <a:spLocks noGrp="1"/>
          </p:cNvSpPr>
          <p:nvPr>
            <p:ph type="title"/>
          </p:nvPr>
        </p:nvSpPr>
        <p:spPr/>
        <p:txBody>
          <a:bodyPr/>
          <a:lstStyle/>
          <a:p>
            <a:r>
              <a:rPr lang="en-GB" dirty="0"/>
              <a:t>Differences between ‘hands-on’ and ‘minds-on’</a:t>
            </a:r>
            <a:endParaRPr lang="en-GB" dirty="0">
              <a:highlight>
                <a:srgbClr val="FFFF00"/>
              </a:highlight>
            </a:endParaRPr>
          </a:p>
        </p:txBody>
      </p:sp>
      <p:sp>
        <p:nvSpPr>
          <p:cNvPr id="3" name="Footer Placeholder 2">
            <a:extLst>
              <a:ext uri="{FF2B5EF4-FFF2-40B4-BE49-F238E27FC236}">
                <a16:creationId xmlns:a16="http://schemas.microsoft.com/office/drawing/2014/main" id="{767FE2C1-4273-4DDB-AB0F-CBE5FF8E26E7}"/>
              </a:ext>
            </a:extLst>
          </p:cNvPr>
          <p:cNvSpPr>
            <a:spLocks noGrp="1"/>
          </p:cNvSpPr>
          <p:nvPr>
            <p:ph type="ftr" sz="quarter" idx="10"/>
          </p:nvPr>
        </p:nvSpPr>
        <p:spPr/>
        <p:txBody>
          <a:bodyPr/>
          <a:lstStyle/>
          <a:p>
            <a:r>
              <a:rPr lang="en-GB"/>
              <a:t>Copyright © 2023 AQA and its licensors. All rights reserved.</a:t>
            </a:r>
            <a:endParaRPr lang="en-US" dirty="0"/>
          </a:p>
        </p:txBody>
      </p:sp>
      <p:sp>
        <p:nvSpPr>
          <p:cNvPr id="5" name="Content Placeholder 4">
            <a:extLst>
              <a:ext uri="{FF2B5EF4-FFF2-40B4-BE49-F238E27FC236}">
                <a16:creationId xmlns:a16="http://schemas.microsoft.com/office/drawing/2014/main" id="{69BA6B63-CA08-42FD-AF05-C232AA1BB4FE}"/>
              </a:ext>
            </a:extLst>
          </p:cNvPr>
          <p:cNvSpPr>
            <a:spLocks noGrp="1"/>
          </p:cNvSpPr>
          <p:nvPr>
            <p:ph sz="quarter" idx="12"/>
          </p:nvPr>
        </p:nvSpPr>
        <p:spPr/>
        <p:txBody>
          <a:bodyPr/>
          <a:lstStyle/>
          <a:p>
            <a:pPr>
              <a:spcBef>
                <a:spcPts val="0"/>
              </a:spcBef>
            </a:pPr>
            <a:r>
              <a:rPr lang="en-GB" dirty="0"/>
              <a:t>A student who has had the opportunity for ‘hands-on’ can:</a:t>
            </a:r>
          </a:p>
          <a:p>
            <a:pPr lvl="1">
              <a:spcBef>
                <a:spcPts val="0"/>
              </a:spcBef>
              <a:buClr>
                <a:schemeClr val="tx2"/>
              </a:buClr>
              <a:buSzPct val="60000"/>
              <a:buFont typeface="Courier New" panose="02070309020205020404" pitchFamily="49" charset="0"/>
              <a:buChar char="o"/>
            </a:pPr>
            <a:r>
              <a:rPr lang="en-GB" dirty="0"/>
              <a:t>follow a method correctly</a:t>
            </a:r>
          </a:p>
          <a:p>
            <a:pPr lvl="1">
              <a:spcBef>
                <a:spcPts val="0"/>
              </a:spcBef>
              <a:buClr>
                <a:schemeClr val="tx2"/>
              </a:buClr>
              <a:buSzPct val="60000"/>
              <a:buFont typeface="Courier New" panose="02070309020205020404" pitchFamily="49" charset="0"/>
              <a:buChar char="o"/>
            </a:pPr>
            <a:r>
              <a:rPr lang="en-GB" dirty="0"/>
              <a:t>manipulate apparatus correctly and safely</a:t>
            </a:r>
          </a:p>
          <a:p>
            <a:pPr lvl="1">
              <a:spcBef>
                <a:spcPts val="0"/>
              </a:spcBef>
              <a:buClr>
                <a:schemeClr val="tx2"/>
              </a:buClr>
              <a:buSzPct val="60000"/>
              <a:buFont typeface="Courier New" panose="02070309020205020404" pitchFamily="49" charset="0"/>
              <a:buChar char="o"/>
            </a:pPr>
            <a:r>
              <a:rPr lang="en-GB" dirty="0"/>
              <a:t>make and record observations and results</a:t>
            </a:r>
          </a:p>
          <a:p>
            <a:pPr lvl="1">
              <a:spcBef>
                <a:spcPts val="0"/>
              </a:spcBef>
              <a:buClr>
                <a:schemeClr val="tx2"/>
              </a:buClr>
              <a:buSzPct val="60000"/>
              <a:buFont typeface="Courier New" panose="02070309020205020404" pitchFamily="49" charset="0"/>
              <a:buChar char="o"/>
            </a:pPr>
            <a:r>
              <a:rPr lang="en-GB" dirty="0"/>
              <a:t>present data in an appropriate format.</a:t>
            </a:r>
          </a:p>
          <a:p>
            <a:pPr lvl="1">
              <a:spcBef>
                <a:spcPts val="0"/>
              </a:spcBef>
              <a:buClr>
                <a:schemeClr val="tx2"/>
              </a:buClr>
              <a:buSzPct val="60000"/>
              <a:buFont typeface="Courier New" panose="02070309020205020404" pitchFamily="49" charset="0"/>
              <a:buChar char="o"/>
            </a:pPr>
            <a:endParaRPr lang="en-GB" dirty="0"/>
          </a:p>
          <a:p>
            <a:pPr>
              <a:spcBef>
                <a:spcPts val="0"/>
              </a:spcBef>
            </a:pPr>
            <a:r>
              <a:rPr lang="en-GB" dirty="0"/>
              <a:t>A student who has had the opportunity for ‘minds-on’ can </a:t>
            </a:r>
            <a:r>
              <a:rPr lang="en-GB" b="1" dirty="0"/>
              <a:t>also</a:t>
            </a:r>
            <a:r>
              <a:rPr lang="en-GB" dirty="0"/>
              <a:t>:</a:t>
            </a:r>
          </a:p>
          <a:p>
            <a:pPr lvl="1">
              <a:spcBef>
                <a:spcPts val="0"/>
              </a:spcBef>
              <a:buClr>
                <a:schemeClr val="tx2"/>
              </a:buClr>
              <a:buSzPct val="60000"/>
              <a:buFont typeface="Courier New" panose="02070309020205020404" pitchFamily="49" charset="0"/>
              <a:buChar char="o"/>
            </a:pPr>
            <a:r>
              <a:rPr lang="en-GB" dirty="0"/>
              <a:t>understand the reasons for using a particular method</a:t>
            </a:r>
          </a:p>
          <a:p>
            <a:pPr lvl="1">
              <a:spcBef>
                <a:spcPts val="0"/>
              </a:spcBef>
              <a:buClr>
                <a:schemeClr val="tx2"/>
              </a:buClr>
              <a:buSzPct val="60000"/>
              <a:buFont typeface="Courier New" panose="02070309020205020404" pitchFamily="49" charset="0"/>
              <a:buChar char="o"/>
            </a:pPr>
            <a:r>
              <a:rPr lang="en-GB" dirty="0"/>
              <a:t>understand what variables need to be manipulated, if any</a:t>
            </a:r>
          </a:p>
          <a:p>
            <a:pPr lvl="1">
              <a:spcBef>
                <a:spcPts val="0"/>
              </a:spcBef>
              <a:buClr>
                <a:schemeClr val="tx2"/>
              </a:buClr>
              <a:buSzPct val="60000"/>
              <a:buFont typeface="Courier New" panose="02070309020205020404" pitchFamily="49" charset="0"/>
              <a:buChar char="o"/>
            </a:pPr>
            <a:r>
              <a:rPr lang="en-GB" dirty="0"/>
              <a:t>understand why variables are being (or not being) manipulated</a:t>
            </a:r>
          </a:p>
          <a:p>
            <a:pPr lvl="1">
              <a:spcBef>
                <a:spcPts val="0"/>
              </a:spcBef>
              <a:buClr>
                <a:schemeClr val="tx2"/>
              </a:buClr>
              <a:buSzPct val="60000"/>
              <a:buFont typeface="Courier New" panose="02070309020205020404" pitchFamily="49" charset="0"/>
              <a:buChar char="o"/>
            </a:pPr>
            <a:r>
              <a:rPr lang="en-GB" dirty="0"/>
              <a:t>understand about sampling</a:t>
            </a:r>
          </a:p>
          <a:p>
            <a:pPr lvl="1">
              <a:spcBef>
                <a:spcPts val="0"/>
              </a:spcBef>
              <a:buClr>
                <a:schemeClr val="tx2"/>
              </a:buClr>
              <a:buSzPct val="60000"/>
              <a:buFont typeface="Courier New" panose="02070309020205020404" pitchFamily="49" charset="0"/>
              <a:buChar char="o"/>
            </a:pPr>
            <a:r>
              <a:rPr lang="en-GB" dirty="0"/>
              <a:t>understand about sources of error and how to minimise them</a:t>
            </a:r>
          </a:p>
          <a:p>
            <a:pPr lvl="1">
              <a:spcBef>
                <a:spcPts val="0"/>
              </a:spcBef>
              <a:buClr>
                <a:schemeClr val="tx2"/>
              </a:buClr>
              <a:buSzPct val="60000"/>
              <a:buFont typeface="Courier New" panose="02070309020205020404" pitchFamily="49" charset="0"/>
              <a:buChar char="o"/>
            </a:pPr>
            <a:r>
              <a:rPr lang="en-GB" dirty="0"/>
              <a:t>use their understanding to choose appropriate methods for different situations.</a:t>
            </a:r>
          </a:p>
          <a:p>
            <a:pPr lvl="1">
              <a:spcBef>
                <a:spcPts val="0"/>
              </a:spcBef>
              <a:buClr>
                <a:schemeClr val="tx2"/>
              </a:buClr>
              <a:buSzPct val="60000"/>
              <a:buFont typeface="Courier New" panose="02070309020205020404" pitchFamily="49" charset="0"/>
              <a:buChar char="o"/>
            </a:pPr>
            <a:endParaRPr lang="en-GB" dirty="0"/>
          </a:p>
          <a:p>
            <a:pPr>
              <a:spcBef>
                <a:spcPts val="0"/>
              </a:spcBef>
              <a:buFont typeface="Arial" panose="020B0604020202020204" pitchFamily="34" charset="0"/>
              <a:buChar char="•"/>
            </a:pPr>
            <a:r>
              <a:rPr lang="en-GB" dirty="0"/>
              <a:t>That is, they can think like a scientist as well as carry out procedures.</a:t>
            </a:r>
          </a:p>
          <a:p>
            <a:pPr marL="0" indent="0">
              <a:lnSpc>
                <a:spcPts val="1900"/>
              </a:lnSpc>
              <a:spcBef>
                <a:spcPts val="0"/>
              </a:spcBef>
              <a:buNone/>
            </a:pPr>
            <a:endParaRPr lang="en-GB" dirty="0"/>
          </a:p>
          <a:p>
            <a:pPr>
              <a:lnSpc>
                <a:spcPts val="1900"/>
              </a:lnSpc>
              <a:spcBef>
                <a:spcPts val="0"/>
              </a:spcBef>
              <a:buFont typeface="Arial" panose="020B0604020202020204" pitchFamily="34" charset="0"/>
              <a:buChar char="•"/>
            </a:pPr>
            <a:endParaRPr lang="en-GB" dirty="0"/>
          </a:p>
          <a:p>
            <a:pPr>
              <a:lnSpc>
                <a:spcPts val="1900"/>
              </a:lnSpc>
              <a:spcBef>
                <a:spcPts val="0"/>
              </a:spcBef>
              <a:buFont typeface="Arial" panose="020B0604020202020204" pitchFamily="34" charset="0"/>
              <a:buChar char="•"/>
            </a:pPr>
            <a:endParaRPr lang="en-GB" dirty="0"/>
          </a:p>
          <a:p>
            <a:pPr algn="r">
              <a:lnSpc>
                <a:spcPts val="1900"/>
              </a:lnSpc>
              <a:spcBef>
                <a:spcPts val="0"/>
              </a:spcBef>
              <a:buFont typeface="Arial" panose="020B0604020202020204" pitchFamily="34" charset="0"/>
              <a:buChar char="•"/>
            </a:pPr>
            <a:endParaRPr lang="en-GB" dirty="0"/>
          </a:p>
          <a:p>
            <a:pPr marL="0" indent="0">
              <a:buNone/>
            </a:pPr>
            <a:endParaRPr lang="en-GB" dirty="0"/>
          </a:p>
        </p:txBody>
      </p:sp>
      <p:sp>
        <p:nvSpPr>
          <p:cNvPr id="4" name="Slide Number Placeholder 3">
            <a:extLst>
              <a:ext uri="{FF2B5EF4-FFF2-40B4-BE49-F238E27FC236}">
                <a16:creationId xmlns:a16="http://schemas.microsoft.com/office/drawing/2014/main" id="{A5293F3B-C25A-4F05-AE22-C5E5E0E2411F}"/>
              </a:ext>
            </a:extLst>
          </p:cNvPr>
          <p:cNvSpPr>
            <a:spLocks noGrp="1"/>
          </p:cNvSpPr>
          <p:nvPr>
            <p:ph type="sldNum" sz="quarter" idx="4"/>
          </p:nvPr>
        </p:nvSpPr>
        <p:spPr/>
        <p:txBody>
          <a:bodyPr/>
          <a:lstStyle/>
          <a:p>
            <a:fld id="{9D4704D4-DAEA-4D4A-A9DC-4373E3AC7101}" type="slidenum">
              <a:rPr lang="en-GB" smtClean="0"/>
              <a:pPr/>
              <a:t>14</a:t>
            </a:fld>
            <a:endParaRPr lang="en-GB" dirty="0"/>
          </a:p>
        </p:txBody>
      </p:sp>
    </p:spTree>
    <p:extLst>
      <p:ext uri="{BB962C8B-B14F-4D97-AF65-F5344CB8AC3E}">
        <p14:creationId xmlns:p14="http://schemas.microsoft.com/office/powerpoint/2010/main" val="125741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2925F-0B63-4430-9497-9371706C1601}"/>
              </a:ext>
            </a:extLst>
          </p:cNvPr>
          <p:cNvSpPr>
            <a:spLocks noGrp="1"/>
          </p:cNvSpPr>
          <p:nvPr>
            <p:ph type="title"/>
          </p:nvPr>
        </p:nvSpPr>
        <p:spPr/>
        <p:txBody>
          <a:bodyPr/>
          <a:lstStyle/>
          <a:p>
            <a:r>
              <a:rPr lang="en-GB" dirty="0"/>
              <a:t>Advantages of using a ‘minds-on’ approach</a:t>
            </a:r>
            <a:endParaRPr lang="en-GB" dirty="0">
              <a:highlight>
                <a:srgbClr val="FFFF00"/>
              </a:highlight>
            </a:endParaRPr>
          </a:p>
        </p:txBody>
      </p:sp>
      <p:sp>
        <p:nvSpPr>
          <p:cNvPr id="3" name="Footer Placeholder 2">
            <a:extLst>
              <a:ext uri="{FF2B5EF4-FFF2-40B4-BE49-F238E27FC236}">
                <a16:creationId xmlns:a16="http://schemas.microsoft.com/office/drawing/2014/main" id="{767FE2C1-4273-4DDB-AB0F-CBE5FF8E26E7}"/>
              </a:ext>
            </a:extLst>
          </p:cNvPr>
          <p:cNvSpPr>
            <a:spLocks noGrp="1"/>
          </p:cNvSpPr>
          <p:nvPr>
            <p:ph type="ftr" sz="quarter" idx="10"/>
          </p:nvPr>
        </p:nvSpPr>
        <p:spPr/>
        <p:txBody>
          <a:bodyPr/>
          <a:lstStyle/>
          <a:p>
            <a:r>
              <a:rPr lang="en-GB"/>
              <a:t>Copyright © 2023 AQA and its licensors. All rights reserved.</a:t>
            </a:r>
            <a:endParaRPr lang="en-US" dirty="0"/>
          </a:p>
        </p:txBody>
      </p:sp>
      <p:sp>
        <p:nvSpPr>
          <p:cNvPr id="5" name="Content Placeholder 4">
            <a:extLst>
              <a:ext uri="{FF2B5EF4-FFF2-40B4-BE49-F238E27FC236}">
                <a16:creationId xmlns:a16="http://schemas.microsoft.com/office/drawing/2014/main" id="{69BA6B63-CA08-42FD-AF05-C232AA1BB4FE}"/>
              </a:ext>
            </a:extLst>
          </p:cNvPr>
          <p:cNvSpPr>
            <a:spLocks noGrp="1"/>
          </p:cNvSpPr>
          <p:nvPr>
            <p:ph sz="quarter" idx="12"/>
          </p:nvPr>
        </p:nvSpPr>
        <p:spPr/>
        <p:txBody>
          <a:bodyPr/>
          <a:lstStyle/>
          <a:p>
            <a:pPr>
              <a:spcBef>
                <a:spcPts val="0"/>
              </a:spcBef>
            </a:pPr>
            <a:r>
              <a:rPr lang="en-GB" dirty="0"/>
              <a:t>Develops the ability to apply practical skills to different situations.</a:t>
            </a:r>
          </a:p>
          <a:p>
            <a:pPr>
              <a:spcBef>
                <a:spcPts val="0"/>
              </a:spcBef>
            </a:pPr>
            <a:endParaRPr lang="en-GB" dirty="0"/>
          </a:p>
          <a:p>
            <a:pPr>
              <a:spcBef>
                <a:spcPts val="0"/>
              </a:spcBef>
            </a:pPr>
            <a:r>
              <a:rPr lang="en-GB" dirty="0"/>
              <a:t>Students understand more about the principles behind the investigation, rather than simply following or memorising a recipe, so:</a:t>
            </a:r>
          </a:p>
          <a:p>
            <a:pPr lvl="1">
              <a:spcBef>
                <a:spcPts val="0"/>
              </a:spcBef>
              <a:buClr>
                <a:schemeClr val="tx2"/>
              </a:buClr>
              <a:buSzPct val="60000"/>
              <a:buFont typeface="Courier New" panose="02070309020205020404" pitchFamily="49" charset="0"/>
              <a:buChar char="o"/>
            </a:pPr>
            <a:r>
              <a:rPr lang="en-GB" dirty="0"/>
              <a:t>are more able to cope with the unfamiliar situations in practical-based exam questions</a:t>
            </a:r>
          </a:p>
          <a:p>
            <a:pPr lvl="1">
              <a:spcBef>
                <a:spcPts val="0"/>
              </a:spcBef>
              <a:buClr>
                <a:schemeClr val="tx2"/>
              </a:buClr>
              <a:buSzPct val="60000"/>
              <a:buFont typeface="Courier New" panose="02070309020205020404" pitchFamily="49" charset="0"/>
              <a:buChar char="o"/>
            </a:pPr>
            <a:r>
              <a:rPr lang="en-GB" dirty="0"/>
              <a:t>develop transferrable skills for later study/work.</a:t>
            </a:r>
          </a:p>
          <a:p>
            <a:pPr lvl="1">
              <a:spcBef>
                <a:spcPts val="0"/>
              </a:spcBef>
              <a:buFont typeface="Courier New" panose="02070309020205020404" pitchFamily="49" charset="0"/>
              <a:buChar char="o"/>
            </a:pPr>
            <a:endParaRPr lang="en-GB" dirty="0"/>
          </a:p>
          <a:p>
            <a:pPr>
              <a:spcBef>
                <a:spcPts val="0"/>
              </a:spcBef>
              <a:buFont typeface="Arial" panose="020B0604020202020204" pitchFamily="34" charset="0"/>
              <a:buChar char="•"/>
            </a:pPr>
            <a:r>
              <a:rPr lang="en-GB" dirty="0"/>
              <a:t>Embeds these principles in student thinking so they are more confident:</a:t>
            </a:r>
          </a:p>
          <a:p>
            <a:pPr lvl="1">
              <a:spcBef>
                <a:spcPts val="0"/>
              </a:spcBef>
              <a:buClr>
                <a:schemeClr val="tx2"/>
              </a:buClr>
              <a:buSzPct val="60000"/>
              <a:buFont typeface="Courier New" panose="02070309020205020404" pitchFamily="49" charset="0"/>
              <a:buChar char="o"/>
            </a:pPr>
            <a:r>
              <a:rPr lang="en-GB" dirty="0"/>
              <a:t>independently working at A-level to achieve CPAC criteria</a:t>
            </a:r>
          </a:p>
          <a:p>
            <a:pPr lvl="1">
              <a:spcBef>
                <a:spcPts val="0"/>
              </a:spcBef>
              <a:buClr>
                <a:schemeClr val="tx2"/>
              </a:buClr>
              <a:buSzPct val="60000"/>
              <a:buFont typeface="Courier New" panose="02070309020205020404" pitchFamily="49" charset="0"/>
              <a:buChar char="o"/>
            </a:pPr>
            <a:r>
              <a:rPr lang="en-GB" dirty="0"/>
              <a:t>doing independent practical research when progressing to higher education.</a:t>
            </a:r>
          </a:p>
          <a:p>
            <a:pPr lvl="1">
              <a:spcBef>
                <a:spcPts val="0"/>
              </a:spcBef>
              <a:buFont typeface="Courier New" panose="02070309020205020404" pitchFamily="49" charset="0"/>
              <a:buChar char="o"/>
            </a:pPr>
            <a:endParaRPr lang="en-GB" dirty="0"/>
          </a:p>
          <a:p>
            <a:pPr>
              <a:spcBef>
                <a:spcPts val="0"/>
              </a:spcBef>
            </a:pPr>
            <a:r>
              <a:rPr lang="en-GB" dirty="0"/>
              <a:t>Encourages a more open approach to practical investigation.</a:t>
            </a:r>
          </a:p>
          <a:p>
            <a:pPr>
              <a:spcBef>
                <a:spcPts val="0"/>
              </a:spcBef>
            </a:pPr>
            <a:endParaRPr lang="en-GB" dirty="0"/>
          </a:p>
          <a:p>
            <a:pPr>
              <a:spcBef>
                <a:spcPts val="0"/>
              </a:spcBef>
            </a:pPr>
            <a:r>
              <a:rPr lang="en-GB" dirty="0"/>
              <a:t>Makes practical work more interesting/engaging/applicable.</a:t>
            </a:r>
          </a:p>
          <a:p>
            <a:pPr marL="0" indent="0">
              <a:lnSpc>
                <a:spcPts val="1900"/>
              </a:lnSpc>
              <a:spcBef>
                <a:spcPts val="0"/>
              </a:spcBef>
              <a:buNone/>
            </a:pPr>
            <a:endParaRPr lang="en-GB" dirty="0"/>
          </a:p>
          <a:p>
            <a:pPr>
              <a:lnSpc>
                <a:spcPts val="1900"/>
              </a:lnSpc>
              <a:spcBef>
                <a:spcPts val="0"/>
              </a:spcBef>
              <a:buFont typeface="Arial" panose="020B0604020202020204" pitchFamily="34" charset="0"/>
              <a:buChar char="•"/>
            </a:pPr>
            <a:endParaRPr lang="en-GB" dirty="0"/>
          </a:p>
          <a:p>
            <a:pPr>
              <a:lnSpc>
                <a:spcPts val="1900"/>
              </a:lnSpc>
              <a:spcBef>
                <a:spcPts val="0"/>
              </a:spcBef>
              <a:buFont typeface="Arial" panose="020B0604020202020204" pitchFamily="34" charset="0"/>
              <a:buChar char="•"/>
            </a:pPr>
            <a:endParaRPr lang="en-GB" dirty="0"/>
          </a:p>
          <a:p>
            <a:pPr algn="r">
              <a:lnSpc>
                <a:spcPts val="1900"/>
              </a:lnSpc>
              <a:spcBef>
                <a:spcPts val="0"/>
              </a:spcBef>
              <a:buFont typeface="Arial" panose="020B0604020202020204" pitchFamily="34" charset="0"/>
              <a:buChar char="•"/>
            </a:pPr>
            <a:endParaRPr lang="en-GB" dirty="0"/>
          </a:p>
          <a:p>
            <a:pPr marL="0" indent="0">
              <a:buNone/>
            </a:pPr>
            <a:endParaRPr lang="en-GB" dirty="0"/>
          </a:p>
        </p:txBody>
      </p:sp>
      <p:sp>
        <p:nvSpPr>
          <p:cNvPr id="4" name="Slide Number Placeholder 3">
            <a:extLst>
              <a:ext uri="{FF2B5EF4-FFF2-40B4-BE49-F238E27FC236}">
                <a16:creationId xmlns:a16="http://schemas.microsoft.com/office/drawing/2014/main" id="{A5293F3B-C25A-4F05-AE22-C5E5E0E2411F}"/>
              </a:ext>
            </a:extLst>
          </p:cNvPr>
          <p:cNvSpPr>
            <a:spLocks noGrp="1"/>
          </p:cNvSpPr>
          <p:nvPr>
            <p:ph type="sldNum" sz="quarter" idx="4"/>
          </p:nvPr>
        </p:nvSpPr>
        <p:spPr/>
        <p:txBody>
          <a:bodyPr/>
          <a:lstStyle/>
          <a:p>
            <a:fld id="{9D4704D4-DAEA-4D4A-A9DC-4373E3AC7101}" type="slidenum">
              <a:rPr lang="en-GB" smtClean="0"/>
              <a:pPr/>
              <a:t>15</a:t>
            </a:fld>
            <a:endParaRPr lang="en-GB" dirty="0"/>
          </a:p>
        </p:txBody>
      </p:sp>
    </p:spTree>
    <p:extLst>
      <p:ext uri="{BB962C8B-B14F-4D97-AF65-F5344CB8AC3E}">
        <p14:creationId xmlns:p14="http://schemas.microsoft.com/office/powerpoint/2010/main" val="1116347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2925F-0B63-4430-9497-9371706C1601}"/>
              </a:ext>
            </a:extLst>
          </p:cNvPr>
          <p:cNvSpPr>
            <a:spLocks noGrp="1"/>
          </p:cNvSpPr>
          <p:nvPr>
            <p:ph type="title"/>
          </p:nvPr>
        </p:nvSpPr>
        <p:spPr/>
        <p:txBody>
          <a:bodyPr/>
          <a:lstStyle/>
          <a:p>
            <a:r>
              <a:rPr lang="en-GB" dirty="0"/>
              <a:t>Project Calibrate teacher workshops</a:t>
            </a:r>
            <a:endParaRPr lang="en-GB" dirty="0">
              <a:highlight>
                <a:srgbClr val="FFFF00"/>
              </a:highlight>
            </a:endParaRPr>
          </a:p>
        </p:txBody>
      </p:sp>
      <p:sp>
        <p:nvSpPr>
          <p:cNvPr id="3" name="Footer Placeholder 2">
            <a:extLst>
              <a:ext uri="{FF2B5EF4-FFF2-40B4-BE49-F238E27FC236}">
                <a16:creationId xmlns:a16="http://schemas.microsoft.com/office/drawing/2014/main" id="{767FE2C1-4273-4DDB-AB0F-CBE5FF8E26E7}"/>
              </a:ext>
            </a:extLst>
          </p:cNvPr>
          <p:cNvSpPr>
            <a:spLocks noGrp="1"/>
          </p:cNvSpPr>
          <p:nvPr>
            <p:ph type="ftr" sz="quarter" idx="10"/>
          </p:nvPr>
        </p:nvSpPr>
        <p:spPr/>
        <p:txBody>
          <a:bodyPr/>
          <a:lstStyle/>
          <a:p>
            <a:r>
              <a:rPr lang="en-GB"/>
              <a:t>Copyright © 2023 AQA and its licensors. All rights reserved.</a:t>
            </a:r>
            <a:endParaRPr lang="en-US" dirty="0"/>
          </a:p>
        </p:txBody>
      </p:sp>
      <p:sp>
        <p:nvSpPr>
          <p:cNvPr id="5" name="Content Placeholder 4">
            <a:extLst>
              <a:ext uri="{FF2B5EF4-FFF2-40B4-BE49-F238E27FC236}">
                <a16:creationId xmlns:a16="http://schemas.microsoft.com/office/drawing/2014/main" id="{69BA6B63-CA08-42FD-AF05-C232AA1BB4FE}"/>
              </a:ext>
            </a:extLst>
          </p:cNvPr>
          <p:cNvSpPr>
            <a:spLocks noGrp="1"/>
          </p:cNvSpPr>
          <p:nvPr>
            <p:ph sz="quarter" idx="12"/>
          </p:nvPr>
        </p:nvSpPr>
        <p:spPr/>
        <p:txBody>
          <a:bodyPr/>
          <a:lstStyle/>
          <a:p>
            <a:pPr>
              <a:spcBef>
                <a:spcPts val="900"/>
              </a:spcBef>
            </a:pPr>
            <a:r>
              <a:rPr lang="en-GB" dirty="0"/>
              <a:t>Teachers attended a workshop or webinar that introduced Brandon’s Matrix and used the pilot assessments in the classroom.</a:t>
            </a:r>
          </a:p>
          <a:p>
            <a:pPr>
              <a:spcBef>
                <a:spcPts val="900"/>
              </a:spcBef>
            </a:pPr>
            <a:r>
              <a:rPr lang="en-GB" dirty="0"/>
              <a:t>Activity:</a:t>
            </a:r>
          </a:p>
          <a:p>
            <a:pPr lvl="1">
              <a:buClr>
                <a:schemeClr val="tx2"/>
              </a:buClr>
              <a:buSzPct val="60000"/>
              <a:buFont typeface="Courier New" panose="02070309020205020404" pitchFamily="49" charset="0"/>
              <a:buChar char="o"/>
            </a:pPr>
            <a:r>
              <a:rPr lang="en-GB" dirty="0"/>
              <a:t>in groups, put the GCSE required </a:t>
            </a:r>
            <a:r>
              <a:rPr lang="en-GB" dirty="0" err="1"/>
              <a:t>practicals</a:t>
            </a:r>
            <a:r>
              <a:rPr lang="en-GB" dirty="0"/>
              <a:t> on Brandon’s Matrix </a:t>
            </a:r>
            <a:r>
              <a:rPr lang="en-GB" b="1" dirty="0"/>
              <a:t>as you would normally teach them</a:t>
            </a:r>
            <a:endParaRPr lang="en-GB" dirty="0"/>
          </a:p>
          <a:p>
            <a:pPr lvl="1">
              <a:buClr>
                <a:schemeClr val="tx2"/>
              </a:buClr>
              <a:buSzPct val="60000"/>
              <a:buFont typeface="Courier New" panose="02070309020205020404" pitchFamily="49" charset="0"/>
              <a:buChar char="o"/>
            </a:pPr>
            <a:r>
              <a:rPr lang="en-GB" dirty="0"/>
              <a:t>discuss the output and any differences of opinion, especially any that come from teaching practice.</a:t>
            </a:r>
          </a:p>
          <a:p>
            <a:pPr>
              <a:spcBef>
                <a:spcPts val="900"/>
              </a:spcBef>
            </a:pPr>
            <a:r>
              <a:rPr lang="en-GB" dirty="0"/>
              <a:t>Pilot assessments: in groups, plan a lesson around one of the topics, asking</a:t>
            </a:r>
          </a:p>
          <a:p>
            <a:pPr lvl="2" fontAlgn="base">
              <a:buClr>
                <a:schemeClr val="tx2"/>
              </a:buClr>
              <a:buSzPct val="60000"/>
              <a:buFont typeface="Courier New" panose="02070309020205020404" pitchFamily="49" charset="0"/>
              <a:buChar char="o"/>
            </a:pPr>
            <a:r>
              <a:rPr lang="en-GB" dirty="0"/>
              <a:t>How could I convey Brandon’s Matrix to my students?</a:t>
            </a:r>
            <a:endParaRPr lang="en-GB" sz="750" dirty="0"/>
          </a:p>
          <a:p>
            <a:pPr lvl="2" fontAlgn="base">
              <a:buClr>
                <a:schemeClr val="tx2"/>
              </a:buClr>
              <a:buSzPct val="60000"/>
              <a:buFont typeface="Courier New" panose="02070309020205020404" pitchFamily="49" charset="0"/>
              <a:buChar char="o"/>
            </a:pPr>
            <a:r>
              <a:rPr lang="en-GB" dirty="0"/>
              <a:t>Which method(s) from Brandon’s Matrix will I focus on in the practical?</a:t>
            </a:r>
            <a:endParaRPr lang="en-GB" sz="750" dirty="0"/>
          </a:p>
          <a:p>
            <a:pPr lvl="2" fontAlgn="base">
              <a:buClr>
                <a:schemeClr val="tx2"/>
              </a:buClr>
              <a:buSzPct val="60000"/>
              <a:buFont typeface="Courier New" panose="02070309020205020404" pitchFamily="49" charset="0"/>
              <a:buChar char="o"/>
            </a:pPr>
            <a:r>
              <a:rPr lang="en-GB" dirty="0"/>
              <a:t>What content/theory do I need to teach in order to undertake the practical?</a:t>
            </a:r>
          </a:p>
          <a:p>
            <a:pPr>
              <a:lnSpc>
                <a:spcPts val="1900"/>
              </a:lnSpc>
              <a:spcBef>
                <a:spcPts val="0"/>
              </a:spcBef>
              <a:buFont typeface="Arial" panose="020B0604020202020204" pitchFamily="34" charset="0"/>
              <a:buChar char="•"/>
            </a:pPr>
            <a:endParaRPr lang="en-GB" dirty="0"/>
          </a:p>
          <a:p>
            <a:pPr>
              <a:lnSpc>
                <a:spcPts val="1900"/>
              </a:lnSpc>
              <a:spcBef>
                <a:spcPts val="0"/>
              </a:spcBef>
              <a:buFont typeface="Arial" panose="020B0604020202020204" pitchFamily="34" charset="0"/>
              <a:buChar char="•"/>
            </a:pPr>
            <a:endParaRPr lang="en-GB" dirty="0"/>
          </a:p>
          <a:p>
            <a:pPr>
              <a:lnSpc>
                <a:spcPts val="1900"/>
              </a:lnSpc>
              <a:spcBef>
                <a:spcPts val="0"/>
              </a:spcBef>
              <a:buFont typeface="Arial" panose="020B0604020202020204" pitchFamily="34" charset="0"/>
              <a:buChar char="•"/>
            </a:pPr>
            <a:endParaRPr lang="en-GB" dirty="0"/>
          </a:p>
          <a:p>
            <a:pPr algn="r">
              <a:lnSpc>
                <a:spcPts val="1900"/>
              </a:lnSpc>
              <a:spcBef>
                <a:spcPts val="0"/>
              </a:spcBef>
              <a:buFont typeface="Arial" panose="020B0604020202020204" pitchFamily="34" charset="0"/>
              <a:buChar char="•"/>
            </a:pPr>
            <a:endParaRPr lang="en-GB" dirty="0"/>
          </a:p>
          <a:p>
            <a:pPr marL="0" indent="0">
              <a:buNone/>
            </a:pPr>
            <a:endParaRPr lang="en-GB" dirty="0"/>
          </a:p>
        </p:txBody>
      </p:sp>
      <p:sp>
        <p:nvSpPr>
          <p:cNvPr id="4" name="Slide Number Placeholder 3">
            <a:extLst>
              <a:ext uri="{FF2B5EF4-FFF2-40B4-BE49-F238E27FC236}">
                <a16:creationId xmlns:a16="http://schemas.microsoft.com/office/drawing/2014/main" id="{A5293F3B-C25A-4F05-AE22-C5E5E0E2411F}"/>
              </a:ext>
            </a:extLst>
          </p:cNvPr>
          <p:cNvSpPr>
            <a:spLocks noGrp="1"/>
          </p:cNvSpPr>
          <p:nvPr>
            <p:ph type="sldNum" sz="quarter" idx="4"/>
          </p:nvPr>
        </p:nvSpPr>
        <p:spPr/>
        <p:txBody>
          <a:bodyPr/>
          <a:lstStyle/>
          <a:p>
            <a:fld id="{9D4704D4-DAEA-4D4A-A9DC-4373E3AC7101}" type="slidenum">
              <a:rPr lang="en-GB" smtClean="0"/>
              <a:pPr/>
              <a:t>16</a:t>
            </a:fld>
            <a:endParaRPr lang="en-GB" dirty="0"/>
          </a:p>
        </p:txBody>
      </p:sp>
    </p:spTree>
    <p:extLst>
      <p:ext uri="{BB962C8B-B14F-4D97-AF65-F5344CB8AC3E}">
        <p14:creationId xmlns:p14="http://schemas.microsoft.com/office/powerpoint/2010/main" val="2885488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2925F-0B63-4430-9497-9371706C1601}"/>
              </a:ext>
            </a:extLst>
          </p:cNvPr>
          <p:cNvSpPr>
            <a:spLocks noGrp="1"/>
          </p:cNvSpPr>
          <p:nvPr>
            <p:ph type="title"/>
          </p:nvPr>
        </p:nvSpPr>
        <p:spPr/>
        <p:txBody>
          <a:bodyPr/>
          <a:lstStyle/>
          <a:p>
            <a:r>
              <a:rPr lang="en-GB" dirty="0"/>
              <a:t>Teacher and student responses to Brandon’s Matrix</a:t>
            </a:r>
            <a:endParaRPr lang="en-GB" dirty="0">
              <a:highlight>
                <a:srgbClr val="FFFF00"/>
              </a:highlight>
            </a:endParaRPr>
          </a:p>
        </p:txBody>
      </p:sp>
      <p:sp>
        <p:nvSpPr>
          <p:cNvPr id="3" name="Footer Placeholder 2">
            <a:extLst>
              <a:ext uri="{FF2B5EF4-FFF2-40B4-BE49-F238E27FC236}">
                <a16:creationId xmlns:a16="http://schemas.microsoft.com/office/drawing/2014/main" id="{767FE2C1-4273-4DDB-AB0F-CBE5FF8E26E7}"/>
              </a:ext>
            </a:extLst>
          </p:cNvPr>
          <p:cNvSpPr>
            <a:spLocks noGrp="1"/>
          </p:cNvSpPr>
          <p:nvPr>
            <p:ph type="ftr" sz="quarter" idx="10"/>
          </p:nvPr>
        </p:nvSpPr>
        <p:spPr/>
        <p:txBody>
          <a:bodyPr/>
          <a:lstStyle/>
          <a:p>
            <a:r>
              <a:rPr lang="en-GB"/>
              <a:t>Copyright © 2023 AQA and its licensors. All rights reserved.</a:t>
            </a:r>
            <a:endParaRPr lang="en-US" dirty="0"/>
          </a:p>
        </p:txBody>
      </p:sp>
      <p:sp>
        <p:nvSpPr>
          <p:cNvPr id="4" name="Slide Number Placeholder 3">
            <a:extLst>
              <a:ext uri="{FF2B5EF4-FFF2-40B4-BE49-F238E27FC236}">
                <a16:creationId xmlns:a16="http://schemas.microsoft.com/office/drawing/2014/main" id="{A5293F3B-C25A-4F05-AE22-C5E5E0E2411F}"/>
              </a:ext>
            </a:extLst>
          </p:cNvPr>
          <p:cNvSpPr>
            <a:spLocks noGrp="1"/>
          </p:cNvSpPr>
          <p:nvPr>
            <p:ph type="sldNum" sz="quarter" idx="4"/>
          </p:nvPr>
        </p:nvSpPr>
        <p:spPr/>
        <p:txBody>
          <a:bodyPr/>
          <a:lstStyle/>
          <a:p>
            <a:fld id="{9D4704D4-DAEA-4D4A-A9DC-4373E3AC7101}" type="slidenum">
              <a:rPr lang="en-GB" smtClean="0"/>
              <a:pPr/>
              <a:t>17</a:t>
            </a:fld>
            <a:endParaRPr lang="en-GB" dirty="0"/>
          </a:p>
        </p:txBody>
      </p:sp>
      <p:sp>
        <p:nvSpPr>
          <p:cNvPr id="5" name="Content Placeholder 4">
            <a:extLst>
              <a:ext uri="{FF2B5EF4-FFF2-40B4-BE49-F238E27FC236}">
                <a16:creationId xmlns:a16="http://schemas.microsoft.com/office/drawing/2014/main" id="{69BA6B63-CA08-42FD-AF05-C232AA1BB4FE}"/>
              </a:ext>
            </a:extLst>
          </p:cNvPr>
          <p:cNvSpPr>
            <a:spLocks noGrp="1"/>
          </p:cNvSpPr>
          <p:nvPr>
            <p:ph sz="quarter" idx="11"/>
          </p:nvPr>
        </p:nvSpPr>
        <p:spPr>
          <a:xfrm>
            <a:off x="539999" y="1856096"/>
            <a:ext cx="8045201" cy="4282421"/>
          </a:xfrm>
        </p:spPr>
        <p:txBody>
          <a:bodyPr/>
          <a:lstStyle/>
          <a:p>
            <a:pPr>
              <a:lnSpc>
                <a:spcPts val="1900"/>
              </a:lnSpc>
              <a:spcBef>
                <a:spcPts val="0"/>
              </a:spcBef>
              <a:buFont typeface="Arial" panose="020B0604020202020204" pitchFamily="34" charset="0"/>
              <a:buChar char="•"/>
            </a:pPr>
            <a:endParaRPr lang="en-GB" dirty="0"/>
          </a:p>
          <a:p>
            <a:pPr>
              <a:lnSpc>
                <a:spcPts val="1900"/>
              </a:lnSpc>
              <a:spcBef>
                <a:spcPts val="0"/>
              </a:spcBef>
              <a:buFont typeface="Arial" panose="020B0604020202020204" pitchFamily="34" charset="0"/>
              <a:buChar char="•"/>
            </a:pPr>
            <a:endParaRPr lang="en-GB" dirty="0"/>
          </a:p>
          <a:p>
            <a:pPr>
              <a:lnSpc>
                <a:spcPts val="1900"/>
              </a:lnSpc>
              <a:spcBef>
                <a:spcPts val="0"/>
              </a:spcBef>
              <a:buFont typeface="Arial" panose="020B0604020202020204" pitchFamily="34" charset="0"/>
              <a:buChar char="•"/>
            </a:pPr>
            <a:endParaRPr lang="en-GB" dirty="0"/>
          </a:p>
          <a:p>
            <a:pPr algn="r">
              <a:lnSpc>
                <a:spcPts val="1900"/>
              </a:lnSpc>
              <a:spcBef>
                <a:spcPts val="0"/>
              </a:spcBef>
              <a:buFont typeface="Arial" panose="020B0604020202020204" pitchFamily="34" charset="0"/>
              <a:buChar char="•"/>
            </a:pPr>
            <a:endParaRPr lang="en-GB" dirty="0"/>
          </a:p>
          <a:p>
            <a:pPr marL="0" indent="0">
              <a:buNone/>
            </a:pPr>
            <a:endParaRPr lang="en-GB" dirty="0"/>
          </a:p>
        </p:txBody>
      </p:sp>
      <p:sp>
        <p:nvSpPr>
          <p:cNvPr id="6" name="Speech Bubble: Rectangle with Corners Rounded 5">
            <a:extLst>
              <a:ext uri="{FF2B5EF4-FFF2-40B4-BE49-F238E27FC236}">
                <a16:creationId xmlns:a16="http://schemas.microsoft.com/office/drawing/2014/main" id="{C96DD9F7-65D2-4EF0-8EED-FBEBF535AE8F}"/>
              </a:ext>
            </a:extLst>
          </p:cNvPr>
          <p:cNvSpPr/>
          <p:nvPr/>
        </p:nvSpPr>
        <p:spPr>
          <a:xfrm>
            <a:off x="468578" y="1108828"/>
            <a:ext cx="4186260" cy="3040327"/>
          </a:xfrm>
          <a:prstGeom prst="wedgeRoundRectCallout">
            <a:avLst>
              <a:gd name="adj1" fmla="val -37362"/>
              <a:gd name="adj2" fmla="val 62573"/>
              <a:gd name="adj3" fmla="val 16667"/>
            </a:avLst>
          </a:prstGeom>
          <a:noFill/>
          <a:ln w="285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dirty="0">
                <a:solidFill>
                  <a:schemeClr val="tx1"/>
                </a:solidFill>
              </a:rPr>
              <a:t>‘I think it is a really good way of kind of like organising the </a:t>
            </a:r>
            <a:r>
              <a:rPr lang="en-GB" dirty="0" err="1">
                <a:solidFill>
                  <a:schemeClr val="tx1"/>
                </a:solidFill>
              </a:rPr>
              <a:t>practicals</a:t>
            </a:r>
            <a:r>
              <a:rPr lang="en-GB" dirty="0">
                <a:solidFill>
                  <a:schemeClr val="tx1"/>
                </a:solidFill>
              </a:rPr>
              <a:t> that we already have within our curriculum. It makes it really clear to see what we clearly do assess and what we focus on a lot, and where our areas of weakness are […] I thought it was a really good model, really clear model and quite easy to understand as well.’</a:t>
            </a:r>
          </a:p>
        </p:txBody>
      </p:sp>
      <p:sp>
        <p:nvSpPr>
          <p:cNvPr id="8" name="Flowchart: Sequential Access Storage 5">
            <a:extLst>
              <a:ext uri="{FF2B5EF4-FFF2-40B4-BE49-F238E27FC236}">
                <a16:creationId xmlns:a16="http://schemas.microsoft.com/office/drawing/2014/main" id="{7A3C848D-7AF7-4D96-8ED6-8C4AE44C1FDB}"/>
              </a:ext>
            </a:extLst>
          </p:cNvPr>
          <p:cNvSpPr/>
          <p:nvPr/>
        </p:nvSpPr>
        <p:spPr>
          <a:xfrm>
            <a:off x="5775022" y="3698632"/>
            <a:ext cx="2828979" cy="1699686"/>
          </a:xfrm>
          <a:prstGeom prst="wedgeRoundRectCallout">
            <a:avLst>
              <a:gd name="adj1" fmla="val -40771"/>
              <a:gd name="adj2" fmla="val 66361"/>
              <a:gd name="adj3" fmla="val 16667"/>
            </a:avLst>
          </a:prstGeom>
          <a:noFill/>
          <a:ln>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‘I felt that it made the practical go better because it made the children think about what they were doing.’</a:t>
            </a:r>
            <a:endParaRPr lang="en-GB" dirty="0">
              <a:solidFill>
                <a:schemeClr val="tx1"/>
              </a:solidFill>
            </a:endParaRPr>
          </a:p>
        </p:txBody>
      </p:sp>
      <p:sp>
        <p:nvSpPr>
          <p:cNvPr id="9" name="Flowchart: Sequential Access Storage 4">
            <a:extLst>
              <a:ext uri="{FF2B5EF4-FFF2-40B4-BE49-F238E27FC236}">
                <a16:creationId xmlns:a16="http://schemas.microsoft.com/office/drawing/2014/main" id="{F8C9578B-0E0A-46C6-8872-50510E431CAA}"/>
              </a:ext>
            </a:extLst>
          </p:cNvPr>
          <p:cNvSpPr/>
          <p:nvPr/>
        </p:nvSpPr>
        <p:spPr>
          <a:xfrm>
            <a:off x="5203828" y="1108828"/>
            <a:ext cx="3381372" cy="1956875"/>
          </a:xfrm>
          <a:prstGeom prst="wedgeRoundRectCallout">
            <a:avLst>
              <a:gd name="adj1" fmla="val -36141"/>
              <a:gd name="adj2" fmla="val 65440"/>
              <a:gd name="adj3" fmla="val 16667"/>
            </a:avLst>
          </a:prstGeom>
          <a:noFill/>
          <a:ln>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‘They [students] felt like they had more ownership of it because they had more say in what they were actually doing. So they understood the logic behind it.’</a:t>
            </a:r>
            <a:endParaRPr lang="en-GB" dirty="0">
              <a:solidFill>
                <a:schemeClr val="tx1"/>
              </a:solidFill>
            </a:endParaRPr>
          </a:p>
        </p:txBody>
      </p:sp>
      <p:sp>
        <p:nvSpPr>
          <p:cNvPr id="12" name="Flowchart: Sequential Access Storage 3">
            <a:extLst>
              <a:ext uri="{FF2B5EF4-FFF2-40B4-BE49-F238E27FC236}">
                <a16:creationId xmlns:a16="http://schemas.microsoft.com/office/drawing/2014/main" id="{6D592543-693F-4771-BC5A-C44902D6046D}"/>
              </a:ext>
            </a:extLst>
          </p:cNvPr>
          <p:cNvSpPr/>
          <p:nvPr/>
        </p:nvSpPr>
        <p:spPr>
          <a:xfrm>
            <a:off x="1759049" y="4334382"/>
            <a:ext cx="3283588" cy="1597111"/>
          </a:xfrm>
          <a:prstGeom prst="wedgeRoundRectCallout">
            <a:avLst>
              <a:gd name="adj1" fmla="val -40966"/>
              <a:gd name="adj2" fmla="val 67595"/>
              <a:gd name="adj3" fmla="val 16667"/>
            </a:avLst>
          </a:prstGeom>
          <a:noFill/>
          <a:ln>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pPr>
            <a:r>
              <a:rPr lang="en-GB" dirty="0">
                <a:solidFill>
                  <a:schemeClr val="tx1"/>
                </a:solidFill>
              </a:rPr>
              <a:t>‘It makes them think about variables. So that becomes an active process. It is in the foreground, not the background.’</a:t>
            </a:r>
          </a:p>
        </p:txBody>
      </p:sp>
    </p:spTree>
    <p:extLst>
      <p:ext uri="{BB962C8B-B14F-4D97-AF65-F5344CB8AC3E}">
        <p14:creationId xmlns:p14="http://schemas.microsoft.com/office/powerpoint/2010/main" val="504222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2925F-0B63-4430-9497-9371706C1601}"/>
              </a:ext>
            </a:extLst>
          </p:cNvPr>
          <p:cNvSpPr>
            <a:spLocks noGrp="1"/>
          </p:cNvSpPr>
          <p:nvPr>
            <p:ph type="title"/>
          </p:nvPr>
        </p:nvSpPr>
        <p:spPr/>
        <p:txBody>
          <a:bodyPr/>
          <a:lstStyle/>
          <a:p>
            <a:r>
              <a:rPr lang="en-GB" dirty="0"/>
              <a:t>Teacher and student responses to Brandon’s Matrix</a:t>
            </a:r>
            <a:endParaRPr lang="en-GB" dirty="0">
              <a:highlight>
                <a:srgbClr val="FFFF00"/>
              </a:highlight>
            </a:endParaRPr>
          </a:p>
        </p:txBody>
      </p:sp>
      <p:sp>
        <p:nvSpPr>
          <p:cNvPr id="3" name="Footer Placeholder 2">
            <a:extLst>
              <a:ext uri="{FF2B5EF4-FFF2-40B4-BE49-F238E27FC236}">
                <a16:creationId xmlns:a16="http://schemas.microsoft.com/office/drawing/2014/main" id="{767FE2C1-4273-4DDB-AB0F-CBE5FF8E26E7}"/>
              </a:ext>
            </a:extLst>
          </p:cNvPr>
          <p:cNvSpPr>
            <a:spLocks noGrp="1"/>
          </p:cNvSpPr>
          <p:nvPr>
            <p:ph type="ftr" sz="quarter" idx="10"/>
          </p:nvPr>
        </p:nvSpPr>
        <p:spPr/>
        <p:txBody>
          <a:bodyPr/>
          <a:lstStyle/>
          <a:p>
            <a:r>
              <a:rPr lang="en-GB"/>
              <a:t>Copyright © 2023 AQA and its licensors. All rights reserved.</a:t>
            </a:r>
            <a:endParaRPr lang="en-US" dirty="0"/>
          </a:p>
        </p:txBody>
      </p:sp>
      <p:sp>
        <p:nvSpPr>
          <p:cNvPr id="4" name="Slide Number Placeholder 3">
            <a:extLst>
              <a:ext uri="{FF2B5EF4-FFF2-40B4-BE49-F238E27FC236}">
                <a16:creationId xmlns:a16="http://schemas.microsoft.com/office/drawing/2014/main" id="{A5293F3B-C25A-4F05-AE22-C5E5E0E2411F}"/>
              </a:ext>
            </a:extLst>
          </p:cNvPr>
          <p:cNvSpPr>
            <a:spLocks noGrp="1"/>
          </p:cNvSpPr>
          <p:nvPr>
            <p:ph type="sldNum" sz="quarter" idx="4"/>
          </p:nvPr>
        </p:nvSpPr>
        <p:spPr/>
        <p:txBody>
          <a:bodyPr/>
          <a:lstStyle/>
          <a:p>
            <a:fld id="{9D4704D4-DAEA-4D4A-A9DC-4373E3AC7101}" type="slidenum">
              <a:rPr lang="en-GB" smtClean="0"/>
              <a:pPr/>
              <a:t>18</a:t>
            </a:fld>
            <a:endParaRPr lang="en-GB" dirty="0"/>
          </a:p>
        </p:txBody>
      </p:sp>
      <p:sp>
        <p:nvSpPr>
          <p:cNvPr id="5" name="Content Placeholder 4">
            <a:extLst>
              <a:ext uri="{FF2B5EF4-FFF2-40B4-BE49-F238E27FC236}">
                <a16:creationId xmlns:a16="http://schemas.microsoft.com/office/drawing/2014/main" id="{69BA6B63-CA08-42FD-AF05-C232AA1BB4FE}"/>
              </a:ext>
            </a:extLst>
          </p:cNvPr>
          <p:cNvSpPr>
            <a:spLocks noGrp="1"/>
          </p:cNvSpPr>
          <p:nvPr>
            <p:ph sz="quarter" idx="11"/>
          </p:nvPr>
        </p:nvSpPr>
        <p:spPr>
          <a:xfrm>
            <a:off x="539999" y="1856096"/>
            <a:ext cx="8045201" cy="4282421"/>
          </a:xfrm>
        </p:spPr>
        <p:txBody>
          <a:bodyPr/>
          <a:lstStyle/>
          <a:p>
            <a:pPr>
              <a:lnSpc>
                <a:spcPts val="1900"/>
              </a:lnSpc>
              <a:spcBef>
                <a:spcPts val="0"/>
              </a:spcBef>
              <a:buFont typeface="Arial" panose="020B0604020202020204" pitchFamily="34" charset="0"/>
              <a:buChar char="•"/>
            </a:pPr>
            <a:endParaRPr lang="en-GB" dirty="0"/>
          </a:p>
          <a:p>
            <a:pPr>
              <a:lnSpc>
                <a:spcPts val="1900"/>
              </a:lnSpc>
              <a:spcBef>
                <a:spcPts val="0"/>
              </a:spcBef>
              <a:buFont typeface="Arial" panose="020B0604020202020204" pitchFamily="34" charset="0"/>
              <a:buChar char="•"/>
            </a:pPr>
            <a:endParaRPr lang="en-GB" dirty="0"/>
          </a:p>
          <a:p>
            <a:pPr>
              <a:lnSpc>
                <a:spcPts val="1900"/>
              </a:lnSpc>
              <a:spcBef>
                <a:spcPts val="0"/>
              </a:spcBef>
              <a:buFont typeface="Arial" panose="020B0604020202020204" pitchFamily="34" charset="0"/>
              <a:buChar char="•"/>
            </a:pPr>
            <a:endParaRPr lang="en-GB" dirty="0"/>
          </a:p>
          <a:p>
            <a:pPr algn="r">
              <a:lnSpc>
                <a:spcPts val="1900"/>
              </a:lnSpc>
              <a:spcBef>
                <a:spcPts val="0"/>
              </a:spcBef>
              <a:buFont typeface="Arial" panose="020B0604020202020204" pitchFamily="34" charset="0"/>
              <a:buChar char="•"/>
            </a:pPr>
            <a:endParaRPr lang="en-GB" dirty="0"/>
          </a:p>
          <a:p>
            <a:pPr marL="0" indent="0">
              <a:buNone/>
            </a:pPr>
            <a:endParaRPr lang="en-GB" dirty="0"/>
          </a:p>
        </p:txBody>
      </p:sp>
      <p:sp>
        <p:nvSpPr>
          <p:cNvPr id="7" name="Flowchart: Sequential Access Storage 3">
            <a:extLst>
              <a:ext uri="{FF2B5EF4-FFF2-40B4-BE49-F238E27FC236}">
                <a16:creationId xmlns:a16="http://schemas.microsoft.com/office/drawing/2014/main" id="{510B32FE-6970-4FB0-A797-4425A53C29A3}"/>
              </a:ext>
            </a:extLst>
          </p:cNvPr>
          <p:cNvSpPr/>
          <p:nvPr/>
        </p:nvSpPr>
        <p:spPr>
          <a:xfrm>
            <a:off x="539999" y="3629031"/>
            <a:ext cx="2890739" cy="1887941"/>
          </a:xfrm>
          <a:prstGeom prst="wedgeRoundRectCallout">
            <a:avLst>
              <a:gd name="adj1" fmla="val -36248"/>
              <a:gd name="adj2" fmla="val 63752"/>
              <a:gd name="adj3" fmla="val 16667"/>
            </a:avLst>
          </a:prstGeom>
          <a:noFill/>
          <a:ln>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pPr>
            <a:r>
              <a:rPr lang="en-GB" dirty="0">
                <a:solidFill>
                  <a:schemeClr val="tx1"/>
                </a:solidFill>
              </a:rPr>
              <a:t>‘I liked the questions because they helped me really think about the experiments I have done previously.’ </a:t>
            </a:r>
          </a:p>
        </p:txBody>
      </p:sp>
      <p:sp>
        <p:nvSpPr>
          <p:cNvPr id="10" name="Flowchart: Sequential Access Storage 3">
            <a:extLst>
              <a:ext uri="{FF2B5EF4-FFF2-40B4-BE49-F238E27FC236}">
                <a16:creationId xmlns:a16="http://schemas.microsoft.com/office/drawing/2014/main" id="{13002EC5-4BD6-4A0C-87B5-27913CCB22C5}"/>
              </a:ext>
            </a:extLst>
          </p:cNvPr>
          <p:cNvSpPr/>
          <p:nvPr/>
        </p:nvSpPr>
        <p:spPr>
          <a:xfrm>
            <a:off x="4723017" y="3530615"/>
            <a:ext cx="3862183" cy="2226541"/>
          </a:xfrm>
          <a:prstGeom prst="wedgeRoundRectCallout">
            <a:avLst>
              <a:gd name="adj1" fmla="val -36248"/>
              <a:gd name="adj2" fmla="val 63752"/>
              <a:gd name="adj3" fmla="val 16667"/>
            </a:avLst>
          </a:prstGeom>
          <a:noFill/>
          <a:ln>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pPr>
            <a:r>
              <a:rPr lang="en-GB" dirty="0">
                <a:solidFill>
                  <a:schemeClr val="tx1"/>
                </a:solidFill>
                <a:latin typeface="Arial" panose="020B0604020202020204" pitchFamily="34" charset="0"/>
                <a:ea typeface="DengXian" panose="02010600030101010101" pitchFamily="2" charset="-122"/>
                <a:cs typeface="Arial" panose="020B0604020202020204" pitchFamily="34" charset="0"/>
              </a:rPr>
              <a:t>‘</a:t>
            </a:r>
            <a:r>
              <a:rPr lang="en-GB" dirty="0">
                <a:solidFill>
                  <a:schemeClr val="tx1"/>
                </a:solidFill>
              </a:rPr>
              <a:t>Before I watched the videos I thought all scientific investigations require a hypothesis of some sort, which these videos disproved in an easy to understand way. Thank you for opening my eyes.’ </a:t>
            </a:r>
          </a:p>
        </p:txBody>
      </p:sp>
      <p:sp>
        <p:nvSpPr>
          <p:cNvPr id="11" name="Flowchart: Sequential Access Storage 3">
            <a:extLst>
              <a:ext uri="{FF2B5EF4-FFF2-40B4-BE49-F238E27FC236}">
                <a16:creationId xmlns:a16="http://schemas.microsoft.com/office/drawing/2014/main" id="{FF031C7B-E618-4367-BC6E-424CBB73D115}"/>
              </a:ext>
            </a:extLst>
          </p:cNvPr>
          <p:cNvSpPr/>
          <p:nvPr/>
        </p:nvSpPr>
        <p:spPr>
          <a:xfrm>
            <a:off x="558800" y="1344801"/>
            <a:ext cx="2991443" cy="1528523"/>
          </a:xfrm>
          <a:prstGeom prst="wedgeRoundRectCallout">
            <a:avLst>
              <a:gd name="adj1" fmla="val -43163"/>
              <a:gd name="adj2" fmla="val 70080"/>
              <a:gd name="adj3" fmla="val 16667"/>
            </a:avLst>
          </a:prstGeom>
          <a:noFill/>
          <a:ln>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pPr>
            <a:r>
              <a:rPr lang="en-GB" dirty="0">
                <a:solidFill>
                  <a:schemeClr val="tx1"/>
                </a:solidFill>
              </a:rPr>
              <a:t>‘I think it's an opportunity for students to think more deeply about practical methods of investigation.’</a:t>
            </a:r>
          </a:p>
        </p:txBody>
      </p:sp>
      <p:sp>
        <p:nvSpPr>
          <p:cNvPr id="13" name="Flowchart: Sequential Access Storage 3">
            <a:extLst>
              <a:ext uri="{FF2B5EF4-FFF2-40B4-BE49-F238E27FC236}">
                <a16:creationId xmlns:a16="http://schemas.microsoft.com/office/drawing/2014/main" id="{247D60C8-6BAE-44F7-A796-A9502F3FADE6}"/>
              </a:ext>
            </a:extLst>
          </p:cNvPr>
          <p:cNvSpPr/>
          <p:nvPr/>
        </p:nvSpPr>
        <p:spPr>
          <a:xfrm>
            <a:off x="5363419" y="1344801"/>
            <a:ext cx="2991443" cy="1326967"/>
          </a:xfrm>
          <a:prstGeom prst="wedgeRoundRectCallout">
            <a:avLst>
              <a:gd name="adj1" fmla="val -37237"/>
              <a:gd name="adj2" fmla="val 74273"/>
              <a:gd name="adj3" fmla="val 16667"/>
            </a:avLst>
          </a:prstGeom>
          <a:noFill/>
          <a:ln>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pPr>
            <a:r>
              <a:rPr lang="en-GB" dirty="0">
                <a:solidFill>
                  <a:schemeClr val="tx1"/>
                </a:solidFill>
              </a:rPr>
              <a:t>‘I like it as a teaching tool. I like it as a way of making children think.’</a:t>
            </a:r>
          </a:p>
        </p:txBody>
      </p:sp>
    </p:spTree>
    <p:extLst>
      <p:ext uri="{BB962C8B-B14F-4D97-AF65-F5344CB8AC3E}">
        <p14:creationId xmlns:p14="http://schemas.microsoft.com/office/powerpoint/2010/main" val="156864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2925F-0B63-4430-9497-9371706C1601}"/>
              </a:ext>
            </a:extLst>
          </p:cNvPr>
          <p:cNvSpPr>
            <a:spLocks noGrp="1"/>
          </p:cNvSpPr>
          <p:nvPr>
            <p:ph type="title"/>
          </p:nvPr>
        </p:nvSpPr>
        <p:spPr/>
        <p:txBody>
          <a:bodyPr/>
          <a:lstStyle/>
          <a:p>
            <a:r>
              <a:rPr lang="en-GB" dirty="0"/>
              <a:t>What is Brandon’s Matrix?</a:t>
            </a:r>
            <a:endParaRPr lang="en-GB" dirty="0">
              <a:highlight>
                <a:srgbClr val="FFFF00"/>
              </a:highlight>
            </a:endParaRPr>
          </a:p>
        </p:txBody>
      </p:sp>
      <p:sp>
        <p:nvSpPr>
          <p:cNvPr id="3" name="Footer Placeholder 2">
            <a:extLst>
              <a:ext uri="{FF2B5EF4-FFF2-40B4-BE49-F238E27FC236}">
                <a16:creationId xmlns:a16="http://schemas.microsoft.com/office/drawing/2014/main" id="{767FE2C1-4273-4DDB-AB0F-CBE5FF8E26E7}"/>
              </a:ext>
            </a:extLst>
          </p:cNvPr>
          <p:cNvSpPr>
            <a:spLocks noGrp="1"/>
          </p:cNvSpPr>
          <p:nvPr>
            <p:ph type="ftr" sz="quarter" idx="10"/>
          </p:nvPr>
        </p:nvSpPr>
        <p:spPr/>
        <p:txBody>
          <a:bodyPr/>
          <a:lstStyle/>
          <a:p>
            <a:r>
              <a:rPr lang="en-GB"/>
              <a:t>Copyright © 2023 AQA and its licensors. All rights reserved.</a:t>
            </a:r>
            <a:endParaRPr lang="en-US" dirty="0"/>
          </a:p>
        </p:txBody>
      </p:sp>
      <p:sp>
        <p:nvSpPr>
          <p:cNvPr id="5" name="Content Placeholder 4">
            <a:extLst>
              <a:ext uri="{FF2B5EF4-FFF2-40B4-BE49-F238E27FC236}">
                <a16:creationId xmlns:a16="http://schemas.microsoft.com/office/drawing/2014/main" id="{69BA6B63-CA08-42FD-AF05-C232AA1BB4FE}"/>
              </a:ext>
            </a:extLst>
          </p:cNvPr>
          <p:cNvSpPr>
            <a:spLocks noGrp="1"/>
          </p:cNvSpPr>
          <p:nvPr>
            <p:ph sz="quarter" idx="12"/>
          </p:nvPr>
        </p:nvSpPr>
        <p:spPr>
          <a:xfrm>
            <a:off x="793566" y="1447891"/>
            <a:ext cx="8046000" cy="4406400"/>
          </a:xfrm>
        </p:spPr>
        <p:txBody>
          <a:bodyPr/>
          <a:lstStyle/>
          <a:p>
            <a:pPr marL="0" indent="0">
              <a:spcBef>
                <a:spcPts val="0"/>
              </a:spcBef>
              <a:buNone/>
            </a:pPr>
            <a:r>
              <a:rPr lang="en-GB" dirty="0"/>
              <a:t>A simplified 2 × 2 matrix based on two questions:</a:t>
            </a:r>
          </a:p>
          <a:p>
            <a:pPr>
              <a:spcBef>
                <a:spcPts val="0"/>
              </a:spcBef>
              <a:buFont typeface="Arial" panose="020B0604020202020204" pitchFamily="34" charset="0"/>
              <a:buChar char="•"/>
            </a:pPr>
            <a:r>
              <a:rPr lang="en-GB" dirty="0"/>
              <a:t>Are we testing a hypothesis, or are we making observations and measuring parameters?</a:t>
            </a:r>
          </a:p>
          <a:p>
            <a:pPr>
              <a:spcBef>
                <a:spcPts val="0"/>
              </a:spcBef>
              <a:buFont typeface="Arial" panose="020B0604020202020204" pitchFamily="34" charset="0"/>
              <a:buChar char="•"/>
            </a:pPr>
            <a:r>
              <a:rPr lang="en-GB" dirty="0"/>
              <a:t>Are we changing (manipulating) variables, or not?</a:t>
            </a:r>
          </a:p>
          <a:p>
            <a:pPr marL="0" indent="0">
              <a:lnSpc>
                <a:spcPts val="1900"/>
              </a:lnSpc>
              <a:spcBef>
                <a:spcPts val="0"/>
              </a:spcBef>
              <a:buNone/>
            </a:pPr>
            <a:endParaRPr lang="en-GB" dirty="0"/>
          </a:p>
          <a:p>
            <a:pPr>
              <a:lnSpc>
                <a:spcPts val="1900"/>
              </a:lnSpc>
              <a:spcBef>
                <a:spcPts val="0"/>
              </a:spcBef>
              <a:buFont typeface="Arial" panose="020B0604020202020204" pitchFamily="34" charset="0"/>
              <a:buChar char="•"/>
            </a:pPr>
            <a:endParaRPr lang="en-GB" dirty="0"/>
          </a:p>
          <a:p>
            <a:pPr>
              <a:lnSpc>
                <a:spcPts val="1900"/>
              </a:lnSpc>
              <a:spcBef>
                <a:spcPts val="0"/>
              </a:spcBef>
              <a:buFont typeface="Arial" panose="020B0604020202020204" pitchFamily="34" charset="0"/>
              <a:buChar char="•"/>
            </a:pPr>
            <a:endParaRPr lang="en-GB" dirty="0"/>
          </a:p>
          <a:p>
            <a:pPr algn="r">
              <a:lnSpc>
                <a:spcPts val="1900"/>
              </a:lnSpc>
              <a:spcBef>
                <a:spcPts val="0"/>
              </a:spcBef>
              <a:buFont typeface="Arial" panose="020B0604020202020204" pitchFamily="34" charset="0"/>
              <a:buChar char="•"/>
            </a:pPr>
            <a:endParaRPr lang="en-GB" dirty="0"/>
          </a:p>
          <a:p>
            <a:pPr marL="0" indent="0">
              <a:buNone/>
            </a:pPr>
            <a:endParaRPr lang="en-GB" dirty="0"/>
          </a:p>
        </p:txBody>
      </p:sp>
      <p:sp>
        <p:nvSpPr>
          <p:cNvPr id="4" name="Slide Number Placeholder 3">
            <a:extLst>
              <a:ext uri="{FF2B5EF4-FFF2-40B4-BE49-F238E27FC236}">
                <a16:creationId xmlns:a16="http://schemas.microsoft.com/office/drawing/2014/main" id="{A5293F3B-C25A-4F05-AE22-C5E5E0E2411F}"/>
              </a:ext>
            </a:extLst>
          </p:cNvPr>
          <p:cNvSpPr>
            <a:spLocks noGrp="1"/>
          </p:cNvSpPr>
          <p:nvPr>
            <p:ph type="sldNum" sz="quarter" idx="4"/>
          </p:nvPr>
        </p:nvSpPr>
        <p:spPr/>
        <p:txBody>
          <a:bodyPr/>
          <a:lstStyle/>
          <a:p>
            <a:fld id="{9D4704D4-DAEA-4D4A-A9DC-4373E3AC7101}" type="slidenum">
              <a:rPr lang="en-GB" smtClean="0"/>
              <a:pPr/>
              <a:t>19</a:t>
            </a:fld>
            <a:endParaRPr lang="en-GB" dirty="0"/>
          </a:p>
        </p:txBody>
      </p:sp>
      <p:pic>
        <p:nvPicPr>
          <p:cNvPr id="8" name="Picture 7">
            <a:extLst>
              <a:ext uri="{FF2B5EF4-FFF2-40B4-BE49-F238E27FC236}">
                <a16:creationId xmlns:a16="http://schemas.microsoft.com/office/drawing/2014/main" id="{6810E2F6-D14F-4741-B017-01CAA83F9A9E}"/>
              </a:ext>
            </a:extLst>
          </p:cNvPr>
          <p:cNvPicPr>
            <a:picLocks noChangeAspect="1"/>
          </p:cNvPicPr>
          <p:nvPr/>
        </p:nvPicPr>
        <p:blipFill>
          <a:blip r:embed="rId3"/>
          <a:stretch>
            <a:fillRect/>
          </a:stretch>
        </p:blipFill>
        <p:spPr>
          <a:xfrm>
            <a:off x="1230251" y="2664463"/>
            <a:ext cx="6382627" cy="3370964"/>
          </a:xfrm>
          <a:prstGeom prst="rect">
            <a:avLst/>
          </a:prstGeom>
        </p:spPr>
      </p:pic>
    </p:spTree>
    <p:extLst>
      <p:ext uri="{BB962C8B-B14F-4D97-AF65-F5344CB8AC3E}">
        <p14:creationId xmlns:p14="http://schemas.microsoft.com/office/powerpoint/2010/main" val="75885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Focus of today’s session</a:t>
            </a:r>
          </a:p>
        </p:txBody>
      </p:sp>
      <p:sp>
        <p:nvSpPr>
          <p:cNvPr id="3" name="Footer Placeholder 2"/>
          <p:cNvSpPr>
            <a:spLocks noGrp="1"/>
          </p:cNvSpPr>
          <p:nvPr>
            <p:ph type="ftr" sz="quarter" idx="11"/>
          </p:nvPr>
        </p:nvSpPr>
        <p:spPr/>
        <p:txBody>
          <a:bodyPr/>
          <a:lstStyle/>
          <a:p>
            <a:r>
              <a:rPr lang="en-GB"/>
              <a:t>Copyright © 2023 AQA and its licensors. All rights reserved.</a:t>
            </a:r>
            <a:endParaRPr lang="en-US" dirty="0"/>
          </a:p>
        </p:txBody>
      </p:sp>
      <p:sp>
        <p:nvSpPr>
          <p:cNvPr id="4" name="Content Placeholder 3"/>
          <p:cNvSpPr>
            <a:spLocks noGrp="1"/>
          </p:cNvSpPr>
          <p:nvPr>
            <p:ph idx="1"/>
          </p:nvPr>
        </p:nvSpPr>
        <p:spPr/>
        <p:txBody>
          <a:bodyPr/>
          <a:lstStyle/>
          <a:p>
            <a:r>
              <a:rPr lang="en-GB" dirty="0"/>
              <a:t>Why do we do practical work in schools?</a:t>
            </a:r>
          </a:p>
          <a:p>
            <a:endParaRPr lang="en-GB" dirty="0"/>
          </a:p>
          <a:p>
            <a:r>
              <a:rPr lang="en-GB" dirty="0"/>
              <a:t>Indirect assessment of practical skills in GCSE and A-level sciences</a:t>
            </a:r>
          </a:p>
          <a:p>
            <a:pPr lvl="1">
              <a:buSzPct val="60000"/>
              <a:buFont typeface="Courier New" panose="02070309020205020404" pitchFamily="49" charset="0"/>
              <a:buChar char="o"/>
            </a:pPr>
            <a:r>
              <a:rPr lang="en-GB" dirty="0"/>
              <a:t>What we assess</a:t>
            </a:r>
          </a:p>
          <a:p>
            <a:pPr lvl="1">
              <a:buSzPct val="60000"/>
              <a:buFont typeface="Courier New" panose="02070309020205020404" pitchFamily="49" charset="0"/>
              <a:buChar char="o"/>
            </a:pPr>
            <a:r>
              <a:rPr lang="en-GB" dirty="0"/>
              <a:t>How we assess it</a:t>
            </a:r>
          </a:p>
          <a:p>
            <a:pPr lvl="1">
              <a:buSzPct val="60000"/>
              <a:buFont typeface="Courier New" panose="02070309020205020404" pitchFamily="49" charset="0"/>
              <a:buChar char="o"/>
            </a:pPr>
            <a:endParaRPr lang="en-GB" dirty="0"/>
          </a:p>
          <a:p>
            <a:r>
              <a:rPr lang="en-GB" dirty="0"/>
              <a:t>Student performance on practical questions.</a:t>
            </a:r>
          </a:p>
          <a:p>
            <a:endParaRPr lang="en-GB" dirty="0"/>
          </a:p>
          <a:p>
            <a:r>
              <a:rPr lang="en-GB" dirty="0"/>
              <a:t>The cookbook problem of ‘the scientific method’</a:t>
            </a:r>
          </a:p>
          <a:p>
            <a:pPr lvl="1">
              <a:buSzPct val="60000"/>
              <a:buFont typeface="Courier New" panose="02070309020205020404" pitchFamily="49" charset="0"/>
              <a:buChar char="o"/>
            </a:pPr>
            <a:r>
              <a:rPr lang="en-GB" dirty="0"/>
              <a:t>Introducing Project Calibrate</a:t>
            </a:r>
          </a:p>
          <a:p>
            <a:pPr lvl="1">
              <a:buSzPct val="60000"/>
              <a:buFont typeface="Courier New" panose="02070309020205020404" pitchFamily="49" charset="0"/>
              <a:buChar char="o"/>
            </a:pPr>
            <a:r>
              <a:rPr lang="en-GB" dirty="0"/>
              <a:t>What’s Brandon’s Matrix?</a:t>
            </a:r>
          </a:p>
          <a:p>
            <a:pPr lvl="1">
              <a:buFont typeface="Courier New" panose="02070309020205020404" pitchFamily="49" charset="0"/>
              <a:buChar char="o"/>
            </a:pPr>
            <a:endParaRPr lang="en-GB" dirty="0"/>
          </a:p>
          <a:p>
            <a:r>
              <a:rPr lang="en-GB" dirty="0"/>
              <a:t>Helping widen student experience in practical lessons</a:t>
            </a:r>
          </a:p>
        </p:txBody>
      </p:sp>
      <p:sp>
        <p:nvSpPr>
          <p:cNvPr id="5" name="Slide Number Placeholder 4">
            <a:extLst>
              <a:ext uri="{FF2B5EF4-FFF2-40B4-BE49-F238E27FC236}">
                <a16:creationId xmlns:a16="http://schemas.microsoft.com/office/drawing/2014/main" id="{DBF11C87-D28E-4D47-85D9-DF27B45DBAD9}"/>
              </a:ext>
            </a:extLst>
          </p:cNvPr>
          <p:cNvSpPr>
            <a:spLocks noGrp="1"/>
          </p:cNvSpPr>
          <p:nvPr>
            <p:ph type="sldNum" sz="quarter" idx="4"/>
          </p:nvPr>
        </p:nvSpPr>
        <p:spPr/>
        <p:txBody>
          <a:bodyPr/>
          <a:lstStyle/>
          <a:p>
            <a:fld id="{9D4704D4-DAEA-4D4A-A9DC-4373E3AC7101}" type="slidenum">
              <a:rPr lang="en-GB" smtClean="0"/>
              <a:pPr/>
              <a:t>2</a:t>
            </a:fld>
            <a:endParaRPr lang="en-GB" dirty="0"/>
          </a:p>
        </p:txBody>
      </p:sp>
    </p:spTree>
    <p:extLst>
      <p:ext uri="{BB962C8B-B14F-4D97-AF65-F5344CB8AC3E}">
        <p14:creationId xmlns:p14="http://schemas.microsoft.com/office/powerpoint/2010/main" val="34435141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2925F-0B63-4430-9497-9371706C1601}"/>
              </a:ext>
            </a:extLst>
          </p:cNvPr>
          <p:cNvSpPr>
            <a:spLocks noGrp="1"/>
          </p:cNvSpPr>
          <p:nvPr>
            <p:ph type="title"/>
          </p:nvPr>
        </p:nvSpPr>
        <p:spPr/>
        <p:txBody>
          <a:bodyPr/>
          <a:lstStyle/>
          <a:p>
            <a:r>
              <a:rPr lang="en-GB" dirty="0"/>
              <a:t>Planning required </a:t>
            </a:r>
            <a:r>
              <a:rPr lang="en-GB" dirty="0" err="1"/>
              <a:t>practicals</a:t>
            </a:r>
            <a:r>
              <a:rPr lang="en-GB" dirty="0"/>
              <a:t> around Brandon’s Matrix</a:t>
            </a:r>
            <a:endParaRPr lang="en-GB" dirty="0">
              <a:highlight>
                <a:srgbClr val="FFFF00"/>
              </a:highlight>
            </a:endParaRPr>
          </a:p>
        </p:txBody>
      </p:sp>
      <p:sp>
        <p:nvSpPr>
          <p:cNvPr id="3" name="Footer Placeholder 2">
            <a:extLst>
              <a:ext uri="{FF2B5EF4-FFF2-40B4-BE49-F238E27FC236}">
                <a16:creationId xmlns:a16="http://schemas.microsoft.com/office/drawing/2014/main" id="{767FE2C1-4273-4DDB-AB0F-CBE5FF8E26E7}"/>
              </a:ext>
            </a:extLst>
          </p:cNvPr>
          <p:cNvSpPr>
            <a:spLocks noGrp="1"/>
          </p:cNvSpPr>
          <p:nvPr>
            <p:ph type="ftr" sz="quarter" idx="10"/>
          </p:nvPr>
        </p:nvSpPr>
        <p:spPr/>
        <p:txBody>
          <a:bodyPr/>
          <a:lstStyle/>
          <a:p>
            <a:r>
              <a:rPr lang="en-GB"/>
              <a:t>Copyright © 2023 AQA and its licensors. All rights reserved.</a:t>
            </a:r>
            <a:endParaRPr lang="en-US" dirty="0"/>
          </a:p>
        </p:txBody>
      </p:sp>
      <p:sp>
        <p:nvSpPr>
          <p:cNvPr id="5" name="Content Placeholder 4">
            <a:extLst>
              <a:ext uri="{FF2B5EF4-FFF2-40B4-BE49-F238E27FC236}">
                <a16:creationId xmlns:a16="http://schemas.microsoft.com/office/drawing/2014/main" id="{69BA6B63-CA08-42FD-AF05-C232AA1BB4FE}"/>
              </a:ext>
            </a:extLst>
          </p:cNvPr>
          <p:cNvSpPr>
            <a:spLocks noGrp="1"/>
          </p:cNvSpPr>
          <p:nvPr>
            <p:ph sz="quarter" idx="12"/>
          </p:nvPr>
        </p:nvSpPr>
        <p:spPr/>
        <p:txBody>
          <a:bodyPr/>
          <a:lstStyle/>
          <a:p>
            <a:pPr>
              <a:buFont typeface="Arial" panose="020B0604020202020204" pitchFamily="34" charset="0"/>
              <a:buChar char="•"/>
            </a:pPr>
            <a:r>
              <a:rPr lang="en-GB" dirty="0"/>
              <a:t>What’s the format of your practical lessons?</a:t>
            </a:r>
          </a:p>
          <a:p>
            <a:pPr>
              <a:buFont typeface="Arial" panose="020B0604020202020204" pitchFamily="34" charset="0"/>
              <a:buChar char="•"/>
            </a:pPr>
            <a:endParaRPr lang="en-GB" dirty="0"/>
          </a:p>
          <a:p>
            <a:pPr>
              <a:buFont typeface="Arial" panose="020B0604020202020204" pitchFamily="34" charset="0"/>
              <a:buChar char="•"/>
            </a:pPr>
            <a:r>
              <a:rPr lang="en-GB" dirty="0"/>
              <a:t>Do you mostly use the ‘hypothesis/test/analyse’ approach or do you use different approaches dependent on the practical?</a:t>
            </a:r>
          </a:p>
          <a:p>
            <a:pPr>
              <a:buFont typeface="Arial" panose="020B0604020202020204" pitchFamily="34" charset="0"/>
              <a:buChar char="•"/>
            </a:pPr>
            <a:endParaRPr lang="en-GB" dirty="0"/>
          </a:p>
          <a:p>
            <a:pPr>
              <a:buFont typeface="Arial" panose="020B0604020202020204" pitchFamily="34" charset="0"/>
              <a:buChar char="•"/>
            </a:pPr>
            <a:r>
              <a:rPr lang="en-GB" dirty="0"/>
              <a:t>What quadrant of Brandon’s Matrix would your practical sessions mostly fall into?</a:t>
            </a:r>
          </a:p>
          <a:p>
            <a:pPr>
              <a:buFont typeface="Arial" panose="020B0604020202020204" pitchFamily="34" charset="0"/>
              <a:buChar char="•"/>
            </a:pPr>
            <a:endParaRPr lang="en-GB" dirty="0"/>
          </a:p>
          <a:p>
            <a:pPr>
              <a:buFont typeface="Arial" panose="020B0604020202020204" pitchFamily="34" charset="0"/>
              <a:buChar char="•"/>
            </a:pPr>
            <a:r>
              <a:rPr lang="en-GB" dirty="0"/>
              <a:t>How do you think that affects students’ ability to answer practical questions in the exams?</a:t>
            </a:r>
          </a:p>
          <a:p>
            <a:pPr>
              <a:buFont typeface="Arial" panose="020B0604020202020204" pitchFamily="34" charset="0"/>
              <a:buChar char="•"/>
            </a:pPr>
            <a:endParaRPr lang="en-GB" dirty="0"/>
          </a:p>
          <a:p>
            <a:pPr>
              <a:buFont typeface="Arial" panose="020B0604020202020204" pitchFamily="34" charset="0"/>
              <a:buChar char="•"/>
            </a:pPr>
            <a:r>
              <a:rPr lang="en-GB" dirty="0"/>
              <a:t>Is there scope within your lesson plans to vary the practical work to cover different aspects, </a:t>
            </a:r>
            <a:r>
              <a:rPr lang="en-GB" dirty="0" err="1"/>
              <a:t>ie</a:t>
            </a:r>
            <a:r>
              <a:rPr lang="en-GB" dirty="0"/>
              <a:t> can we explore the science in another way?</a:t>
            </a:r>
          </a:p>
          <a:p>
            <a:pPr marL="0" indent="0">
              <a:buNone/>
            </a:pPr>
            <a:endParaRPr lang="en-GB" dirty="0"/>
          </a:p>
          <a:p>
            <a:pPr marL="0" indent="0">
              <a:buNone/>
            </a:pPr>
            <a:endParaRPr lang="en-GB" dirty="0"/>
          </a:p>
          <a:p>
            <a:pPr marL="0" indent="0">
              <a:lnSpc>
                <a:spcPts val="1900"/>
              </a:lnSpc>
              <a:spcBef>
                <a:spcPts val="0"/>
              </a:spcBef>
              <a:buNone/>
            </a:pPr>
            <a:endParaRPr lang="en-GB" dirty="0"/>
          </a:p>
          <a:p>
            <a:pPr>
              <a:lnSpc>
                <a:spcPts val="1900"/>
              </a:lnSpc>
              <a:spcBef>
                <a:spcPts val="0"/>
              </a:spcBef>
              <a:buFont typeface="Arial" panose="020B0604020202020204" pitchFamily="34" charset="0"/>
              <a:buChar char="•"/>
            </a:pPr>
            <a:endParaRPr lang="en-GB" dirty="0"/>
          </a:p>
          <a:p>
            <a:pPr>
              <a:lnSpc>
                <a:spcPts val="1900"/>
              </a:lnSpc>
              <a:spcBef>
                <a:spcPts val="0"/>
              </a:spcBef>
              <a:buFont typeface="Arial" panose="020B0604020202020204" pitchFamily="34" charset="0"/>
              <a:buChar char="•"/>
            </a:pPr>
            <a:endParaRPr lang="en-GB" dirty="0"/>
          </a:p>
          <a:p>
            <a:pPr algn="r">
              <a:lnSpc>
                <a:spcPts val="1900"/>
              </a:lnSpc>
              <a:spcBef>
                <a:spcPts val="0"/>
              </a:spcBef>
              <a:buFont typeface="Arial" panose="020B0604020202020204" pitchFamily="34" charset="0"/>
              <a:buChar char="•"/>
            </a:pPr>
            <a:endParaRPr lang="en-GB" dirty="0"/>
          </a:p>
          <a:p>
            <a:pPr marL="0" indent="0">
              <a:buNone/>
            </a:pPr>
            <a:endParaRPr lang="en-GB" dirty="0"/>
          </a:p>
        </p:txBody>
      </p:sp>
      <p:sp>
        <p:nvSpPr>
          <p:cNvPr id="4" name="Slide Number Placeholder 3">
            <a:extLst>
              <a:ext uri="{FF2B5EF4-FFF2-40B4-BE49-F238E27FC236}">
                <a16:creationId xmlns:a16="http://schemas.microsoft.com/office/drawing/2014/main" id="{A5293F3B-C25A-4F05-AE22-C5E5E0E2411F}"/>
              </a:ext>
            </a:extLst>
          </p:cNvPr>
          <p:cNvSpPr>
            <a:spLocks noGrp="1"/>
          </p:cNvSpPr>
          <p:nvPr>
            <p:ph type="sldNum" sz="quarter" idx="4"/>
          </p:nvPr>
        </p:nvSpPr>
        <p:spPr/>
        <p:txBody>
          <a:bodyPr/>
          <a:lstStyle/>
          <a:p>
            <a:fld id="{9D4704D4-DAEA-4D4A-A9DC-4373E3AC7101}" type="slidenum">
              <a:rPr lang="en-GB" smtClean="0"/>
              <a:pPr/>
              <a:t>20</a:t>
            </a:fld>
            <a:endParaRPr lang="en-GB" dirty="0"/>
          </a:p>
        </p:txBody>
      </p:sp>
    </p:spTree>
    <p:extLst>
      <p:ext uri="{BB962C8B-B14F-4D97-AF65-F5344CB8AC3E}">
        <p14:creationId xmlns:p14="http://schemas.microsoft.com/office/powerpoint/2010/main" val="2247308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2925F-0B63-4430-9497-9371706C1601}"/>
              </a:ext>
            </a:extLst>
          </p:cNvPr>
          <p:cNvSpPr>
            <a:spLocks noGrp="1"/>
          </p:cNvSpPr>
          <p:nvPr>
            <p:ph type="title"/>
          </p:nvPr>
        </p:nvSpPr>
        <p:spPr/>
        <p:txBody>
          <a:bodyPr/>
          <a:lstStyle/>
          <a:p>
            <a:r>
              <a:rPr lang="en-GB" dirty="0"/>
              <a:t>Reframing a practical to move it around the matrix</a:t>
            </a:r>
            <a:endParaRPr lang="en-GB" dirty="0">
              <a:highlight>
                <a:srgbClr val="FFFF00"/>
              </a:highlight>
            </a:endParaRPr>
          </a:p>
        </p:txBody>
      </p:sp>
      <p:sp>
        <p:nvSpPr>
          <p:cNvPr id="3" name="Footer Placeholder 2">
            <a:extLst>
              <a:ext uri="{FF2B5EF4-FFF2-40B4-BE49-F238E27FC236}">
                <a16:creationId xmlns:a16="http://schemas.microsoft.com/office/drawing/2014/main" id="{767FE2C1-4273-4DDB-AB0F-CBE5FF8E26E7}"/>
              </a:ext>
            </a:extLst>
          </p:cNvPr>
          <p:cNvSpPr>
            <a:spLocks noGrp="1"/>
          </p:cNvSpPr>
          <p:nvPr>
            <p:ph type="ftr" sz="quarter" idx="10"/>
          </p:nvPr>
        </p:nvSpPr>
        <p:spPr/>
        <p:txBody>
          <a:bodyPr/>
          <a:lstStyle/>
          <a:p>
            <a:r>
              <a:rPr lang="en-GB"/>
              <a:t>Copyright © 2023 AQA and its licensors. All rights reserved.</a:t>
            </a:r>
            <a:endParaRPr lang="en-US" dirty="0"/>
          </a:p>
        </p:txBody>
      </p:sp>
      <p:sp>
        <p:nvSpPr>
          <p:cNvPr id="5" name="Content Placeholder 4">
            <a:extLst>
              <a:ext uri="{FF2B5EF4-FFF2-40B4-BE49-F238E27FC236}">
                <a16:creationId xmlns:a16="http://schemas.microsoft.com/office/drawing/2014/main" id="{69BA6B63-CA08-42FD-AF05-C232AA1BB4FE}"/>
              </a:ext>
            </a:extLst>
          </p:cNvPr>
          <p:cNvSpPr>
            <a:spLocks noGrp="1"/>
          </p:cNvSpPr>
          <p:nvPr>
            <p:ph sz="quarter" idx="12"/>
          </p:nvPr>
        </p:nvSpPr>
        <p:spPr>
          <a:xfrm>
            <a:off x="549000" y="1411504"/>
            <a:ext cx="8046000" cy="4406400"/>
          </a:xfrm>
        </p:spPr>
        <p:txBody>
          <a:bodyPr/>
          <a:lstStyle/>
          <a:p>
            <a:pPr marL="0" indent="0">
              <a:lnSpc>
                <a:spcPts val="1900"/>
              </a:lnSpc>
              <a:spcBef>
                <a:spcPts val="0"/>
              </a:spcBef>
              <a:buNone/>
            </a:pPr>
            <a:r>
              <a:rPr lang="en-GB" b="1" dirty="0"/>
              <a:t>Biology</a:t>
            </a:r>
            <a:r>
              <a:rPr lang="en-GB" dirty="0"/>
              <a:t> </a:t>
            </a:r>
            <a:r>
              <a:rPr lang="en-GB" b="1" dirty="0"/>
              <a:t>RPA 7</a:t>
            </a:r>
            <a:r>
              <a:rPr lang="en-GB" dirty="0"/>
              <a:t>: Plan and carry out an investigation on the effect of a factor on human reaction time</a:t>
            </a:r>
          </a:p>
          <a:p>
            <a:pPr marL="0" indent="0">
              <a:lnSpc>
                <a:spcPts val="1900"/>
              </a:lnSpc>
              <a:spcBef>
                <a:spcPts val="0"/>
              </a:spcBef>
              <a:buNone/>
            </a:pPr>
            <a:endParaRPr lang="en-GB" dirty="0"/>
          </a:p>
          <a:p>
            <a:pPr>
              <a:lnSpc>
                <a:spcPts val="1900"/>
              </a:lnSpc>
              <a:spcBef>
                <a:spcPts val="0"/>
              </a:spcBef>
              <a:buFont typeface="Arial" panose="020B0604020202020204" pitchFamily="34" charset="0"/>
              <a:buChar char="•"/>
            </a:pPr>
            <a:endParaRPr lang="en-GB" dirty="0"/>
          </a:p>
          <a:p>
            <a:pPr algn="r">
              <a:lnSpc>
                <a:spcPts val="1900"/>
              </a:lnSpc>
              <a:spcBef>
                <a:spcPts val="0"/>
              </a:spcBef>
              <a:buFont typeface="Arial" panose="020B0604020202020204" pitchFamily="34" charset="0"/>
              <a:buChar char="•"/>
            </a:pPr>
            <a:endParaRPr lang="en-GB" dirty="0"/>
          </a:p>
          <a:p>
            <a:pPr marL="0" indent="0">
              <a:buNone/>
            </a:pPr>
            <a:endParaRPr lang="en-GB" dirty="0"/>
          </a:p>
        </p:txBody>
      </p:sp>
      <p:sp>
        <p:nvSpPr>
          <p:cNvPr id="4" name="Slide Number Placeholder 3">
            <a:extLst>
              <a:ext uri="{FF2B5EF4-FFF2-40B4-BE49-F238E27FC236}">
                <a16:creationId xmlns:a16="http://schemas.microsoft.com/office/drawing/2014/main" id="{A5293F3B-C25A-4F05-AE22-C5E5E0E2411F}"/>
              </a:ext>
            </a:extLst>
          </p:cNvPr>
          <p:cNvSpPr>
            <a:spLocks noGrp="1"/>
          </p:cNvSpPr>
          <p:nvPr>
            <p:ph type="sldNum" sz="quarter" idx="4"/>
          </p:nvPr>
        </p:nvSpPr>
        <p:spPr/>
        <p:txBody>
          <a:bodyPr/>
          <a:lstStyle/>
          <a:p>
            <a:fld id="{9D4704D4-DAEA-4D4A-A9DC-4373E3AC7101}" type="slidenum">
              <a:rPr lang="en-GB" smtClean="0"/>
              <a:pPr/>
              <a:t>21</a:t>
            </a:fld>
            <a:endParaRPr lang="en-GB" dirty="0"/>
          </a:p>
        </p:txBody>
      </p:sp>
      <p:pic>
        <p:nvPicPr>
          <p:cNvPr id="6" name="Picture 5">
            <a:extLst>
              <a:ext uri="{FF2B5EF4-FFF2-40B4-BE49-F238E27FC236}">
                <a16:creationId xmlns:a16="http://schemas.microsoft.com/office/drawing/2014/main" id="{F07CDCA8-6FF7-4F48-B8BB-4333BCD88831}"/>
              </a:ext>
            </a:extLst>
          </p:cNvPr>
          <p:cNvPicPr>
            <a:picLocks noChangeAspect="1"/>
          </p:cNvPicPr>
          <p:nvPr/>
        </p:nvPicPr>
        <p:blipFill>
          <a:blip r:embed="rId3"/>
          <a:stretch>
            <a:fillRect/>
          </a:stretch>
        </p:blipFill>
        <p:spPr>
          <a:xfrm>
            <a:off x="750743" y="1966090"/>
            <a:ext cx="7623713" cy="4026439"/>
          </a:xfrm>
          <a:prstGeom prst="rect">
            <a:avLst/>
          </a:prstGeom>
        </p:spPr>
      </p:pic>
      <p:sp>
        <p:nvSpPr>
          <p:cNvPr id="9" name="Text Box 2">
            <a:extLst>
              <a:ext uri="{FF2B5EF4-FFF2-40B4-BE49-F238E27FC236}">
                <a16:creationId xmlns:a16="http://schemas.microsoft.com/office/drawing/2014/main" id="{ABB928A9-66E3-4212-98A6-27A41BE9C5C8}"/>
              </a:ext>
            </a:extLst>
          </p:cNvPr>
          <p:cNvSpPr txBox="1">
            <a:spLocks noChangeArrowheads="1"/>
          </p:cNvSpPr>
          <p:nvPr/>
        </p:nvSpPr>
        <p:spPr bwMode="auto">
          <a:xfrm>
            <a:off x="3219190" y="3486687"/>
            <a:ext cx="397510" cy="349250"/>
          </a:xfrm>
          <a:prstGeom prst="rect">
            <a:avLst/>
          </a:prstGeom>
          <a:solidFill>
            <a:srgbClr val="A99DD7"/>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2200" dirty="0">
                <a:effectLst/>
                <a:latin typeface="Calibri" panose="020F0502020204030204" pitchFamily="34" charset="0"/>
                <a:ea typeface="DengXian" panose="02010600030101010101" pitchFamily="2" charset="-122"/>
                <a:cs typeface="Arial" panose="020B0604020202020204" pitchFamily="34" charset="0"/>
                <a:sym typeface="Wingdings" panose="05000000000000000000" pitchFamily="2" charset="2"/>
              </a:rPr>
              <a:t></a:t>
            </a:r>
            <a:endParaRPr lang="en-GB" sz="1100" dirty="0">
              <a:effectLst/>
              <a:latin typeface="Calibri" panose="020F0502020204030204" pitchFamily="34" charset="0"/>
              <a:ea typeface="DengXian" panose="02010600030101010101" pitchFamily="2" charset="-122"/>
              <a:cs typeface="Arial" panose="020B0604020202020204" pitchFamily="34" charset="0"/>
            </a:endParaRPr>
          </a:p>
        </p:txBody>
      </p:sp>
      <p:sp>
        <p:nvSpPr>
          <p:cNvPr id="10" name="Text Box 2">
            <a:extLst>
              <a:ext uri="{FF2B5EF4-FFF2-40B4-BE49-F238E27FC236}">
                <a16:creationId xmlns:a16="http://schemas.microsoft.com/office/drawing/2014/main" id="{D48A946E-70F3-4E19-9FF3-B76CBBC9D411}"/>
              </a:ext>
            </a:extLst>
          </p:cNvPr>
          <p:cNvSpPr txBox="1">
            <a:spLocks noChangeArrowheads="1"/>
          </p:cNvSpPr>
          <p:nvPr/>
        </p:nvSpPr>
        <p:spPr bwMode="auto">
          <a:xfrm>
            <a:off x="3219190" y="5381342"/>
            <a:ext cx="397510" cy="349250"/>
          </a:xfrm>
          <a:prstGeom prst="rect">
            <a:avLst/>
          </a:prstGeom>
          <a:solidFill>
            <a:srgbClr val="D9D3ED"/>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2200" dirty="0">
                <a:effectLst/>
                <a:latin typeface="Calibri" panose="020F0502020204030204" pitchFamily="34" charset="0"/>
                <a:ea typeface="DengXian" panose="02010600030101010101" pitchFamily="2" charset="-122"/>
                <a:cs typeface="Arial" panose="020B0604020202020204" pitchFamily="34" charset="0"/>
                <a:sym typeface="Wingdings" panose="05000000000000000000" pitchFamily="2" charset="2"/>
              </a:rPr>
              <a:t></a:t>
            </a:r>
            <a:endParaRPr lang="en-GB" sz="1100" dirty="0">
              <a:effectLst/>
              <a:latin typeface="Calibri" panose="020F0502020204030204" pitchFamily="34"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299324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2925F-0B63-4430-9497-9371706C1601}"/>
              </a:ext>
            </a:extLst>
          </p:cNvPr>
          <p:cNvSpPr>
            <a:spLocks noGrp="1"/>
          </p:cNvSpPr>
          <p:nvPr>
            <p:ph type="title"/>
          </p:nvPr>
        </p:nvSpPr>
        <p:spPr/>
        <p:txBody>
          <a:bodyPr/>
          <a:lstStyle/>
          <a:p>
            <a:r>
              <a:rPr lang="en-GB" dirty="0"/>
              <a:t>Reframing a practical to move it around the matrix</a:t>
            </a:r>
            <a:endParaRPr lang="en-GB" dirty="0">
              <a:highlight>
                <a:srgbClr val="FFFF00"/>
              </a:highlight>
            </a:endParaRPr>
          </a:p>
        </p:txBody>
      </p:sp>
      <p:sp>
        <p:nvSpPr>
          <p:cNvPr id="3" name="Footer Placeholder 2">
            <a:extLst>
              <a:ext uri="{FF2B5EF4-FFF2-40B4-BE49-F238E27FC236}">
                <a16:creationId xmlns:a16="http://schemas.microsoft.com/office/drawing/2014/main" id="{767FE2C1-4273-4DDB-AB0F-CBE5FF8E26E7}"/>
              </a:ext>
            </a:extLst>
          </p:cNvPr>
          <p:cNvSpPr>
            <a:spLocks noGrp="1"/>
          </p:cNvSpPr>
          <p:nvPr>
            <p:ph type="ftr" sz="quarter" idx="10"/>
          </p:nvPr>
        </p:nvSpPr>
        <p:spPr/>
        <p:txBody>
          <a:bodyPr/>
          <a:lstStyle/>
          <a:p>
            <a:r>
              <a:rPr lang="en-GB"/>
              <a:t>Copyright © 2023 AQA and its licensors. All rights reserved.</a:t>
            </a:r>
            <a:endParaRPr lang="en-US" dirty="0"/>
          </a:p>
        </p:txBody>
      </p:sp>
      <p:sp>
        <p:nvSpPr>
          <p:cNvPr id="4" name="Slide Number Placeholder 3">
            <a:extLst>
              <a:ext uri="{FF2B5EF4-FFF2-40B4-BE49-F238E27FC236}">
                <a16:creationId xmlns:a16="http://schemas.microsoft.com/office/drawing/2014/main" id="{A5293F3B-C25A-4F05-AE22-C5E5E0E2411F}"/>
              </a:ext>
            </a:extLst>
          </p:cNvPr>
          <p:cNvSpPr>
            <a:spLocks noGrp="1"/>
          </p:cNvSpPr>
          <p:nvPr>
            <p:ph type="sldNum" sz="quarter" idx="4"/>
          </p:nvPr>
        </p:nvSpPr>
        <p:spPr/>
        <p:txBody>
          <a:bodyPr/>
          <a:lstStyle/>
          <a:p>
            <a:fld id="{9D4704D4-DAEA-4D4A-A9DC-4373E3AC7101}" type="slidenum">
              <a:rPr lang="en-GB" smtClean="0"/>
              <a:pPr/>
              <a:t>22</a:t>
            </a:fld>
            <a:endParaRPr lang="en-GB" dirty="0"/>
          </a:p>
        </p:txBody>
      </p:sp>
      <p:sp>
        <p:nvSpPr>
          <p:cNvPr id="5" name="Content Placeholder 4">
            <a:extLst>
              <a:ext uri="{FF2B5EF4-FFF2-40B4-BE49-F238E27FC236}">
                <a16:creationId xmlns:a16="http://schemas.microsoft.com/office/drawing/2014/main" id="{69BA6B63-CA08-42FD-AF05-C232AA1BB4FE}"/>
              </a:ext>
            </a:extLst>
          </p:cNvPr>
          <p:cNvSpPr>
            <a:spLocks noGrp="1"/>
          </p:cNvSpPr>
          <p:nvPr>
            <p:ph sz="quarter" idx="11"/>
          </p:nvPr>
        </p:nvSpPr>
        <p:spPr>
          <a:xfrm>
            <a:off x="498762" y="1103296"/>
            <a:ext cx="8045201" cy="5053878"/>
          </a:xfrm>
        </p:spPr>
        <p:txBody>
          <a:bodyPr/>
          <a:lstStyle/>
          <a:p>
            <a:pPr marL="0" indent="0">
              <a:lnSpc>
                <a:spcPts val="1900"/>
              </a:lnSpc>
              <a:spcBef>
                <a:spcPts val="0"/>
              </a:spcBef>
              <a:buNone/>
            </a:pPr>
            <a:endParaRPr lang="en-GB" dirty="0"/>
          </a:p>
          <a:p>
            <a:pPr>
              <a:lnSpc>
                <a:spcPts val="1900"/>
              </a:lnSpc>
              <a:spcBef>
                <a:spcPts val="0"/>
              </a:spcBef>
              <a:buFont typeface="Arial" panose="020B0604020202020204" pitchFamily="34" charset="0"/>
              <a:buChar char="•"/>
            </a:pPr>
            <a:r>
              <a:rPr lang="en-GB" b="1" dirty="0"/>
              <a:t>Chemistry RPA 3</a:t>
            </a:r>
            <a:r>
              <a:rPr lang="en-GB" dirty="0"/>
              <a:t>: Investigate what happens when aqueous solutions are electrolysed using inert electrodes</a:t>
            </a:r>
          </a:p>
          <a:p>
            <a:pPr marL="0" indent="0">
              <a:lnSpc>
                <a:spcPts val="1900"/>
              </a:lnSpc>
              <a:spcBef>
                <a:spcPts val="0"/>
              </a:spcBef>
              <a:buNone/>
            </a:pPr>
            <a:endParaRPr lang="en-GB" dirty="0"/>
          </a:p>
          <a:p>
            <a:pPr>
              <a:lnSpc>
                <a:spcPts val="1900"/>
              </a:lnSpc>
              <a:spcBef>
                <a:spcPts val="0"/>
              </a:spcBef>
              <a:buFont typeface="Arial" panose="020B0604020202020204" pitchFamily="34" charset="0"/>
              <a:buChar char="•"/>
            </a:pPr>
            <a:endParaRPr lang="en-GB" dirty="0"/>
          </a:p>
          <a:p>
            <a:pPr algn="r">
              <a:lnSpc>
                <a:spcPts val="1900"/>
              </a:lnSpc>
              <a:spcBef>
                <a:spcPts val="0"/>
              </a:spcBef>
              <a:buFont typeface="Arial" panose="020B0604020202020204" pitchFamily="34" charset="0"/>
              <a:buChar char="•"/>
            </a:pPr>
            <a:endParaRPr lang="en-GB" dirty="0"/>
          </a:p>
          <a:p>
            <a:pPr marL="0" indent="0">
              <a:buNone/>
            </a:pPr>
            <a:endParaRPr lang="en-GB" dirty="0"/>
          </a:p>
        </p:txBody>
      </p:sp>
      <p:pic>
        <p:nvPicPr>
          <p:cNvPr id="6" name="Picture 5">
            <a:extLst>
              <a:ext uri="{FF2B5EF4-FFF2-40B4-BE49-F238E27FC236}">
                <a16:creationId xmlns:a16="http://schemas.microsoft.com/office/drawing/2014/main" id="{F07CDCA8-6FF7-4F48-B8BB-4333BCD88831}"/>
              </a:ext>
            </a:extLst>
          </p:cNvPr>
          <p:cNvPicPr>
            <a:picLocks noChangeAspect="1"/>
          </p:cNvPicPr>
          <p:nvPr/>
        </p:nvPicPr>
        <p:blipFill>
          <a:blip r:embed="rId3"/>
          <a:stretch>
            <a:fillRect/>
          </a:stretch>
        </p:blipFill>
        <p:spPr>
          <a:xfrm>
            <a:off x="540000" y="1903460"/>
            <a:ext cx="7742297" cy="4089069"/>
          </a:xfrm>
          <a:prstGeom prst="rect">
            <a:avLst/>
          </a:prstGeom>
        </p:spPr>
      </p:pic>
      <p:sp>
        <p:nvSpPr>
          <p:cNvPr id="8" name="Text Box 2">
            <a:extLst>
              <a:ext uri="{FF2B5EF4-FFF2-40B4-BE49-F238E27FC236}">
                <a16:creationId xmlns:a16="http://schemas.microsoft.com/office/drawing/2014/main" id="{DCB376B3-66E4-429F-8259-E8611A094673}"/>
              </a:ext>
            </a:extLst>
          </p:cNvPr>
          <p:cNvSpPr txBox="1">
            <a:spLocks noChangeArrowheads="1"/>
          </p:cNvSpPr>
          <p:nvPr/>
        </p:nvSpPr>
        <p:spPr bwMode="auto">
          <a:xfrm>
            <a:off x="6576165" y="5405454"/>
            <a:ext cx="397510" cy="349250"/>
          </a:xfrm>
          <a:prstGeom prst="rect">
            <a:avLst/>
          </a:prstGeom>
          <a:solidFill>
            <a:srgbClr val="D9D3ED"/>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2200" dirty="0">
                <a:effectLst/>
                <a:latin typeface="Calibri" panose="020F0502020204030204" pitchFamily="34" charset="0"/>
                <a:ea typeface="DengXian" panose="02010600030101010101" pitchFamily="2" charset="-122"/>
                <a:cs typeface="Arial" panose="020B0604020202020204" pitchFamily="34" charset="0"/>
                <a:sym typeface="Wingdings" panose="05000000000000000000" pitchFamily="2" charset="2"/>
              </a:rPr>
              <a:t></a:t>
            </a:r>
            <a:endParaRPr lang="en-GB" sz="1100" dirty="0">
              <a:effectLst/>
              <a:latin typeface="Calibri" panose="020F0502020204030204" pitchFamily="34"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1418633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2925F-0B63-4430-9497-9371706C1601}"/>
              </a:ext>
            </a:extLst>
          </p:cNvPr>
          <p:cNvSpPr>
            <a:spLocks noGrp="1"/>
          </p:cNvSpPr>
          <p:nvPr>
            <p:ph type="title"/>
          </p:nvPr>
        </p:nvSpPr>
        <p:spPr/>
        <p:txBody>
          <a:bodyPr/>
          <a:lstStyle/>
          <a:p>
            <a:r>
              <a:rPr lang="en-GB" dirty="0"/>
              <a:t>Reframing a practical to move it around the matrix</a:t>
            </a:r>
            <a:endParaRPr lang="en-GB" dirty="0">
              <a:highlight>
                <a:srgbClr val="FFFF00"/>
              </a:highlight>
            </a:endParaRPr>
          </a:p>
        </p:txBody>
      </p:sp>
      <p:sp>
        <p:nvSpPr>
          <p:cNvPr id="3" name="Footer Placeholder 2">
            <a:extLst>
              <a:ext uri="{FF2B5EF4-FFF2-40B4-BE49-F238E27FC236}">
                <a16:creationId xmlns:a16="http://schemas.microsoft.com/office/drawing/2014/main" id="{767FE2C1-4273-4DDB-AB0F-CBE5FF8E26E7}"/>
              </a:ext>
            </a:extLst>
          </p:cNvPr>
          <p:cNvSpPr>
            <a:spLocks noGrp="1"/>
          </p:cNvSpPr>
          <p:nvPr>
            <p:ph type="ftr" sz="quarter" idx="10"/>
          </p:nvPr>
        </p:nvSpPr>
        <p:spPr/>
        <p:txBody>
          <a:bodyPr/>
          <a:lstStyle/>
          <a:p>
            <a:r>
              <a:rPr lang="en-GB"/>
              <a:t>Copyright © 2023 AQA and its licensors. All rights reserved.</a:t>
            </a:r>
            <a:endParaRPr lang="en-US" dirty="0"/>
          </a:p>
        </p:txBody>
      </p:sp>
      <p:sp>
        <p:nvSpPr>
          <p:cNvPr id="4" name="Slide Number Placeholder 3">
            <a:extLst>
              <a:ext uri="{FF2B5EF4-FFF2-40B4-BE49-F238E27FC236}">
                <a16:creationId xmlns:a16="http://schemas.microsoft.com/office/drawing/2014/main" id="{A5293F3B-C25A-4F05-AE22-C5E5E0E2411F}"/>
              </a:ext>
            </a:extLst>
          </p:cNvPr>
          <p:cNvSpPr>
            <a:spLocks noGrp="1"/>
          </p:cNvSpPr>
          <p:nvPr>
            <p:ph type="sldNum" sz="quarter" idx="4"/>
          </p:nvPr>
        </p:nvSpPr>
        <p:spPr/>
        <p:txBody>
          <a:bodyPr/>
          <a:lstStyle/>
          <a:p>
            <a:fld id="{9D4704D4-DAEA-4D4A-A9DC-4373E3AC7101}" type="slidenum">
              <a:rPr lang="en-GB" smtClean="0"/>
              <a:pPr/>
              <a:t>23</a:t>
            </a:fld>
            <a:endParaRPr lang="en-GB" dirty="0"/>
          </a:p>
        </p:txBody>
      </p:sp>
      <p:sp>
        <p:nvSpPr>
          <p:cNvPr id="5" name="Content Placeholder 4">
            <a:extLst>
              <a:ext uri="{FF2B5EF4-FFF2-40B4-BE49-F238E27FC236}">
                <a16:creationId xmlns:a16="http://schemas.microsoft.com/office/drawing/2014/main" id="{69BA6B63-CA08-42FD-AF05-C232AA1BB4FE}"/>
              </a:ext>
            </a:extLst>
          </p:cNvPr>
          <p:cNvSpPr>
            <a:spLocks noGrp="1"/>
          </p:cNvSpPr>
          <p:nvPr>
            <p:ph sz="quarter" idx="11"/>
          </p:nvPr>
        </p:nvSpPr>
        <p:spPr>
          <a:xfrm>
            <a:off x="539999" y="1142914"/>
            <a:ext cx="8045201" cy="5053878"/>
          </a:xfrm>
        </p:spPr>
        <p:txBody>
          <a:bodyPr/>
          <a:lstStyle/>
          <a:p>
            <a:pPr marL="0" indent="0">
              <a:lnSpc>
                <a:spcPts val="1900"/>
              </a:lnSpc>
              <a:spcBef>
                <a:spcPts val="0"/>
              </a:spcBef>
              <a:buNone/>
            </a:pPr>
            <a:endParaRPr lang="en-GB" dirty="0"/>
          </a:p>
          <a:p>
            <a:pPr>
              <a:lnSpc>
                <a:spcPts val="1900"/>
              </a:lnSpc>
              <a:spcBef>
                <a:spcPts val="0"/>
              </a:spcBef>
              <a:buFont typeface="Arial" panose="020B0604020202020204" pitchFamily="34" charset="0"/>
              <a:buChar char="•"/>
            </a:pPr>
            <a:r>
              <a:rPr lang="en-GB" b="1" dirty="0"/>
              <a:t>Physics RPA3: </a:t>
            </a:r>
            <a:r>
              <a:rPr lang="en-GB" dirty="0"/>
              <a:t>Investigating how the resistance of a wire depends on its length.</a:t>
            </a:r>
          </a:p>
          <a:p>
            <a:pPr marL="0" indent="0">
              <a:lnSpc>
                <a:spcPts val="1900"/>
              </a:lnSpc>
              <a:spcBef>
                <a:spcPts val="0"/>
              </a:spcBef>
              <a:buNone/>
            </a:pPr>
            <a:endParaRPr lang="en-GB" dirty="0"/>
          </a:p>
          <a:p>
            <a:pPr>
              <a:lnSpc>
                <a:spcPts val="1900"/>
              </a:lnSpc>
              <a:spcBef>
                <a:spcPts val="0"/>
              </a:spcBef>
              <a:buFont typeface="Arial" panose="020B0604020202020204" pitchFamily="34" charset="0"/>
              <a:buChar char="•"/>
            </a:pPr>
            <a:endParaRPr lang="en-GB" dirty="0"/>
          </a:p>
          <a:p>
            <a:pPr algn="r">
              <a:lnSpc>
                <a:spcPts val="1900"/>
              </a:lnSpc>
              <a:spcBef>
                <a:spcPts val="0"/>
              </a:spcBef>
              <a:buFont typeface="Arial" panose="020B0604020202020204" pitchFamily="34" charset="0"/>
              <a:buChar char="•"/>
            </a:pPr>
            <a:endParaRPr lang="en-GB" dirty="0"/>
          </a:p>
          <a:p>
            <a:pPr marL="0" indent="0">
              <a:buNone/>
            </a:pPr>
            <a:endParaRPr lang="en-GB" dirty="0"/>
          </a:p>
        </p:txBody>
      </p:sp>
      <p:pic>
        <p:nvPicPr>
          <p:cNvPr id="6" name="Picture 5">
            <a:extLst>
              <a:ext uri="{FF2B5EF4-FFF2-40B4-BE49-F238E27FC236}">
                <a16:creationId xmlns:a16="http://schemas.microsoft.com/office/drawing/2014/main" id="{F07CDCA8-6FF7-4F48-B8BB-4333BCD88831}"/>
              </a:ext>
            </a:extLst>
          </p:cNvPr>
          <p:cNvPicPr>
            <a:picLocks noChangeAspect="1"/>
          </p:cNvPicPr>
          <p:nvPr/>
        </p:nvPicPr>
        <p:blipFill>
          <a:blip r:embed="rId3"/>
          <a:stretch>
            <a:fillRect/>
          </a:stretch>
        </p:blipFill>
        <p:spPr>
          <a:xfrm>
            <a:off x="786318" y="1829043"/>
            <a:ext cx="7552562" cy="3988861"/>
          </a:xfrm>
          <a:prstGeom prst="rect">
            <a:avLst/>
          </a:prstGeom>
        </p:spPr>
      </p:pic>
      <p:sp>
        <p:nvSpPr>
          <p:cNvPr id="8" name="Text Box 2">
            <a:extLst>
              <a:ext uri="{FF2B5EF4-FFF2-40B4-BE49-F238E27FC236}">
                <a16:creationId xmlns:a16="http://schemas.microsoft.com/office/drawing/2014/main" id="{56FCF300-455F-4E23-987F-A8FE4DF998AF}"/>
              </a:ext>
            </a:extLst>
          </p:cNvPr>
          <p:cNvSpPr txBox="1">
            <a:spLocks noChangeArrowheads="1"/>
          </p:cNvSpPr>
          <p:nvPr/>
        </p:nvSpPr>
        <p:spPr bwMode="auto">
          <a:xfrm>
            <a:off x="3219190" y="5172224"/>
            <a:ext cx="397510" cy="349250"/>
          </a:xfrm>
          <a:prstGeom prst="rect">
            <a:avLst/>
          </a:prstGeom>
          <a:solidFill>
            <a:srgbClr val="D9D3ED"/>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2200" dirty="0">
                <a:effectLst/>
                <a:latin typeface="Calibri" panose="020F0502020204030204" pitchFamily="34" charset="0"/>
                <a:ea typeface="DengXian" panose="02010600030101010101" pitchFamily="2" charset="-122"/>
                <a:cs typeface="Arial" panose="020B0604020202020204" pitchFamily="34" charset="0"/>
                <a:sym typeface="Wingdings" panose="05000000000000000000" pitchFamily="2" charset="2"/>
              </a:rPr>
              <a:t></a:t>
            </a:r>
            <a:endParaRPr lang="en-GB" sz="1100" dirty="0">
              <a:effectLst/>
              <a:latin typeface="Calibri" panose="020F0502020204030204" pitchFamily="34"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49002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2925F-0B63-4430-9497-9371706C1601}"/>
              </a:ext>
            </a:extLst>
          </p:cNvPr>
          <p:cNvSpPr>
            <a:spLocks noGrp="1"/>
          </p:cNvSpPr>
          <p:nvPr>
            <p:ph type="title"/>
          </p:nvPr>
        </p:nvSpPr>
        <p:spPr/>
        <p:txBody>
          <a:bodyPr/>
          <a:lstStyle/>
          <a:p>
            <a:r>
              <a:rPr lang="en-GB" dirty="0"/>
              <a:t>Reframing a practical to move it around the matrix</a:t>
            </a:r>
            <a:endParaRPr lang="en-GB" dirty="0">
              <a:highlight>
                <a:srgbClr val="FFFF00"/>
              </a:highlight>
            </a:endParaRPr>
          </a:p>
        </p:txBody>
      </p:sp>
      <p:sp>
        <p:nvSpPr>
          <p:cNvPr id="3" name="Footer Placeholder 2">
            <a:extLst>
              <a:ext uri="{FF2B5EF4-FFF2-40B4-BE49-F238E27FC236}">
                <a16:creationId xmlns:a16="http://schemas.microsoft.com/office/drawing/2014/main" id="{767FE2C1-4273-4DDB-AB0F-CBE5FF8E26E7}"/>
              </a:ext>
            </a:extLst>
          </p:cNvPr>
          <p:cNvSpPr>
            <a:spLocks noGrp="1"/>
          </p:cNvSpPr>
          <p:nvPr>
            <p:ph type="ftr" sz="quarter" idx="10"/>
          </p:nvPr>
        </p:nvSpPr>
        <p:spPr/>
        <p:txBody>
          <a:bodyPr/>
          <a:lstStyle/>
          <a:p>
            <a:r>
              <a:rPr lang="en-GB"/>
              <a:t>Copyright © 2023 AQA and its licensors. All rights reserved.</a:t>
            </a:r>
            <a:endParaRPr lang="en-US" dirty="0"/>
          </a:p>
        </p:txBody>
      </p:sp>
      <p:sp>
        <p:nvSpPr>
          <p:cNvPr id="5" name="Content Placeholder 4">
            <a:extLst>
              <a:ext uri="{FF2B5EF4-FFF2-40B4-BE49-F238E27FC236}">
                <a16:creationId xmlns:a16="http://schemas.microsoft.com/office/drawing/2014/main" id="{69BA6B63-CA08-42FD-AF05-C232AA1BB4FE}"/>
              </a:ext>
            </a:extLst>
          </p:cNvPr>
          <p:cNvSpPr>
            <a:spLocks noGrp="1"/>
          </p:cNvSpPr>
          <p:nvPr>
            <p:ph sz="quarter" idx="12"/>
          </p:nvPr>
        </p:nvSpPr>
        <p:spPr>
          <a:xfrm>
            <a:off x="540000" y="1236534"/>
            <a:ext cx="8046000" cy="4406400"/>
          </a:xfrm>
        </p:spPr>
        <p:txBody>
          <a:bodyPr/>
          <a:lstStyle/>
          <a:p>
            <a:pPr>
              <a:spcBef>
                <a:spcPts val="0"/>
              </a:spcBef>
            </a:pPr>
            <a:r>
              <a:rPr lang="en-GB" dirty="0"/>
              <a:t>Using a blank matrix, could you think of other practical activities you do in school to introduce the ideas of the different scientific methods to students?</a:t>
            </a:r>
          </a:p>
          <a:p>
            <a:pPr>
              <a:spcBef>
                <a:spcPts val="0"/>
              </a:spcBef>
            </a:pPr>
            <a:r>
              <a:rPr lang="en-GB" dirty="0"/>
              <a:t>Which quadrant might you start in?</a:t>
            </a:r>
          </a:p>
          <a:p>
            <a:pPr>
              <a:lnSpc>
                <a:spcPts val="1900"/>
              </a:lnSpc>
              <a:spcBef>
                <a:spcPts val="0"/>
              </a:spcBef>
            </a:pPr>
            <a:r>
              <a:rPr lang="en-GB" dirty="0"/>
              <a:t>How might you adapt the practical to move through different aspects?</a:t>
            </a:r>
          </a:p>
          <a:p>
            <a:pPr>
              <a:lnSpc>
                <a:spcPts val="1900"/>
              </a:lnSpc>
              <a:spcBef>
                <a:spcPts val="0"/>
              </a:spcBef>
              <a:buFont typeface="Arial" panose="020B0604020202020204" pitchFamily="34" charset="0"/>
              <a:buChar char="•"/>
            </a:pPr>
            <a:endParaRPr lang="en-GB" dirty="0"/>
          </a:p>
          <a:p>
            <a:pPr algn="r">
              <a:lnSpc>
                <a:spcPts val="1900"/>
              </a:lnSpc>
              <a:spcBef>
                <a:spcPts val="0"/>
              </a:spcBef>
              <a:buFont typeface="Arial" panose="020B0604020202020204" pitchFamily="34" charset="0"/>
              <a:buChar char="•"/>
            </a:pPr>
            <a:endParaRPr lang="en-GB" dirty="0"/>
          </a:p>
          <a:p>
            <a:pPr marL="0" indent="0">
              <a:buNone/>
            </a:pPr>
            <a:endParaRPr lang="en-GB" dirty="0"/>
          </a:p>
        </p:txBody>
      </p:sp>
      <p:sp>
        <p:nvSpPr>
          <p:cNvPr id="4" name="Slide Number Placeholder 3">
            <a:extLst>
              <a:ext uri="{FF2B5EF4-FFF2-40B4-BE49-F238E27FC236}">
                <a16:creationId xmlns:a16="http://schemas.microsoft.com/office/drawing/2014/main" id="{A5293F3B-C25A-4F05-AE22-C5E5E0E2411F}"/>
              </a:ext>
            </a:extLst>
          </p:cNvPr>
          <p:cNvSpPr>
            <a:spLocks noGrp="1"/>
          </p:cNvSpPr>
          <p:nvPr>
            <p:ph type="sldNum" sz="quarter" idx="4"/>
          </p:nvPr>
        </p:nvSpPr>
        <p:spPr/>
        <p:txBody>
          <a:bodyPr/>
          <a:lstStyle/>
          <a:p>
            <a:fld id="{9D4704D4-DAEA-4D4A-A9DC-4373E3AC7101}" type="slidenum">
              <a:rPr lang="en-GB" smtClean="0"/>
              <a:pPr/>
              <a:t>24</a:t>
            </a:fld>
            <a:endParaRPr lang="en-GB" dirty="0"/>
          </a:p>
        </p:txBody>
      </p:sp>
      <p:pic>
        <p:nvPicPr>
          <p:cNvPr id="6" name="Picture 5">
            <a:extLst>
              <a:ext uri="{FF2B5EF4-FFF2-40B4-BE49-F238E27FC236}">
                <a16:creationId xmlns:a16="http://schemas.microsoft.com/office/drawing/2014/main" id="{F07CDCA8-6FF7-4F48-B8BB-4333BCD88831}"/>
              </a:ext>
            </a:extLst>
          </p:cNvPr>
          <p:cNvPicPr>
            <a:picLocks noChangeAspect="1"/>
          </p:cNvPicPr>
          <p:nvPr/>
        </p:nvPicPr>
        <p:blipFill>
          <a:blip r:embed="rId3"/>
          <a:stretch>
            <a:fillRect/>
          </a:stretch>
        </p:blipFill>
        <p:spPr>
          <a:xfrm>
            <a:off x="853439" y="2406062"/>
            <a:ext cx="6790259" cy="3586253"/>
          </a:xfrm>
          <a:prstGeom prst="rect">
            <a:avLst/>
          </a:prstGeom>
        </p:spPr>
      </p:pic>
    </p:spTree>
    <p:extLst>
      <p:ext uri="{BB962C8B-B14F-4D97-AF65-F5344CB8AC3E}">
        <p14:creationId xmlns:p14="http://schemas.microsoft.com/office/powerpoint/2010/main" val="927204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2925F-0B63-4430-9497-9371706C1601}"/>
              </a:ext>
            </a:extLst>
          </p:cNvPr>
          <p:cNvSpPr>
            <a:spLocks noGrp="1"/>
          </p:cNvSpPr>
          <p:nvPr>
            <p:ph type="title"/>
          </p:nvPr>
        </p:nvSpPr>
        <p:spPr/>
        <p:txBody>
          <a:bodyPr/>
          <a:lstStyle/>
          <a:p>
            <a:r>
              <a:rPr lang="en-GB" dirty="0"/>
              <a:t>Using Brandon’s Matrix to support a practical session</a:t>
            </a:r>
            <a:endParaRPr lang="en-GB" dirty="0">
              <a:highlight>
                <a:srgbClr val="FFFF00"/>
              </a:highlight>
            </a:endParaRPr>
          </a:p>
        </p:txBody>
      </p:sp>
      <p:sp>
        <p:nvSpPr>
          <p:cNvPr id="3" name="Footer Placeholder 2">
            <a:extLst>
              <a:ext uri="{FF2B5EF4-FFF2-40B4-BE49-F238E27FC236}">
                <a16:creationId xmlns:a16="http://schemas.microsoft.com/office/drawing/2014/main" id="{767FE2C1-4273-4DDB-AB0F-CBE5FF8E26E7}"/>
              </a:ext>
            </a:extLst>
          </p:cNvPr>
          <p:cNvSpPr>
            <a:spLocks noGrp="1"/>
          </p:cNvSpPr>
          <p:nvPr>
            <p:ph type="ftr" sz="quarter" idx="10"/>
          </p:nvPr>
        </p:nvSpPr>
        <p:spPr/>
        <p:txBody>
          <a:bodyPr/>
          <a:lstStyle/>
          <a:p>
            <a:r>
              <a:rPr lang="en-GB"/>
              <a:t>Copyright © 2023 AQA and its licensors. All rights reserved.</a:t>
            </a:r>
            <a:endParaRPr lang="en-US" dirty="0"/>
          </a:p>
        </p:txBody>
      </p:sp>
      <p:sp>
        <p:nvSpPr>
          <p:cNvPr id="5" name="Content Placeholder 4">
            <a:extLst>
              <a:ext uri="{FF2B5EF4-FFF2-40B4-BE49-F238E27FC236}">
                <a16:creationId xmlns:a16="http://schemas.microsoft.com/office/drawing/2014/main" id="{69BA6B63-CA08-42FD-AF05-C232AA1BB4FE}"/>
              </a:ext>
            </a:extLst>
          </p:cNvPr>
          <p:cNvSpPr>
            <a:spLocks noGrp="1"/>
          </p:cNvSpPr>
          <p:nvPr>
            <p:ph sz="quarter" idx="12"/>
          </p:nvPr>
        </p:nvSpPr>
        <p:spPr/>
        <p:txBody>
          <a:bodyPr/>
          <a:lstStyle/>
          <a:p>
            <a:r>
              <a:rPr lang="en-GB" dirty="0"/>
              <a:t>Introduce the different scientific methods to students:</a:t>
            </a:r>
          </a:p>
          <a:p>
            <a:pPr lvl="1">
              <a:buClr>
                <a:schemeClr val="tx2"/>
              </a:buClr>
              <a:buSzPct val="60000"/>
              <a:buFont typeface="Courier New" panose="02070309020205020404" pitchFamily="49" charset="0"/>
              <a:buChar char="o"/>
            </a:pPr>
            <a:r>
              <a:rPr lang="en-GB" dirty="0"/>
              <a:t>scientists perform investigations in a variety of ways</a:t>
            </a:r>
          </a:p>
          <a:p>
            <a:pPr lvl="1">
              <a:buClr>
                <a:schemeClr val="tx2"/>
              </a:buClr>
              <a:buSzPct val="60000"/>
              <a:buFont typeface="Courier New" panose="02070309020205020404" pitchFamily="49" charset="0"/>
              <a:buChar char="o"/>
            </a:pPr>
            <a:r>
              <a:rPr lang="en-GB" dirty="0"/>
              <a:t>sometimes they test a hypothesis by changing variables</a:t>
            </a:r>
          </a:p>
          <a:p>
            <a:pPr lvl="1">
              <a:buClr>
                <a:schemeClr val="tx2"/>
              </a:buClr>
              <a:buSzPct val="60000"/>
              <a:buFont typeface="Courier New" panose="02070309020205020404" pitchFamily="49" charset="0"/>
              <a:buChar char="o"/>
            </a:pPr>
            <a:r>
              <a:rPr lang="en-GB" dirty="0"/>
              <a:t>sometimes they change variables to see the outcome of the investigation without developing a hypothesis</a:t>
            </a:r>
          </a:p>
          <a:p>
            <a:pPr lvl="1">
              <a:buClr>
                <a:schemeClr val="tx2"/>
              </a:buClr>
              <a:buSzPct val="60000"/>
              <a:buFont typeface="Courier New" panose="02070309020205020404" pitchFamily="49" charset="0"/>
              <a:buChar char="o"/>
            </a:pPr>
            <a:r>
              <a:rPr lang="en-GB" dirty="0"/>
              <a:t>sometimes they only make observations without developing a hypothesis or manipulating any variables.</a:t>
            </a:r>
          </a:p>
          <a:p>
            <a:r>
              <a:rPr lang="en-GB" dirty="0"/>
              <a:t>Introduce the practical, including any subject content, skills or working scientifically points you want to emphasise or use as the background.</a:t>
            </a:r>
          </a:p>
          <a:p>
            <a:r>
              <a:rPr lang="en-GB" dirty="0"/>
              <a:t>Explain the quadrant of the matrix the practical fits into (not every practical session covers all quadrants).</a:t>
            </a:r>
          </a:p>
          <a:p>
            <a:r>
              <a:rPr lang="en-GB" dirty="0"/>
              <a:t>Introduce questions during the session to explore student understanding.</a:t>
            </a:r>
          </a:p>
          <a:p>
            <a:r>
              <a:rPr lang="en-GB" dirty="0"/>
              <a:t>Get students to think about how they could adapt or do other work around the RPA that would involve the other quadrants.</a:t>
            </a:r>
          </a:p>
          <a:p>
            <a:pPr marL="0" indent="0">
              <a:lnSpc>
                <a:spcPts val="1900"/>
              </a:lnSpc>
              <a:spcBef>
                <a:spcPts val="0"/>
              </a:spcBef>
              <a:buNone/>
            </a:pPr>
            <a:endParaRPr lang="en-GB" dirty="0"/>
          </a:p>
          <a:p>
            <a:pPr>
              <a:lnSpc>
                <a:spcPts val="1900"/>
              </a:lnSpc>
              <a:spcBef>
                <a:spcPts val="0"/>
              </a:spcBef>
              <a:buFont typeface="Arial" panose="020B0604020202020204" pitchFamily="34" charset="0"/>
              <a:buChar char="•"/>
            </a:pPr>
            <a:endParaRPr lang="en-GB" dirty="0"/>
          </a:p>
          <a:p>
            <a:pPr>
              <a:lnSpc>
                <a:spcPts val="1900"/>
              </a:lnSpc>
              <a:spcBef>
                <a:spcPts val="0"/>
              </a:spcBef>
              <a:buFont typeface="Arial" panose="020B0604020202020204" pitchFamily="34" charset="0"/>
              <a:buChar char="•"/>
            </a:pPr>
            <a:endParaRPr lang="en-GB" dirty="0"/>
          </a:p>
          <a:p>
            <a:pPr algn="r">
              <a:lnSpc>
                <a:spcPts val="1900"/>
              </a:lnSpc>
              <a:spcBef>
                <a:spcPts val="0"/>
              </a:spcBef>
              <a:buFont typeface="Arial" panose="020B0604020202020204" pitchFamily="34" charset="0"/>
              <a:buChar char="•"/>
            </a:pPr>
            <a:endParaRPr lang="en-GB" dirty="0"/>
          </a:p>
          <a:p>
            <a:pPr marL="0" indent="0">
              <a:buNone/>
            </a:pPr>
            <a:endParaRPr lang="en-GB" dirty="0"/>
          </a:p>
        </p:txBody>
      </p:sp>
      <p:sp>
        <p:nvSpPr>
          <p:cNvPr id="4" name="Slide Number Placeholder 3">
            <a:extLst>
              <a:ext uri="{FF2B5EF4-FFF2-40B4-BE49-F238E27FC236}">
                <a16:creationId xmlns:a16="http://schemas.microsoft.com/office/drawing/2014/main" id="{A5293F3B-C25A-4F05-AE22-C5E5E0E2411F}"/>
              </a:ext>
            </a:extLst>
          </p:cNvPr>
          <p:cNvSpPr>
            <a:spLocks noGrp="1"/>
          </p:cNvSpPr>
          <p:nvPr>
            <p:ph type="sldNum" sz="quarter" idx="4"/>
          </p:nvPr>
        </p:nvSpPr>
        <p:spPr/>
        <p:txBody>
          <a:bodyPr/>
          <a:lstStyle/>
          <a:p>
            <a:fld id="{9D4704D4-DAEA-4D4A-A9DC-4373E3AC7101}" type="slidenum">
              <a:rPr lang="en-GB" smtClean="0"/>
              <a:pPr/>
              <a:t>25</a:t>
            </a:fld>
            <a:endParaRPr lang="en-GB" dirty="0"/>
          </a:p>
        </p:txBody>
      </p:sp>
    </p:spTree>
    <p:extLst>
      <p:ext uri="{BB962C8B-B14F-4D97-AF65-F5344CB8AC3E}">
        <p14:creationId xmlns:p14="http://schemas.microsoft.com/office/powerpoint/2010/main" val="675502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2925F-0B63-4430-9497-9371706C1601}"/>
              </a:ext>
            </a:extLst>
          </p:cNvPr>
          <p:cNvSpPr>
            <a:spLocks noGrp="1"/>
          </p:cNvSpPr>
          <p:nvPr>
            <p:ph type="title"/>
          </p:nvPr>
        </p:nvSpPr>
        <p:spPr/>
        <p:txBody>
          <a:bodyPr/>
          <a:lstStyle/>
          <a:p>
            <a:r>
              <a:rPr lang="en-GB" dirty="0"/>
              <a:t>Support materials from the project</a:t>
            </a:r>
            <a:endParaRPr lang="en-GB" dirty="0">
              <a:highlight>
                <a:srgbClr val="FFFF00"/>
              </a:highlight>
            </a:endParaRPr>
          </a:p>
        </p:txBody>
      </p:sp>
      <p:sp>
        <p:nvSpPr>
          <p:cNvPr id="3" name="Footer Placeholder 2">
            <a:extLst>
              <a:ext uri="{FF2B5EF4-FFF2-40B4-BE49-F238E27FC236}">
                <a16:creationId xmlns:a16="http://schemas.microsoft.com/office/drawing/2014/main" id="{767FE2C1-4273-4DDB-AB0F-CBE5FF8E26E7}"/>
              </a:ext>
            </a:extLst>
          </p:cNvPr>
          <p:cNvSpPr>
            <a:spLocks noGrp="1"/>
          </p:cNvSpPr>
          <p:nvPr>
            <p:ph type="ftr" sz="quarter" idx="10"/>
          </p:nvPr>
        </p:nvSpPr>
        <p:spPr/>
        <p:txBody>
          <a:bodyPr/>
          <a:lstStyle/>
          <a:p>
            <a:r>
              <a:rPr lang="en-GB"/>
              <a:t>Copyright © 2023 AQA and its licensors. All rights reserved.</a:t>
            </a:r>
            <a:endParaRPr lang="en-US" dirty="0"/>
          </a:p>
        </p:txBody>
      </p:sp>
      <p:sp>
        <p:nvSpPr>
          <p:cNvPr id="5" name="Content Placeholder 4">
            <a:extLst>
              <a:ext uri="{FF2B5EF4-FFF2-40B4-BE49-F238E27FC236}">
                <a16:creationId xmlns:a16="http://schemas.microsoft.com/office/drawing/2014/main" id="{69BA6B63-CA08-42FD-AF05-C232AA1BB4FE}"/>
              </a:ext>
            </a:extLst>
          </p:cNvPr>
          <p:cNvSpPr>
            <a:spLocks noGrp="1"/>
          </p:cNvSpPr>
          <p:nvPr>
            <p:ph sz="quarter" idx="12"/>
          </p:nvPr>
        </p:nvSpPr>
        <p:spPr/>
        <p:txBody>
          <a:bodyPr/>
          <a:lstStyle/>
          <a:p>
            <a:pPr>
              <a:buFont typeface="Arial" panose="020B0604020202020204" pitchFamily="34" charset="0"/>
              <a:buChar char="•"/>
            </a:pPr>
            <a:r>
              <a:rPr lang="en-GB" dirty="0"/>
              <a:t>Look at the </a:t>
            </a:r>
            <a:r>
              <a:rPr lang="en-GB" dirty="0">
                <a:solidFill>
                  <a:schemeClr val="accent2"/>
                </a:solidFill>
                <a:hlinkClick r:id="rId3">
                  <a:extLst>
                    <a:ext uri="{A12FA001-AC4F-418D-AE19-62706E023703}">
                      <ahyp:hlinkClr xmlns:ahyp="http://schemas.microsoft.com/office/drawing/2018/hyperlinkcolor" val="tx"/>
                    </a:ext>
                  </a:extLst>
                </a:hlinkClick>
              </a:rPr>
              <a:t>teaching and learning resources videos </a:t>
            </a:r>
            <a:r>
              <a:rPr lang="en-GB" dirty="0"/>
              <a:t>on the Project Calibrate website for some ideas:</a:t>
            </a:r>
          </a:p>
          <a:p>
            <a:pPr lvl="1">
              <a:buClr>
                <a:schemeClr val="tx2"/>
              </a:buClr>
              <a:buSzPct val="60000"/>
              <a:buFont typeface="Courier New" panose="02070309020205020404" pitchFamily="49" charset="0"/>
              <a:buChar char="o"/>
            </a:pPr>
            <a:r>
              <a:rPr lang="en-GB" dirty="0"/>
              <a:t>Introduction to scientific methods</a:t>
            </a:r>
          </a:p>
          <a:p>
            <a:pPr lvl="1">
              <a:buClr>
                <a:schemeClr val="tx2"/>
              </a:buClr>
              <a:buSzPct val="60000"/>
              <a:buFont typeface="Courier New" panose="02070309020205020404" pitchFamily="49" charset="0"/>
              <a:buChar char="o"/>
            </a:pPr>
            <a:r>
              <a:rPr lang="en-GB" dirty="0"/>
              <a:t>Osmosis (Biology RPA3)</a:t>
            </a:r>
          </a:p>
          <a:p>
            <a:pPr lvl="1">
              <a:buClr>
                <a:schemeClr val="tx2"/>
              </a:buClr>
              <a:buSzPct val="60000"/>
              <a:buFont typeface="Courier New" panose="02070309020205020404" pitchFamily="49" charset="0"/>
              <a:buChar char="o"/>
            </a:pPr>
            <a:r>
              <a:rPr lang="en-GB" dirty="0"/>
              <a:t>Chromatography (Chemistry RPA6)</a:t>
            </a:r>
          </a:p>
          <a:p>
            <a:pPr lvl="1">
              <a:buClr>
                <a:schemeClr val="tx2"/>
              </a:buClr>
              <a:buSzPct val="60000"/>
              <a:buFont typeface="Courier New" panose="02070309020205020404" pitchFamily="49" charset="0"/>
              <a:buChar char="o"/>
            </a:pPr>
            <a:r>
              <a:rPr lang="en-GB" dirty="0"/>
              <a:t>Refraction (Physics RPA9)</a:t>
            </a:r>
          </a:p>
          <a:p>
            <a:pPr lvl="1">
              <a:buClr>
                <a:schemeClr val="tx2"/>
              </a:buClr>
              <a:buSzPct val="60000"/>
              <a:buFont typeface="Courier New" panose="02070309020205020404" pitchFamily="49" charset="0"/>
              <a:buChar char="o"/>
            </a:pPr>
            <a:endParaRPr lang="en-GB" dirty="0"/>
          </a:p>
          <a:p>
            <a:pPr>
              <a:buFont typeface="Arial" panose="020B0604020202020204" pitchFamily="34" charset="0"/>
              <a:buChar char="•"/>
            </a:pPr>
            <a:r>
              <a:rPr lang="en-GB" dirty="0"/>
              <a:t>Project Calibrate have produced a </a:t>
            </a:r>
            <a:r>
              <a:rPr lang="en-GB" dirty="0">
                <a:solidFill>
                  <a:schemeClr val="accent2"/>
                </a:solidFill>
                <a:hlinkClick r:id="rId4">
                  <a:extLst>
                    <a:ext uri="{A12FA001-AC4F-418D-AE19-62706E023703}">
                      <ahyp:hlinkClr xmlns:ahyp="http://schemas.microsoft.com/office/drawing/2018/hyperlinkcolor" val="tx"/>
                    </a:ext>
                  </a:extLst>
                </a:hlinkClick>
              </a:rPr>
              <a:t>CPD pack </a:t>
            </a:r>
            <a:endParaRPr lang="en-GB" dirty="0">
              <a:solidFill>
                <a:schemeClr val="accent2"/>
              </a:solidFill>
            </a:endParaRPr>
          </a:p>
          <a:p>
            <a:pPr>
              <a:buFont typeface="Arial" panose="020B0604020202020204" pitchFamily="34" charset="0"/>
              <a:buChar char="•"/>
            </a:pPr>
            <a:endParaRPr lang="en-GB" dirty="0"/>
          </a:p>
          <a:p>
            <a:pPr>
              <a:buFont typeface="Arial" panose="020B0604020202020204" pitchFamily="34" charset="0"/>
              <a:buChar char="•"/>
            </a:pPr>
            <a:r>
              <a:rPr lang="en-GB" dirty="0">
                <a:solidFill>
                  <a:schemeClr val="accent2"/>
                </a:solidFill>
                <a:hlinkClick r:id="rId5">
                  <a:extLst>
                    <a:ext uri="{A12FA001-AC4F-418D-AE19-62706E023703}">
                      <ahyp:hlinkClr xmlns:ahyp="http://schemas.microsoft.com/office/drawing/2018/hyperlinkcolor" val="tx"/>
                    </a:ext>
                  </a:extLst>
                </a:hlinkClick>
              </a:rPr>
              <a:t>Summative assessment tasks </a:t>
            </a:r>
            <a:r>
              <a:rPr lang="en-GB" dirty="0"/>
              <a:t>that can be used to target students’ understanding of the practical investigations and of how science works </a:t>
            </a:r>
          </a:p>
          <a:p>
            <a:pPr marL="0" indent="0">
              <a:lnSpc>
                <a:spcPts val="1900"/>
              </a:lnSpc>
              <a:spcBef>
                <a:spcPts val="0"/>
              </a:spcBef>
              <a:buNone/>
            </a:pPr>
            <a:endParaRPr lang="en-GB" dirty="0"/>
          </a:p>
          <a:p>
            <a:pPr>
              <a:lnSpc>
                <a:spcPts val="1900"/>
              </a:lnSpc>
              <a:spcBef>
                <a:spcPts val="0"/>
              </a:spcBef>
              <a:buFont typeface="Arial" panose="020B0604020202020204" pitchFamily="34" charset="0"/>
              <a:buChar char="•"/>
            </a:pPr>
            <a:endParaRPr lang="en-GB" dirty="0"/>
          </a:p>
          <a:p>
            <a:pPr>
              <a:lnSpc>
                <a:spcPts val="1900"/>
              </a:lnSpc>
              <a:spcBef>
                <a:spcPts val="0"/>
              </a:spcBef>
              <a:buFont typeface="Arial" panose="020B0604020202020204" pitchFamily="34" charset="0"/>
              <a:buChar char="•"/>
            </a:pPr>
            <a:endParaRPr lang="en-GB" dirty="0"/>
          </a:p>
          <a:p>
            <a:pPr algn="r">
              <a:lnSpc>
                <a:spcPts val="1900"/>
              </a:lnSpc>
              <a:spcBef>
                <a:spcPts val="0"/>
              </a:spcBef>
              <a:buFont typeface="Arial" panose="020B0604020202020204" pitchFamily="34" charset="0"/>
              <a:buChar char="•"/>
            </a:pPr>
            <a:endParaRPr lang="en-GB" dirty="0"/>
          </a:p>
          <a:p>
            <a:pPr marL="0" indent="0">
              <a:buNone/>
            </a:pPr>
            <a:endParaRPr lang="en-GB" dirty="0"/>
          </a:p>
        </p:txBody>
      </p:sp>
      <p:sp>
        <p:nvSpPr>
          <p:cNvPr id="4" name="Slide Number Placeholder 3">
            <a:extLst>
              <a:ext uri="{FF2B5EF4-FFF2-40B4-BE49-F238E27FC236}">
                <a16:creationId xmlns:a16="http://schemas.microsoft.com/office/drawing/2014/main" id="{A5293F3B-C25A-4F05-AE22-C5E5E0E2411F}"/>
              </a:ext>
            </a:extLst>
          </p:cNvPr>
          <p:cNvSpPr>
            <a:spLocks noGrp="1"/>
          </p:cNvSpPr>
          <p:nvPr>
            <p:ph type="sldNum" sz="quarter" idx="4"/>
          </p:nvPr>
        </p:nvSpPr>
        <p:spPr/>
        <p:txBody>
          <a:bodyPr/>
          <a:lstStyle/>
          <a:p>
            <a:fld id="{9D4704D4-DAEA-4D4A-A9DC-4373E3AC7101}" type="slidenum">
              <a:rPr lang="en-GB" smtClean="0"/>
              <a:pPr/>
              <a:t>26</a:t>
            </a:fld>
            <a:endParaRPr lang="en-GB" dirty="0"/>
          </a:p>
        </p:txBody>
      </p:sp>
    </p:spTree>
    <p:extLst>
      <p:ext uri="{BB962C8B-B14F-4D97-AF65-F5344CB8AC3E}">
        <p14:creationId xmlns:p14="http://schemas.microsoft.com/office/powerpoint/2010/main" val="41290096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2925F-0B63-4430-9497-9371706C1601}"/>
              </a:ext>
            </a:extLst>
          </p:cNvPr>
          <p:cNvSpPr>
            <a:spLocks noGrp="1"/>
          </p:cNvSpPr>
          <p:nvPr>
            <p:ph type="title"/>
          </p:nvPr>
        </p:nvSpPr>
        <p:spPr/>
        <p:txBody>
          <a:bodyPr/>
          <a:lstStyle/>
          <a:p>
            <a:r>
              <a:rPr lang="en-GB" dirty="0"/>
              <a:t>AQA resources to help student progress</a:t>
            </a:r>
          </a:p>
        </p:txBody>
      </p:sp>
      <p:sp>
        <p:nvSpPr>
          <p:cNvPr id="3" name="Footer Placeholder 2">
            <a:extLst>
              <a:ext uri="{FF2B5EF4-FFF2-40B4-BE49-F238E27FC236}">
                <a16:creationId xmlns:a16="http://schemas.microsoft.com/office/drawing/2014/main" id="{767FE2C1-4273-4DDB-AB0F-CBE5FF8E26E7}"/>
              </a:ext>
            </a:extLst>
          </p:cNvPr>
          <p:cNvSpPr>
            <a:spLocks noGrp="1"/>
          </p:cNvSpPr>
          <p:nvPr>
            <p:ph type="ftr" sz="quarter" idx="10"/>
          </p:nvPr>
        </p:nvSpPr>
        <p:spPr/>
        <p:txBody>
          <a:bodyPr/>
          <a:lstStyle/>
          <a:p>
            <a:r>
              <a:rPr lang="en-GB"/>
              <a:t>Copyright © 2023 AQA and its licensors. All rights reserved.</a:t>
            </a:r>
            <a:endParaRPr lang="en-US" dirty="0"/>
          </a:p>
        </p:txBody>
      </p:sp>
      <p:sp>
        <p:nvSpPr>
          <p:cNvPr id="5" name="Content Placeholder 4">
            <a:extLst>
              <a:ext uri="{FF2B5EF4-FFF2-40B4-BE49-F238E27FC236}">
                <a16:creationId xmlns:a16="http://schemas.microsoft.com/office/drawing/2014/main" id="{69BA6B63-CA08-42FD-AF05-C232AA1BB4FE}"/>
              </a:ext>
            </a:extLst>
          </p:cNvPr>
          <p:cNvSpPr>
            <a:spLocks noGrp="1"/>
          </p:cNvSpPr>
          <p:nvPr>
            <p:ph sz="quarter" idx="12"/>
          </p:nvPr>
        </p:nvSpPr>
        <p:spPr/>
        <p:txBody>
          <a:bodyPr/>
          <a:lstStyle/>
          <a:p>
            <a:pPr>
              <a:spcBef>
                <a:spcPts val="0"/>
              </a:spcBef>
            </a:pPr>
            <a:r>
              <a:rPr lang="en-GB" dirty="0"/>
              <a:t>AQA Focus on success packs:</a:t>
            </a:r>
          </a:p>
          <a:p>
            <a:pPr lvl="1">
              <a:spcBef>
                <a:spcPts val="0"/>
              </a:spcBef>
              <a:buClr>
                <a:schemeClr val="tx2"/>
              </a:buClr>
              <a:buSzPct val="60000"/>
              <a:buFont typeface="Courier New" panose="02070309020205020404" pitchFamily="49" charset="0"/>
              <a:buChar char="o"/>
            </a:pPr>
            <a:r>
              <a:rPr lang="en-GB" dirty="0"/>
              <a:t>Disciplinary language</a:t>
            </a:r>
          </a:p>
          <a:p>
            <a:pPr lvl="1">
              <a:spcBef>
                <a:spcPts val="0"/>
              </a:spcBef>
              <a:buClr>
                <a:schemeClr val="tx2"/>
              </a:buClr>
              <a:buSzPct val="60000"/>
              <a:buFont typeface="Courier New" panose="02070309020205020404" pitchFamily="49" charset="0"/>
              <a:buChar char="o"/>
            </a:pPr>
            <a:r>
              <a:rPr lang="en-GB" dirty="0"/>
              <a:t>Practical questions</a:t>
            </a:r>
          </a:p>
          <a:p>
            <a:pPr lvl="1">
              <a:spcBef>
                <a:spcPts val="0"/>
              </a:spcBef>
              <a:buClr>
                <a:schemeClr val="tx2"/>
              </a:buClr>
              <a:buSzPct val="60000"/>
              <a:buFont typeface="Courier New" panose="02070309020205020404" pitchFamily="49" charset="0"/>
              <a:buChar char="o"/>
            </a:pPr>
            <a:r>
              <a:rPr lang="en-GB" dirty="0"/>
              <a:t>AO2</a:t>
            </a:r>
          </a:p>
          <a:p>
            <a:pPr marL="0" indent="0">
              <a:spcBef>
                <a:spcPts val="0"/>
              </a:spcBef>
              <a:buNone/>
            </a:pPr>
            <a:endParaRPr lang="en-GB" dirty="0"/>
          </a:p>
          <a:p>
            <a:pPr>
              <a:spcBef>
                <a:spcPts val="0"/>
              </a:spcBef>
            </a:pPr>
            <a:r>
              <a:rPr lang="en-GB" dirty="0"/>
              <a:t>AQA teaching guide on common misunderstandings</a:t>
            </a:r>
          </a:p>
          <a:p>
            <a:pPr marL="0" indent="0">
              <a:spcBef>
                <a:spcPts val="0"/>
              </a:spcBef>
              <a:buNone/>
            </a:pPr>
            <a:endParaRPr lang="en-GB" dirty="0"/>
          </a:p>
          <a:p>
            <a:pPr>
              <a:spcBef>
                <a:spcPts val="0"/>
              </a:spcBef>
            </a:pPr>
            <a:r>
              <a:rPr lang="en-GB" dirty="0"/>
              <a:t>AQA Virtual communities meetings</a:t>
            </a:r>
          </a:p>
          <a:p>
            <a:pPr marL="0" indent="0">
              <a:buNone/>
            </a:pPr>
            <a:endParaRPr lang="en-GB" dirty="0"/>
          </a:p>
          <a:p>
            <a:pPr marL="288000" lvl="1" indent="0">
              <a:buNone/>
            </a:pPr>
            <a:endParaRPr lang="en-GB" dirty="0"/>
          </a:p>
          <a:p>
            <a:endParaRPr lang="en-GB" dirty="0"/>
          </a:p>
          <a:p>
            <a:endParaRPr lang="en-GB" dirty="0"/>
          </a:p>
          <a:p>
            <a:endParaRPr lang="en-GB" dirty="0"/>
          </a:p>
          <a:p>
            <a:endParaRPr lang="en-GB" dirty="0"/>
          </a:p>
          <a:p>
            <a:endParaRPr lang="en-GB" dirty="0"/>
          </a:p>
          <a:p>
            <a:pPr marL="0" indent="0">
              <a:buNone/>
            </a:pPr>
            <a:endParaRPr lang="en-GB" dirty="0"/>
          </a:p>
          <a:p>
            <a:pPr marL="0" indent="0">
              <a:buNone/>
            </a:pPr>
            <a:endParaRPr lang="en-GB" dirty="0"/>
          </a:p>
          <a:p>
            <a:endParaRPr lang="en-GB" dirty="0"/>
          </a:p>
        </p:txBody>
      </p:sp>
      <p:sp>
        <p:nvSpPr>
          <p:cNvPr id="4" name="Slide Number Placeholder 3">
            <a:extLst>
              <a:ext uri="{FF2B5EF4-FFF2-40B4-BE49-F238E27FC236}">
                <a16:creationId xmlns:a16="http://schemas.microsoft.com/office/drawing/2014/main" id="{A5293F3B-C25A-4F05-AE22-C5E5E0E2411F}"/>
              </a:ext>
            </a:extLst>
          </p:cNvPr>
          <p:cNvSpPr>
            <a:spLocks noGrp="1"/>
          </p:cNvSpPr>
          <p:nvPr>
            <p:ph type="sldNum" sz="quarter" idx="4"/>
          </p:nvPr>
        </p:nvSpPr>
        <p:spPr/>
        <p:txBody>
          <a:bodyPr/>
          <a:lstStyle/>
          <a:p>
            <a:fld id="{9D4704D4-DAEA-4D4A-A9DC-4373E3AC7101}" type="slidenum">
              <a:rPr lang="en-GB" smtClean="0"/>
              <a:pPr/>
              <a:t>27</a:t>
            </a:fld>
            <a:endParaRPr lang="en-GB" dirty="0"/>
          </a:p>
        </p:txBody>
      </p:sp>
    </p:spTree>
    <p:extLst>
      <p:ext uri="{BB962C8B-B14F-4D97-AF65-F5344CB8AC3E}">
        <p14:creationId xmlns:p14="http://schemas.microsoft.com/office/powerpoint/2010/main" val="8545764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Any questions?</a:t>
            </a:r>
          </a:p>
        </p:txBody>
      </p:sp>
      <p:pic>
        <p:nvPicPr>
          <p:cNvPr id="1026" name="Picture 2" descr="C:\Users\Epotter\AppData\Local\Microsoft\Windows\Temporary Internet Files\Content.Outlook\CCPJQ4ZN\Any_Questions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9114" y="1199408"/>
            <a:ext cx="4385088" cy="498169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4"/>
          </p:nvPr>
        </p:nvSpPr>
        <p:spPr/>
        <p:txBody>
          <a:bodyPr/>
          <a:lstStyle/>
          <a:p>
            <a:fld id="{9D4704D4-DAEA-4D4A-A9DC-4373E3AC7101}" type="slidenum">
              <a:rPr lang="en-GB" smtClean="0"/>
              <a:pPr/>
              <a:t>28</a:t>
            </a:fld>
            <a:endParaRPr lang="en-GB" dirty="0"/>
          </a:p>
        </p:txBody>
      </p:sp>
      <p:sp>
        <p:nvSpPr>
          <p:cNvPr id="3" name="Footer Placeholder 2"/>
          <p:cNvSpPr>
            <a:spLocks noGrp="1"/>
          </p:cNvSpPr>
          <p:nvPr>
            <p:ph type="ftr" sz="quarter" idx="10"/>
          </p:nvPr>
        </p:nvSpPr>
        <p:spPr/>
        <p:txBody>
          <a:bodyPr/>
          <a:lstStyle/>
          <a:p>
            <a:r>
              <a:rPr lang="en-GB"/>
              <a:t>Copyright © 2023 AQA and its licensors. All rights reserved.</a:t>
            </a:r>
            <a:endParaRPr lang="en-US" dirty="0"/>
          </a:p>
        </p:txBody>
      </p:sp>
    </p:spTree>
    <p:extLst>
      <p:ext uri="{BB962C8B-B14F-4D97-AF65-F5344CB8AC3E}">
        <p14:creationId xmlns:p14="http://schemas.microsoft.com/office/powerpoint/2010/main" val="2337493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2600" dirty="0">
                <a:latin typeface="+mn-lt"/>
              </a:rPr>
              <a:t>Get in touch</a:t>
            </a:r>
          </a:p>
        </p:txBody>
      </p:sp>
      <p:sp>
        <p:nvSpPr>
          <p:cNvPr id="5" name="Content Placeholder 4"/>
          <p:cNvSpPr>
            <a:spLocks noGrp="1"/>
          </p:cNvSpPr>
          <p:nvPr>
            <p:ph idx="1"/>
          </p:nvPr>
        </p:nvSpPr>
        <p:spPr/>
        <p:txBody>
          <a:bodyPr/>
          <a:lstStyle/>
          <a:p>
            <a:pPr marL="0" indent="0">
              <a:buNone/>
            </a:pPr>
            <a:r>
              <a:rPr lang="en-GB" sz="1800" dirty="0"/>
              <a:t>Our friendly team will be happy to support you between 8am and 5pm, Monday to Friday.</a:t>
            </a:r>
          </a:p>
          <a:p>
            <a:pPr marL="0" indent="0">
              <a:buNone/>
            </a:pPr>
            <a:endParaRPr lang="fr-FR" sz="1800" dirty="0"/>
          </a:p>
          <a:p>
            <a:pPr marL="0" indent="0">
              <a:buNone/>
            </a:pPr>
            <a:r>
              <a:rPr lang="fr-FR" sz="1800" dirty="0"/>
              <a:t>Tel: 01483 477756</a:t>
            </a:r>
          </a:p>
          <a:p>
            <a:pPr marL="0" indent="0">
              <a:buNone/>
            </a:pPr>
            <a:r>
              <a:rPr lang="fr-FR" sz="1800" dirty="0"/>
              <a:t>Email: </a:t>
            </a:r>
            <a:r>
              <a:rPr lang="en-GB" sz="1800" u="sng" dirty="0">
                <a:solidFill>
                  <a:schemeClr val="accent2"/>
                </a:solidFill>
                <a:hlinkClick r:id="rId3">
                  <a:extLst>
                    <a:ext uri="{A12FA001-AC4F-418D-AE19-62706E023703}">
                      <ahyp:hlinkClr xmlns:ahyp="http://schemas.microsoft.com/office/drawing/2018/hyperlinkcolor" val="tx"/>
                    </a:ext>
                  </a:extLst>
                </a:hlinkClick>
              </a:rPr>
              <a:t>gcsescience@aqa.org.</a:t>
            </a:r>
            <a:r>
              <a:rPr lang="en-GB" sz="1800" u="sng">
                <a:solidFill>
                  <a:schemeClr val="accent2"/>
                </a:solidFill>
                <a:hlinkClick r:id="rId3">
                  <a:extLst>
                    <a:ext uri="{A12FA001-AC4F-418D-AE19-62706E023703}">
                      <ahyp:hlinkClr xmlns:ahyp="http://schemas.microsoft.com/office/drawing/2018/hyperlinkcolor" val="tx"/>
                    </a:ext>
                  </a:extLst>
                </a:hlinkClick>
              </a:rPr>
              <a:t>uk</a:t>
            </a:r>
            <a:r>
              <a:rPr lang="en-GB" sz="1800" u="sng">
                <a:solidFill>
                  <a:schemeClr val="accent2"/>
                </a:solidFill>
              </a:rPr>
              <a:t> </a:t>
            </a:r>
            <a:r>
              <a:rPr lang="en-GB" sz="1800"/>
              <a:t> </a:t>
            </a:r>
            <a:r>
              <a:rPr lang="en-GB" sz="1800" u="sng" dirty="0">
                <a:solidFill>
                  <a:schemeClr val="accent2"/>
                </a:solidFill>
                <a:hlinkClick r:id="rId4">
                  <a:extLst>
                    <a:ext uri="{A12FA001-AC4F-418D-AE19-62706E023703}">
                      <ahyp:hlinkClr xmlns:ahyp="http://schemas.microsoft.com/office/drawing/2018/hyperlinkcolor" val="tx"/>
                    </a:ext>
                  </a:extLst>
                </a:hlinkClick>
              </a:rPr>
              <a:t>alevelscience@aqa.org.uk</a:t>
            </a:r>
            <a:endParaRPr lang="fr-FR" sz="1800" dirty="0">
              <a:solidFill>
                <a:schemeClr val="accent2"/>
              </a:solidFill>
            </a:endParaRPr>
          </a:p>
          <a:p>
            <a:pPr marL="0" indent="0">
              <a:buNone/>
            </a:pPr>
            <a:r>
              <a:rPr lang="en-GB" sz="1800" dirty="0"/>
              <a:t>Twitter: @AQA</a:t>
            </a:r>
          </a:p>
          <a:p>
            <a:pPr marL="0" indent="0">
              <a:buNone/>
            </a:pPr>
            <a:endParaRPr lang="en-GB" sz="1800" dirty="0"/>
          </a:p>
          <a:p>
            <a:pPr marL="0" indent="0">
              <a:buNone/>
            </a:pPr>
            <a:r>
              <a:rPr lang="en-GB" sz="1800" dirty="0"/>
              <a:t>aqa.org.uk</a:t>
            </a:r>
          </a:p>
        </p:txBody>
      </p:sp>
      <p:sp>
        <p:nvSpPr>
          <p:cNvPr id="2" name="Slide Number Placeholder 1"/>
          <p:cNvSpPr>
            <a:spLocks noGrp="1"/>
          </p:cNvSpPr>
          <p:nvPr>
            <p:ph type="sldNum" sz="quarter" idx="4"/>
          </p:nvPr>
        </p:nvSpPr>
        <p:spPr/>
        <p:txBody>
          <a:bodyPr/>
          <a:lstStyle/>
          <a:p>
            <a:fld id="{9D4704D4-DAEA-4D4A-A9DC-4373E3AC7101}" type="slidenum">
              <a:rPr lang="en-GB" smtClean="0"/>
              <a:pPr/>
              <a:t>29</a:t>
            </a:fld>
            <a:endParaRPr lang="en-GB" dirty="0"/>
          </a:p>
        </p:txBody>
      </p:sp>
      <p:sp>
        <p:nvSpPr>
          <p:cNvPr id="6" name="Footer Placeholder 3">
            <a:extLst>
              <a:ext uri="{FF2B5EF4-FFF2-40B4-BE49-F238E27FC236}">
                <a16:creationId xmlns:a16="http://schemas.microsoft.com/office/drawing/2014/main" id="{AFE47DDE-F3D2-4C1F-AC5D-4F1227452F8B}"/>
              </a:ext>
            </a:extLst>
          </p:cNvPr>
          <p:cNvSpPr txBox="1">
            <a:spLocks/>
          </p:cNvSpPr>
          <p:nvPr/>
        </p:nvSpPr>
        <p:spPr>
          <a:xfrm>
            <a:off x="1976438" y="6611005"/>
            <a:ext cx="2678400" cy="241200"/>
          </a:xfrm>
          <a:prstGeom prst="rect">
            <a:avLst/>
          </a:prstGeom>
        </p:spPr>
        <p:txBody>
          <a:bodyPr anchor="t">
            <a:normAutofit fontScale="40000" lnSpcReduction="2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en-GB"/>
              <a:t>Copyright © 2023 AQA and its licensors. All rights reserved.</a:t>
            </a:r>
            <a:endParaRPr lang="en-US"/>
          </a:p>
        </p:txBody>
      </p:sp>
    </p:spTree>
    <p:extLst>
      <p:ext uri="{BB962C8B-B14F-4D97-AF65-F5344CB8AC3E}">
        <p14:creationId xmlns:p14="http://schemas.microsoft.com/office/powerpoint/2010/main" val="489481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Why do we do practical work in schools?</a:t>
            </a:r>
          </a:p>
        </p:txBody>
      </p:sp>
      <p:sp>
        <p:nvSpPr>
          <p:cNvPr id="7" name="Content Placeholder 6"/>
          <p:cNvSpPr>
            <a:spLocks noGrp="1"/>
          </p:cNvSpPr>
          <p:nvPr>
            <p:ph idx="1"/>
          </p:nvPr>
        </p:nvSpPr>
        <p:spPr/>
        <p:txBody>
          <a:bodyPr/>
          <a:lstStyle/>
          <a:p>
            <a:pPr lvl="0"/>
            <a:r>
              <a:rPr lang="en-GB" dirty="0"/>
              <a:t>To support and consolidate science knowledge and understanding.</a:t>
            </a:r>
          </a:p>
          <a:p>
            <a:pPr lvl="0"/>
            <a:endParaRPr lang="en-GB" dirty="0"/>
          </a:p>
          <a:p>
            <a:pPr lvl="0"/>
            <a:r>
              <a:rPr lang="en-GB" dirty="0"/>
              <a:t>To develop investigative skills.</a:t>
            </a:r>
          </a:p>
          <a:p>
            <a:pPr lvl="0"/>
            <a:endParaRPr lang="en-GB" dirty="0"/>
          </a:p>
          <a:p>
            <a:pPr lvl="0"/>
            <a:r>
              <a:rPr lang="en-GB" dirty="0"/>
              <a:t>To build mastery of practical skills for future study or work.</a:t>
            </a:r>
          </a:p>
          <a:p>
            <a:pPr lvl="0"/>
            <a:endParaRPr lang="en-GB" dirty="0"/>
          </a:p>
          <a:p>
            <a:pPr lvl="0"/>
            <a:r>
              <a:rPr lang="en-GB" dirty="0"/>
              <a:t>To encourage inquisitiveness.</a:t>
            </a:r>
          </a:p>
          <a:p>
            <a:pPr lvl="0"/>
            <a:endParaRPr lang="en-GB" dirty="0"/>
          </a:p>
          <a:p>
            <a:pPr marL="0" indent="0">
              <a:buNone/>
            </a:pPr>
            <a:endParaRPr lang="en-GB" dirty="0"/>
          </a:p>
          <a:p>
            <a:pPr marL="288000" lvl="1" indent="0">
              <a:buNone/>
            </a:pPr>
            <a:endParaRPr lang="en-GB" dirty="0"/>
          </a:p>
          <a:p>
            <a:pPr lvl="1">
              <a:buFont typeface="Courier New" panose="02070309020205020404" pitchFamily="49" charset="0"/>
              <a:buChar char="o"/>
            </a:pPr>
            <a:endParaRPr lang="en-GB" dirty="0"/>
          </a:p>
          <a:p>
            <a:endParaRPr lang="en-GB"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3</a:t>
            </a:fld>
            <a:endParaRPr lang="en-GB" dirty="0"/>
          </a:p>
        </p:txBody>
      </p:sp>
      <p:sp>
        <p:nvSpPr>
          <p:cNvPr id="5" name="Footer Placeholder 4"/>
          <p:cNvSpPr>
            <a:spLocks noGrp="1"/>
          </p:cNvSpPr>
          <p:nvPr>
            <p:ph type="ftr" sz="quarter" idx="3"/>
          </p:nvPr>
        </p:nvSpPr>
        <p:spPr/>
        <p:txBody>
          <a:bodyPr/>
          <a:lstStyle/>
          <a:p>
            <a:r>
              <a:rPr lang="en-GB"/>
              <a:t>Copyright © 2023 AQA and its licensors. All rights reserved.</a:t>
            </a:r>
            <a:endParaRPr lang="en-US" dirty="0"/>
          </a:p>
        </p:txBody>
      </p:sp>
    </p:spTree>
    <p:extLst>
      <p:ext uri="{BB962C8B-B14F-4D97-AF65-F5344CB8AC3E}">
        <p14:creationId xmlns:p14="http://schemas.microsoft.com/office/powerpoint/2010/main" val="12505866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r>
              <a:rPr lang="en-GB" dirty="0"/>
              <a:t>Thank you</a:t>
            </a:r>
          </a:p>
        </p:txBody>
      </p:sp>
    </p:spTree>
    <p:extLst>
      <p:ext uri="{BB962C8B-B14F-4D97-AF65-F5344CB8AC3E}">
        <p14:creationId xmlns:p14="http://schemas.microsoft.com/office/powerpoint/2010/main" val="2857317871"/>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a:t>Indirect assessment of practical skills</a:t>
            </a:r>
            <a:endParaRPr lang="en-GB" dirty="0"/>
          </a:p>
        </p:txBody>
      </p:sp>
      <p:sp>
        <p:nvSpPr>
          <p:cNvPr id="7" name="Content Placeholder 6"/>
          <p:cNvSpPr>
            <a:spLocks noGrp="1"/>
          </p:cNvSpPr>
          <p:nvPr>
            <p:ph idx="1"/>
          </p:nvPr>
        </p:nvSpPr>
        <p:spPr/>
        <p:txBody>
          <a:bodyPr/>
          <a:lstStyle/>
          <a:p>
            <a:r>
              <a:rPr lang="en-GB" dirty="0"/>
              <a:t>At least 15% of marks assess the skills and understanding gained through doing practical work.</a:t>
            </a:r>
          </a:p>
          <a:p>
            <a:endParaRPr lang="en-GB" dirty="0"/>
          </a:p>
          <a:p>
            <a:r>
              <a:rPr lang="en-GB" dirty="0"/>
              <a:t>Practical skills criteria (A-level)/Working scientifically criteria (GCSE).</a:t>
            </a:r>
          </a:p>
          <a:p>
            <a:endParaRPr lang="en-GB" dirty="0"/>
          </a:p>
          <a:p>
            <a:r>
              <a:rPr lang="en-GB" dirty="0"/>
              <a:t>Knowledge and understanding of the apparatus and techniques criteria.</a:t>
            </a:r>
          </a:p>
          <a:p>
            <a:endParaRPr lang="en-GB" dirty="0"/>
          </a:p>
          <a:p>
            <a:r>
              <a:rPr lang="en-GB" dirty="0"/>
              <a:t>All three assessment objectives (AOs).</a:t>
            </a:r>
          </a:p>
          <a:p>
            <a:endParaRPr lang="en-GB" dirty="0"/>
          </a:p>
          <a:p>
            <a:r>
              <a:rPr lang="en-GB" dirty="0"/>
              <a:t>Appropriate maths skills such as plotting and interpreting graphs.</a:t>
            </a:r>
          </a:p>
          <a:p>
            <a:endParaRPr lang="en-GB" dirty="0"/>
          </a:p>
          <a:p>
            <a:r>
              <a:rPr lang="en-GB" dirty="0"/>
              <a:t>Familiar and unfamiliar contexts.</a:t>
            </a:r>
          </a:p>
          <a:p>
            <a:endParaRPr lang="en-GB" dirty="0"/>
          </a:p>
          <a:p>
            <a:r>
              <a:rPr lang="en-GB" dirty="0"/>
              <a:t>Knowledge of subject content through a practical context.</a:t>
            </a:r>
          </a:p>
          <a:p>
            <a:pPr lvl="0"/>
            <a:endParaRPr lang="en-GB" dirty="0"/>
          </a:p>
          <a:p>
            <a:pPr lvl="0"/>
            <a:endParaRPr lang="en-GB" dirty="0"/>
          </a:p>
          <a:p>
            <a:pPr lvl="0"/>
            <a:endParaRPr lang="en-GB" dirty="0"/>
          </a:p>
          <a:p>
            <a:endParaRPr lang="en-GB" dirty="0"/>
          </a:p>
          <a:p>
            <a:pPr lvl="1"/>
            <a:endParaRPr lang="en-GB" dirty="0"/>
          </a:p>
          <a:p>
            <a:pPr lvl="1"/>
            <a:endParaRPr lang="en-GB" dirty="0"/>
          </a:p>
          <a:p>
            <a:endParaRPr lang="en-GB"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4</a:t>
            </a:fld>
            <a:endParaRPr lang="en-GB" dirty="0"/>
          </a:p>
        </p:txBody>
      </p:sp>
      <p:sp>
        <p:nvSpPr>
          <p:cNvPr id="5" name="Footer Placeholder 4"/>
          <p:cNvSpPr>
            <a:spLocks noGrp="1"/>
          </p:cNvSpPr>
          <p:nvPr>
            <p:ph type="ftr" sz="quarter" idx="3"/>
          </p:nvPr>
        </p:nvSpPr>
        <p:spPr/>
        <p:txBody>
          <a:bodyPr/>
          <a:lstStyle/>
          <a:p>
            <a:r>
              <a:rPr lang="en-GB"/>
              <a:t>Copyright © 2023 AQA and its licensors. All rights reserved.</a:t>
            </a:r>
            <a:endParaRPr lang="en-US" dirty="0"/>
          </a:p>
        </p:txBody>
      </p:sp>
    </p:spTree>
    <p:extLst>
      <p:ext uri="{BB962C8B-B14F-4D97-AF65-F5344CB8AC3E}">
        <p14:creationId xmlns:p14="http://schemas.microsoft.com/office/powerpoint/2010/main" val="2056786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A-level practical skills criteria</a:t>
            </a:r>
          </a:p>
        </p:txBody>
      </p:sp>
      <p:sp>
        <p:nvSpPr>
          <p:cNvPr id="7" name="Content Placeholder 6"/>
          <p:cNvSpPr>
            <a:spLocks noGrp="1"/>
          </p:cNvSpPr>
          <p:nvPr>
            <p:ph idx="1"/>
          </p:nvPr>
        </p:nvSpPr>
        <p:spPr/>
        <p:txBody>
          <a:bodyPr/>
          <a:lstStyle/>
          <a:p>
            <a:pPr marL="0" indent="0">
              <a:buNone/>
            </a:pPr>
            <a:endParaRPr lang="en-GB" dirty="0"/>
          </a:p>
          <a:p>
            <a:pPr marL="288000" lvl="1" indent="0">
              <a:buNone/>
            </a:pPr>
            <a:endParaRPr lang="en-GB" dirty="0"/>
          </a:p>
          <a:p>
            <a:pPr lvl="1">
              <a:buFont typeface="Courier New" panose="02070309020205020404" pitchFamily="49" charset="0"/>
              <a:buChar char="o"/>
            </a:pPr>
            <a:endParaRPr lang="en-GB" dirty="0"/>
          </a:p>
          <a:p>
            <a:endParaRPr lang="en-GB"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5</a:t>
            </a:fld>
            <a:endParaRPr lang="en-GB" dirty="0"/>
          </a:p>
        </p:txBody>
      </p:sp>
      <p:sp>
        <p:nvSpPr>
          <p:cNvPr id="5" name="Footer Placeholder 4"/>
          <p:cNvSpPr>
            <a:spLocks noGrp="1"/>
          </p:cNvSpPr>
          <p:nvPr>
            <p:ph type="ftr" sz="quarter" idx="3"/>
          </p:nvPr>
        </p:nvSpPr>
        <p:spPr/>
        <p:txBody>
          <a:bodyPr/>
          <a:lstStyle/>
          <a:p>
            <a:r>
              <a:rPr lang="en-GB"/>
              <a:t>Copyright © 2023 AQA and its licensors. All rights reserved.</a:t>
            </a:r>
            <a:endParaRPr lang="en-US" dirty="0"/>
          </a:p>
        </p:txBody>
      </p:sp>
      <p:pic>
        <p:nvPicPr>
          <p:cNvPr id="3" name="Picture 2">
            <a:extLst>
              <a:ext uri="{FF2B5EF4-FFF2-40B4-BE49-F238E27FC236}">
                <a16:creationId xmlns:a16="http://schemas.microsoft.com/office/drawing/2014/main" id="{239DF8A5-46DA-48A6-840F-65ACFDAAE82C}"/>
              </a:ext>
            </a:extLst>
          </p:cNvPr>
          <p:cNvPicPr>
            <a:picLocks noChangeAspect="1"/>
          </p:cNvPicPr>
          <p:nvPr/>
        </p:nvPicPr>
        <p:blipFill>
          <a:blip r:embed="rId3"/>
          <a:stretch>
            <a:fillRect/>
          </a:stretch>
        </p:blipFill>
        <p:spPr>
          <a:xfrm>
            <a:off x="558800" y="986510"/>
            <a:ext cx="5758260" cy="5320924"/>
          </a:xfrm>
          <a:prstGeom prst="rect">
            <a:avLst/>
          </a:prstGeom>
        </p:spPr>
      </p:pic>
    </p:spTree>
    <p:extLst>
      <p:ext uri="{BB962C8B-B14F-4D97-AF65-F5344CB8AC3E}">
        <p14:creationId xmlns:p14="http://schemas.microsoft.com/office/powerpoint/2010/main" val="342385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A-level apparatus and techniques criteria</a:t>
            </a:r>
          </a:p>
        </p:txBody>
      </p:sp>
      <p:sp>
        <p:nvSpPr>
          <p:cNvPr id="7" name="Content Placeholder 6"/>
          <p:cNvSpPr>
            <a:spLocks noGrp="1"/>
          </p:cNvSpPr>
          <p:nvPr>
            <p:ph idx="1"/>
          </p:nvPr>
        </p:nvSpPr>
        <p:spPr/>
        <p:txBody>
          <a:bodyPr/>
          <a:lstStyle/>
          <a:p>
            <a:pPr marL="0" indent="0">
              <a:buNone/>
            </a:pPr>
            <a:endParaRPr lang="en-GB" dirty="0"/>
          </a:p>
          <a:p>
            <a:pPr marL="288000" lvl="1" indent="0">
              <a:buNone/>
            </a:pPr>
            <a:endParaRPr lang="en-GB" dirty="0"/>
          </a:p>
          <a:p>
            <a:pPr lvl="1">
              <a:buFont typeface="Courier New" panose="02070309020205020404" pitchFamily="49" charset="0"/>
              <a:buChar char="o"/>
            </a:pPr>
            <a:endParaRPr lang="en-GB" dirty="0"/>
          </a:p>
          <a:p>
            <a:endParaRPr lang="en-GB"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6</a:t>
            </a:fld>
            <a:endParaRPr lang="en-GB" dirty="0"/>
          </a:p>
        </p:txBody>
      </p:sp>
      <p:sp>
        <p:nvSpPr>
          <p:cNvPr id="5" name="Footer Placeholder 4"/>
          <p:cNvSpPr>
            <a:spLocks noGrp="1"/>
          </p:cNvSpPr>
          <p:nvPr>
            <p:ph type="ftr" sz="quarter" idx="3"/>
          </p:nvPr>
        </p:nvSpPr>
        <p:spPr/>
        <p:txBody>
          <a:bodyPr/>
          <a:lstStyle/>
          <a:p>
            <a:r>
              <a:rPr lang="en-GB"/>
              <a:t>Copyright © 2023 AQA and its licensors. All rights reserved.</a:t>
            </a:r>
            <a:endParaRPr lang="en-US" dirty="0"/>
          </a:p>
        </p:txBody>
      </p:sp>
      <p:pic>
        <p:nvPicPr>
          <p:cNvPr id="8" name="Picture 7">
            <a:extLst>
              <a:ext uri="{FF2B5EF4-FFF2-40B4-BE49-F238E27FC236}">
                <a16:creationId xmlns:a16="http://schemas.microsoft.com/office/drawing/2014/main" id="{30D1F4DA-4D5C-4BC0-A6CC-FFDBC010156D}"/>
              </a:ext>
            </a:extLst>
          </p:cNvPr>
          <p:cNvPicPr>
            <a:picLocks noChangeAspect="1"/>
          </p:cNvPicPr>
          <p:nvPr/>
        </p:nvPicPr>
        <p:blipFill>
          <a:blip r:embed="rId3"/>
          <a:stretch>
            <a:fillRect/>
          </a:stretch>
        </p:blipFill>
        <p:spPr>
          <a:xfrm>
            <a:off x="540000" y="1193070"/>
            <a:ext cx="6772275" cy="4962525"/>
          </a:xfrm>
          <a:prstGeom prst="rect">
            <a:avLst/>
          </a:prstGeom>
        </p:spPr>
      </p:pic>
    </p:spTree>
    <p:extLst>
      <p:ext uri="{BB962C8B-B14F-4D97-AF65-F5344CB8AC3E}">
        <p14:creationId xmlns:p14="http://schemas.microsoft.com/office/powerpoint/2010/main" val="867122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GCSE working scientifically criteria</a:t>
            </a:r>
          </a:p>
        </p:txBody>
      </p:sp>
      <p:sp>
        <p:nvSpPr>
          <p:cNvPr id="7" name="Content Placeholder 6"/>
          <p:cNvSpPr>
            <a:spLocks noGrp="1"/>
          </p:cNvSpPr>
          <p:nvPr>
            <p:ph idx="1"/>
          </p:nvPr>
        </p:nvSpPr>
        <p:spPr/>
        <p:txBody>
          <a:bodyPr/>
          <a:lstStyle/>
          <a:p>
            <a:pPr lvl="0"/>
            <a:r>
              <a:rPr lang="en-GB" dirty="0"/>
              <a:t>WS2: Experimental skills and strategies</a:t>
            </a:r>
          </a:p>
          <a:p>
            <a:pPr lvl="1">
              <a:buClr>
                <a:schemeClr val="tx2"/>
              </a:buClr>
              <a:buSzPct val="60000"/>
              <a:buFont typeface="Courier New" panose="02070309020205020404" pitchFamily="49" charset="0"/>
              <a:buChar char="o"/>
            </a:pPr>
            <a:r>
              <a:rPr lang="en-GB" dirty="0"/>
              <a:t>WS2.4 Carrying out experiments appropriately, accurately and safely</a:t>
            </a:r>
          </a:p>
          <a:p>
            <a:pPr lvl="1">
              <a:buClr>
                <a:schemeClr val="tx2"/>
              </a:buClr>
              <a:buSzPct val="60000"/>
              <a:buFont typeface="Courier New" panose="02070309020205020404" pitchFamily="49" charset="0"/>
              <a:buChar char="o"/>
            </a:pPr>
            <a:r>
              <a:rPr lang="en-GB" dirty="0"/>
              <a:t>WS2.6 Making and recording observations and measurements</a:t>
            </a:r>
          </a:p>
          <a:p>
            <a:pPr marL="288000" lvl="1" indent="0">
              <a:buNone/>
            </a:pPr>
            <a:endParaRPr lang="en-GB" dirty="0"/>
          </a:p>
          <a:p>
            <a:pPr lvl="0"/>
            <a:r>
              <a:rPr lang="en-GB" dirty="0"/>
              <a:t>WS3: Analysis and evaluation</a:t>
            </a:r>
          </a:p>
          <a:p>
            <a:pPr lvl="1">
              <a:buClr>
                <a:schemeClr val="tx2"/>
              </a:buClr>
              <a:buSzPct val="60000"/>
              <a:buFont typeface="Courier New" panose="02070309020205020404" pitchFamily="49" charset="0"/>
              <a:buChar char="o"/>
            </a:pPr>
            <a:r>
              <a:rPr lang="en-GB" dirty="0"/>
              <a:t>WS3.1 Presenting observations and other data appropriately</a:t>
            </a:r>
          </a:p>
          <a:p>
            <a:pPr lvl="1">
              <a:buClr>
                <a:schemeClr val="tx2"/>
              </a:buClr>
              <a:buSzPct val="60000"/>
              <a:buFont typeface="Courier New" panose="02070309020205020404" pitchFamily="49" charset="0"/>
              <a:buChar char="o"/>
            </a:pPr>
            <a:r>
              <a:rPr lang="en-GB" dirty="0"/>
              <a:t>WS3.2 Translating data from one form to another</a:t>
            </a:r>
          </a:p>
          <a:p>
            <a:pPr lvl="1">
              <a:buClr>
                <a:schemeClr val="tx2"/>
              </a:buClr>
              <a:buSzPct val="60000"/>
              <a:buFont typeface="Courier New" panose="02070309020205020404" pitchFamily="49" charset="0"/>
              <a:buChar char="o"/>
            </a:pPr>
            <a:r>
              <a:rPr lang="en-GB" dirty="0"/>
              <a:t>WS3.3 Carrying out and representing mathematical and statistical analysis</a:t>
            </a:r>
          </a:p>
          <a:p>
            <a:pPr lvl="1">
              <a:buClr>
                <a:schemeClr val="tx2"/>
              </a:buClr>
              <a:buSzPct val="60000"/>
              <a:buFont typeface="Courier New" panose="02070309020205020404" pitchFamily="49" charset="0"/>
              <a:buChar char="o"/>
            </a:pPr>
            <a:r>
              <a:rPr lang="en-GB" dirty="0"/>
              <a:t>WS3.8 Communicating the scientific rationale for investigations, methods used, findings and reasoned conclusions through paper-based and electronic reports and presentations</a:t>
            </a:r>
          </a:p>
          <a:p>
            <a:pPr marL="0" indent="0">
              <a:buNone/>
            </a:pPr>
            <a:endParaRPr lang="en-GB" dirty="0"/>
          </a:p>
          <a:p>
            <a:pPr marL="288000" lvl="1" indent="0">
              <a:buNone/>
            </a:pPr>
            <a:endParaRPr lang="en-GB" dirty="0"/>
          </a:p>
          <a:p>
            <a:pPr lvl="1">
              <a:buFont typeface="Courier New" panose="02070309020205020404" pitchFamily="49" charset="0"/>
              <a:buChar char="o"/>
            </a:pPr>
            <a:endParaRPr lang="en-GB" dirty="0"/>
          </a:p>
          <a:p>
            <a:endParaRPr lang="en-GB"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7</a:t>
            </a:fld>
            <a:endParaRPr lang="en-GB" dirty="0"/>
          </a:p>
        </p:txBody>
      </p:sp>
      <p:sp>
        <p:nvSpPr>
          <p:cNvPr id="5" name="Footer Placeholder 4"/>
          <p:cNvSpPr>
            <a:spLocks noGrp="1"/>
          </p:cNvSpPr>
          <p:nvPr>
            <p:ph type="ftr" sz="quarter" idx="3"/>
          </p:nvPr>
        </p:nvSpPr>
        <p:spPr/>
        <p:txBody>
          <a:bodyPr/>
          <a:lstStyle/>
          <a:p>
            <a:r>
              <a:rPr lang="en-GB"/>
              <a:t>Copyright © 2023 AQA and its licensors. All rights reserved.</a:t>
            </a:r>
            <a:endParaRPr lang="en-US" dirty="0"/>
          </a:p>
        </p:txBody>
      </p:sp>
    </p:spTree>
    <p:extLst>
      <p:ext uri="{BB962C8B-B14F-4D97-AF65-F5344CB8AC3E}">
        <p14:creationId xmlns:p14="http://schemas.microsoft.com/office/powerpoint/2010/main" val="72714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GCSE apparatus and techniques criteria</a:t>
            </a:r>
          </a:p>
        </p:txBody>
      </p:sp>
      <p:sp>
        <p:nvSpPr>
          <p:cNvPr id="7" name="Content Placeholder 6"/>
          <p:cNvSpPr>
            <a:spLocks noGrp="1"/>
          </p:cNvSpPr>
          <p:nvPr>
            <p:ph idx="1"/>
          </p:nvPr>
        </p:nvSpPr>
        <p:spPr/>
        <p:txBody>
          <a:bodyPr/>
          <a:lstStyle/>
          <a:p>
            <a:pPr marL="0" indent="0">
              <a:buNone/>
            </a:pPr>
            <a:endParaRPr lang="en-GB" dirty="0"/>
          </a:p>
          <a:p>
            <a:pPr marL="288000" lvl="1" indent="0">
              <a:buNone/>
            </a:pPr>
            <a:endParaRPr lang="en-GB" dirty="0"/>
          </a:p>
          <a:p>
            <a:pPr lvl="1">
              <a:buFont typeface="Courier New" panose="02070309020205020404" pitchFamily="49" charset="0"/>
              <a:buChar char="o"/>
            </a:pPr>
            <a:endParaRPr lang="en-GB" dirty="0"/>
          </a:p>
          <a:p>
            <a:endParaRPr lang="en-GB"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8</a:t>
            </a:fld>
            <a:endParaRPr lang="en-GB" dirty="0"/>
          </a:p>
        </p:txBody>
      </p:sp>
      <p:sp>
        <p:nvSpPr>
          <p:cNvPr id="5" name="Footer Placeholder 4"/>
          <p:cNvSpPr>
            <a:spLocks noGrp="1"/>
          </p:cNvSpPr>
          <p:nvPr>
            <p:ph type="ftr" sz="quarter" idx="3"/>
          </p:nvPr>
        </p:nvSpPr>
        <p:spPr/>
        <p:txBody>
          <a:bodyPr/>
          <a:lstStyle/>
          <a:p>
            <a:r>
              <a:rPr lang="en-GB"/>
              <a:t>Copyright © 2023 AQA and its licensors. All rights reserved.</a:t>
            </a:r>
            <a:endParaRPr lang="en-US" dirty="0"/>
          </a:p>
        </p:txBody>
      </p:sp>
      <p:pic>
        <p:nvPicPr>
          <p:cNvPr id="3" name="Picture 2">
            <a:extLst>
              <a:ext uri="{FF2B5EF4-FFF2-40B4-BE49-F238E27FC236}">
                <a16:creationId xmlns:a16="http://schemas.microsoft.com/office/drawing/2014/main" id="{228EAB19-7FAD-43C4-BC50-77F894767FDE}"/>
              </a:ext>
            </a:extLst>
          </p:cNvPr>
          <p:cNvPicPr>
            <a:picLocks noChangeAspect="1"/>
          </p:cNvPicPr>
          <p:nvPr/>
        </p:nvPicPr>
        <p:blipFill>
          <a:blip r:embed="rId3"/>
          <a:stretch>
            <a:fillRect/>
          </a:stretch>
        </p:blipFill>
        <p:spPr>
          <a:xfrm>
            <a:off x="355784" y="1102776"/>
            <a:ext cx="6199603" cy="5239364"/>
          </a:xfrm>
          <a:prstGeom prst="rect">
            <a:avLst/>
          </a:prstGeom>
        </p:spPr>
      </p:pic>
    </p:spTree>
    <p:extLst>
      <p:ext uri="{BB962C8B-B14F-4D97-AF65-F5344CB8AC3E}">
        <p14:creationId xmlns:p14="http://schemas.microsoft.com/office/powerpoint/2010/main" val="65985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mj-lt"/>
              </a:rPr>
              <a:t>Practical skills assessment and the AOs</a:t>
            </a:r>
          </a:p>
        </p:txBody>
      </p:sp>
      <p:sp>
        <p:nvSpPr>
          <p:cNvPr id="3" name="Footer Placeholder 2"/>
          <p:cNvSpPr>
            <a:spLocks noGrp="1"/>
          </p:cNvSpPr>
          <p:nvPr>
            <p:ph type="ftr" sz="quarter" idx="10"/>
          </p:nvPr>
        </p:nvSpPr>
        <p:spPr>
          <a:xfrm>
            <a:off x="1976438" y="6611005"/>
            <a:ext cx="3071812" cy="241200"/>
          </a:xfrm>
        </p:spPr>
        <p:txBody>
          <a:bodyPr/>
          <a:lstStyle/>
          <a:p>
            <a:r>
              <a:rPr lang="en-GB"/>
              <a:t>Copyright © 2023 AQA and its licensors. All rights reserved.</a:t>
            </a:r>
            <a:endParaRPr lang="en-US"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9</a:t>
            </a:fld>
            <a:endParaRPr lang="en-GB" dirty="0"/>
          </a:p>
        </p:txBody>
      </p:sp>
      <p:sp>
        <p:nvSpPr>
          <p:cNvPr id="5" name="Content Placeholder 4"/>
          <p:cNvSpPr>
            <a:spLocks noGrp="1"/>
          </p:cNvSpPr>
          <p:nvPr>
            <p:ph idx="1"/>
          </p:nvPr>
        </p:nvSpPr>
        <p:spPr>
          <a:xfrm>
            <a:off x="540000" y="1570892"/>
            <a:ext cx="8045200" cy="4567625"/>
          </a:xfrm>
        </p:spPr>
        <p:txBody>
          <a:bodyPr/>
          <a:lstStyle/>
          <a:p>
            <a:pPr marL="0" indent="0">
              <a:spcBef>
                <a:spcPts val="0"/>
              </a:spcBef>
              <a:buClrTx/>
              <a:buNone/>
              <a:defRPr/>
            </a:pPr>
            <a:r>
              <a:rPr lang="en-GB" b="1" dirty="0"/>
              <a:t>AO1: demonstration of knowledge and understanding</a:t>
            </a:r>
            <a:endParaRPr lang="en-GB" dirty="0"/>
          </a:p>
          <a:p>
            <a:pPr>
              <a:spcBef>
                <a:spcPts val="0"/>
              </a:spcBef>
              <a:buClrTx/>
              <a:defRPr/>
            </a:pPr>
            <a:r>
              <a:rPr lang="en-GB" dirty="0"/>
              <a:t>knowledge of practical techniques, use of correct apparatus, safe working</a:t>
            </a:r>
          </a:p>
          <a:p>
            <a:pPr>
              <a:spcBef>
                <a:spcPts val="0"/>
              </a:spcBef>
              <a:buClrTx/>
              <a:defRPr/>
            </a:pPr>
            <a:r>
              <a:rPr lang="en-GB" dirty="0"/>
              <a:t>carrying out basic methods such as dilutions, titrations, setting up electrical circuits</a:t>
            </a:r>
          </a:p>
          <a:p>
            <a:pPr>
              <a:spcBef>
                <a:spcPts val="0"/>
              </a:spcBef>
              <a:buClrTx/>
              <a:defRPr/>
            </a:pPr>
            <a:r>
              <a:rPr lang="en-GB" dirty="0"/>
              <a:t>knowledge of scientific content in a practical context.</a:t>
            </a:r>
          </a:p>
          <a:p>
            <a:pPr marL="0" indent="0">
              <a:spcBef>
                <a:spcPts val="0"/>
              </a:spcBef>
              <a:buClrTx/>
              <a:buNone/>
              <a:defRPr/>
            </a:pPr>
            <a:r>
              <a:rPr lang="en-GB" b="1" dirty="0"/>
              <a:t>AO2: application of knowledge and understanding</a:t>
            </a:r>
          </a:p>
          <a:p>
            <a:pPr>
              <a:spcBef>
                <a:spcPts val="0"/>
              </a:spcBef>
              <a:buClrTx/>
              <a:defRPr/>
            </a:pPr>
            <a:r>
              <a:rPr lang="en-GB" dirty="0"/>
              <a:t>questions based on methods or experiments students have not done</a:t>
            </a:r>
          </a:p>
          <a:p>
            <a:pPr>
              <a:spcBef>
                <a:spcPts val="0"/>
              </a:spcBef>
              <a:buClrTx/>
              <a:defRPr/>
            </a:pPr>
            <a:r>
              <a:rPr lang="en-GB" dirty="0"/>
              <a:t>the point of these questions is to assess their ability to apply knowledge and skills.  </a:t>
            </a:r>
          </a:p>
          <a:p>
            <a:pPr marL="0" indent="0">
              <a:spcBef>
                <a:spcPts val="0"/>
              </a:spcBef>
              <a:buClrTx/>
              <a:buNone/>
              <a:defRPr/>
            </a:pPr>
            <a:r>
              <a:rPr lang="en-GB" b="1" dirty="0"/>
              <a:t>AO3: analysis and evaluation</a:t>
            </a:r>
          </a:p>
          <a:p>
            <a:pPr>
              <a:spcBef>
                <a:spcPts val="0"/>
              </a:spcBef>
              <a:buClrTx/>
              <a:defRPr/>
            </a:pPr>
            <a:r>
              <a:rPr lang="en-GB" dirty="0"/>
              <a:t>students will be given experimental data to analyse and evaluate</a:t>
            </a:r>
          </a:p>
          <a:p>
            <a:pPr>
              <a:spcBef>
                <a:spcPts val="0"/>
              </a:spcBef>
              <a:buClrTx/>
              <a:defRPr/>
            </a:pPr>
            <a:r>
              <a:rPr lang="en-GB" dirty="0"/>
              <a:t>not always in the context of a practical they have done themselves but the skills they have gained through their learning will enable them to answer the questions</a:t>
            </a:r>
          </a:p>
          <a:p>
            <a:pPr>
              <a:spcBef>
                <a:spcPts val="0"/>
              </a:spcBef>
              <a:buClrTx/>
              <a:defRPr/>
            </a:pPr>
            <a:r>
              <a:rPr lang="en-GB" dirty="0"/>
              <a:t>refining practical design and procedures or developing/planning practical procedures to solve problems.</a:t>
            </a:r>
          </a:p>
        </p:txBody>
      </p:sp>
    </p:spTree>
    <p:extLst>
      <p:ext uri="{BB962C8B-B14F-4D97-AF65-F5344CB8AC3E}">
        <p14:creationId xmlns:p14="http://schemas.microsoft.com/office/powerpoint/2010/main" val="2696411762"/>
      </p:ext>
    </p:extLst>
  </p:cSld>
  <p:clrMapOvr>
    <a:masterClrMapping/>
  </p:clrMapOvr>
</p:sld>
</file>

<file path=ppt/theme/theme1.xml><?xml version="1.0" encoding="utf-8"?>
<a:theme xmlns:a="http://schemas.openxmlformats.org/drawingml/2006/main" name="AQA presentation master">
  <a:themeElements>
    <a:clrScheme name="AQA PowerPoint1">
      <a:dk1>
        <a:srgbClr val="4B4B4B"/>
      </a:dk1>
      <a:lt1>
        <a:srgbClr val="FFFFFF"/>
      </a:lt1>
      <a:dk2>
        <a:srgbClr val="412878"/>
      </a:dk2>
      <a:lt2>
        <a:srgbClr val="FFFFFE"/>
      </a:lt2>
      <a:accent1>
        <a:srgbClr val="C8194B"/>
      </a:accent1>
      <a:accent2>
        <a:srgbClr val="3273AF"/>
      </a:accent2>
      <a:accent3>
        <a:srgbClr val="C84B32"/>
      </a:accent3>
      <a:accent4>
        <a:srgbClr val="418C87"/>
      </a:accent4>
      <a:accent5>
        <a:srgbClr val="AF64A0"/>
      </a:accent5>
      <a:accent6>
        <a:srgbClr val="4B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800" smtClean="0"/>
        </a:defPPr>
      </a:lstStyle>
    </a:txDef>
  </a:objectDefaults>
  <a:extraClrSchemeLst/>
  <a:extLst>
    <a:ext uri="{05A4C25C-085E-4340-85A3-A5531E510DB2}">
      <thm15:themeFamily xmlns:thm15="http://schemas.microsoft.com/office/thememl/2012/main" name="2. Online presentation template 2021 v5.4.potx [Read-Only]" id="{D15B041C-1D99-4F65-95B1-9D378DBB089A}" vid="{7BB32C18-71BD-4107-8238-FA1A47BFEE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A162B8DAC4E3489742CB24ACFBBA5D" ma:contentTypeVersion="8" ma:contentTypeDescription="Create a new document." ma:contentTypeScope="" ma:versionID="d5be27048ad53e0c8c7d196e08e7a81f">
  <xsd:schema xmlns:xsd="http://www.w3.org/2001/XMLSchema" xmlns:xs="http://www.w3.org/2001/XMLSchema" xmlns:p="http://schemas.microsoft.com/office/2006/metadata/properties" xmlns:ns2="1c3f6ac8-74be-4686-a860-25ccc06ebdd9" xmlns:ns3="8ca1d78a-0ae2-4dee-a3ae-9ac963863d5b" targetNamespace="http://schemas.microsoft.com/office/2006/metadata/properties" ma:root="true" ma:fieldsID="5ce52725c03db12cfde66e75d1b19973" ns2:_="" ns3:_="">
    <xsd:import namespace="1c3f6ac8-74be-4686-a860-25ccc06ebdd9"/>
    <xsd:import namespace="8ca1d78a-0ae2-4dee-a3ae-9ac963863d5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3f6ac8-74be-4686-a860-25ccc06ebd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037d0e10-b593-4b08-babc-cd47853d0cc0"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ca1d78a-0ae2-4dee-a3ae-9ac963863d5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a13fe988-b664-40a8-bc3f-5eabba406f6c}" ma:internalName="TaxCatchAll" ma:showField="CatchAllData" ma:web="8ca1d78a-0ae2-4dee-a3ae-9ac963863d5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8ca1d78a-0ae2-4dee-a3ae-9ac963863d5b" xsi:nil="true"/>
    <lcf76f155ced4ddcb4097134ff3c332f xmlns="1c3f6ac8-74be-4686-a860-25ccc06ebdd9">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CA53D32-3917-4C52-BD45-A51ED2C466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3f6ac8-74be-4686-a860-25ccc06ebdd9"/>
    <ds:schemaRef ds:uri="8ca1d78a-0ae2-4dee-a3ae-9ac963863d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8DEF8B0-F069-49D9-8D4E-83DC046FF613}">
  <ds:schemaRefs>
    <ds:schemaRef ds:uri="http://purl.org/dc/terms/"/>
    <ds:schemaRef ds:uri="http://schemas.openxmlformats.org/package/2006/metadata/core-properties"/>
    <ds:schemaRef ds:uri="http://purl.org/dc/dcmitype/"/>
    <ds:schemaRef ds:uri="http://purl.org/dc/elements/1.1/"/>
    <ds:schemaRef ds:uri="http://schemas.microsoft.com/office/2006/documentManagement/types"/>
    <ds:schemaRef ds:uri="http://www.w3.org/XML/1998/namespace"/>
    <ds:schemaRef ds:uri="1c3f6ac8-74be-4686-a860-25ccc06ebdd9"/>
    <ds:schemaRef ds:uri="http://schemas.microsoft.com/office/infopath/2007/PartnerControls"/>
    <ds:schemaRef ds:uri="8ca1d78a-0ae2-4dee-a3ae-9ac963863d5b"/>
    <ds:schemaRef ds:uri="http://schemas.microsoft.com/office/2006/metadata/properties"/>
  </ds:schemaRefs>
</ds:datastoreItem>
</file>

<file path=customXml/itemProps3.xml><?xml version="1.0" encoding="utf-8"?>
<ds:datastoreItem xmlns:ds="http://schemas.openxmlformats.org/officeDocument/2006/customXml" ds:itemID="{220FFB88-F2D6-4591-B2D1-E18448DCC0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 v0.1</Template>
  <TotalTime>0</TotalTime>
  <Words>7052</Words>
  <PresentationFormat>On-screen Show (4:3)</PresentationFormat>
  <Paragraphs>694</Paragraphs>
  <Slides>30</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DengXian</vt:lpstr>
      <vt:lpstr>Arial</vt:lpstr>
      <vt:lpstr>Calibri</vt:lpstr>
      <vt:lpstr>Courier New</vt:lpstr>
      <vt:lpstr>Wingdings</vt:lpstr>
      <vt:lpstr>AQA presentation master</vt:lpstr>
      <vt:lpstr>ASE 2023: Reinvigorating the learning experience during practical lessons</vt:lpstr>
      <vt:lpstr>Focus of today’s session</vt:lpstr>
      <vt:lpstr>Why do we do practical work in schools?</vt:lpstr>
      <vt:lpstr>Indirect assessment of practical skills</vt:lpstr>
      <vt:lpstr>A-level practical skills criteria</vt:lpstr>
      <vt:lpstr>A-level apparatus and techniques criteria</vt:lpstr>
      <vt:lpstr>GCSE working scientifically criteria</vt:lpstr>
      <vt:lpstr>GCSE apparatus and techniques criteria</vt:lpstr>
      <vt:lpstr>Practical skills assessment and the AOs</vt:lpstr>
      <vt:lpstr>Practical skills questions</vt:lpstr>
      <vt:lpstr>Student performance on practical questions</vt:lpstr>
      <vt:lpstr>Introducing Project Calibrate</vt:lpstr>
      <vt:lpstr>The ‘cookbook problem’ of ‘the’ scientific method</vt:lpstr>
      <vt:lpstr>Differences between ‘hands-on’ and ‘minds-on’</vt:lpstr>
      <vt:lpstr>Advantages of using a ‘minds-on’ approach</vt:lpstr>
      <vt:lpstr>Project Calibrate teacher workshops</vt:lpstr>
      <vt:lpstr>Teacher and student responses to Brandon’s Matrix</vt:lpstr>
      <vt:lpstr>Teacher and student responses to Brandon’s Matrix</vt:lpstr>
      <vt:lpstr>What is Brandon’s Matrix?</vt:lpstr>
      <vt:lpstr>Planning required practicals around Brandon’s Matrix</vt:lpstr>
      <vt:lpstr>Reframing a practical to move it around the matrix</vt:lpstr>
      <vt:lpstr>Reframing a practical to move it around the matrix</vt:lpstr>
      <vt:lpstr>Reframing a practical to move it around the matrix</vt:lpstr>
      <vt:lpstr>Reframing a practical to move it around the matrix</vt:lpstr>
      <vt:lpstr>Using Brandon’s Matrix to support a practical session</vt:lpstr>
      <vt:lpstr>Support materials from the project</vt:lpstr>
      <vt:lpstr>AQA resources to help student progress</vt:lpstr>
      <vt:lpstr>Any questions?</vt:lpstr>
      <vt:lpstr>Get in touch</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ASE 2023: Reinvigorating the learning experience during practical lessons</dc:title>
  <dc:creator>AQA</dc:creator>
  <cp:lastPrinted>2017-02-06T11:47:27Z</cp:lastPrinted>
  <dcterms:created xsi:type="dcterms:W3CDTF">2021-01-05T09:46:59Z</dcterms:created>
  <dcterms:modified xsi:type="dcterms:W3CDTF">2023-01-03T11:38:08Z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0x0101002EA162B8DAC4E3489742CB24ACFBBA5D</vt:lpwstr>
  </property>
</Properties>
</file>