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57" r:id="rId2"/>
    <p:sldId id="282" r:id="rId3"/>
    <p:sldId id="283"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272" r:id="rId31"/>
    <p:sldId id="267" r:id="rId32"/>
    <p:sldId id="268" r:id="rId33"/>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7"/>
            <p14:sldId id="282"/>
            <p14:sldId id="283"/>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272"/>
            <p14:sldId id="267"/>
            <p14:sldId id="268"/>
          </p14:sldIdLst>
        </p14:section>
      </p14:sectionLst>
    </p:ext>
    <p:ext uri="{EFAFB233-063F-42B5-8137-9DF3F51BA10A}">
      <p15:sldGuideLst xmlns:p15="http://schemas.microsoft.com/office/powerpoint/2012/main">
        <p15:guide id="1" orient="horz" pos="2157">
          <p15:clr>
            <a:srgbClr val="A4A3A4"/>
          </p15:clr>
        </p15:guide>
        <p15:guide id="2" orient="horz" pos="4225">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5" clrIdx="0"/>
  <p:cmAuthor id="1" name="Chatwin-Wray, Helen" initials="CH" lastIdx="3" clrIdx="1">
    <p:extLst>
      <p:ext uri="{19B8F6BF-5375-455C-9EA6-DF929625EA0E}">
        <p15:presenceInfo xmlns:p15="http://schemas.microsoft.com/office/powerpoint/2012/main" userId="S-1-5-21-1757981266-1078081533-725345543-966769" providerId="AD"/>
      </p:ext>
    </p:extLst>
  </p:cmAuthor>
  <p:cmAuthor id="2" name="Jamieson, Molly" initials="JM" lastIdx="1" clrIdx="2">
    <p:extLst>
      <p:ext uri="{19B8F6BF-5375-455C-9EA6-DF929625EA0E}">
        <p15:presenceInfo xmlns:p15="http://schemas.microsoft.com/office/powerpoint/2012/main" userId="S-1-5-21-1757981266-1078081533-725345543-966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1AC"/>
    <a:srgbClr val="412878"/>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69" autoAdjust="0"/>
  </p:normalViewPr>
  <p:slideViewPr>
    <p:cSldViewPr snapToGrid="0" snapToObjects="1" showGuides="1">
      <p:cViewPr varScale="1">
        <p:scale>
          <a:sx n="58" d="100"/>
          <a:sy n="58" d="100"/>
        </p:scale>
        <p:origin x="1544" y="56"/>
      </p:cViewPr>
      <p:guideLst>
        <p:guide orient="horz" pos="2157"/>
        <p:guide orient="horz" pos="4225"/>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7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F79DB02-ACED-482F-8963-ED46B72078B1}" type="datetime1">
              <a:rPr lang="en-US" smtClean="0"/>
              <a:t>12/19/2022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AQAEnglish</a:t>
            </a:r>
            <a:r>
              <a:rPr lang="en-GB" sz="1200" kern="1200" dirty="0">
                <a:solidFill>
                  <a:schemeClr val="tx1"/>
                </a:solidFill>
                <a:effectLst/>
                <a:latin typeface="+mn-lt"/>
                <a:ea typeface="+mn-ea"/>
                <a:cs typeface="+mn-cs"/>
              </a:rPr>
              <a:t> (English subjects)</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AQAMaths</a:t>
            </a:r>
            <a:r>
              <a:rPr lang="en-GB" sz="1200" kern="1200" dirty="0">
                <a:solidFill>
                  <a:schemeClr val="tx1"/>
                </a:solidFill>
                <a:effectLst/>
                <a:latin typeface="+mn-lt"/>
                <a:ea typeface="+mn-ea"/>
                <a:cs typeface="+mn-cs"/>
              </a:rPr>
              <a:t>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5E63AA9-6650-488B-AF10-E5998CA803CD}" type="datetime1">
              <a:rPr lang="en-US" smtClean="0"/>
              <a:t>12/19/2022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31</a:t>
            </a:fld>
            <a:endParaRPr lang="en-US"/>
          </a:p>
        </p:txBody>
      </p:sp>
    </p:spTree>
    <p:extLst>
      <p:ext uri="{BB962C8B-B14F-4D97-AF65-F5344CB8AC3E}">
        <p14:creationId xmlns:p14="http://schemas.microsoft.com/office/powerpoint/2010/main" val="1890791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5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Footer Placeholder 4">
            <a:extLst>
              <a:ext uri="{FF2B5EF4-FFF2-40B4-BE49-F238E27FC236}">
                <a16:creationId xmlns:a16="http://schemas.microsoft.com/office/drawing/2014/main" id="{8F636DF0-0598-4B06-9841-C808295C2583}"/>
              </a:ext>
            </a:extLst>
          </p:cNvPr>
          <p:cNvSpPr txBox="1">
            <a:spLocks/>
          </p:cNvSpPr>
          <p:nvPr userDrawn="1"/>
        </p:nvSpPr>
        <p:spPr>
          <a:xfrm>
            <a:off x="1524001" y="6611005"/>
            <a:ext cx="31308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 2023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 id="2147483682" r:id="rId18"/>
    <p:sldLayoutId id="2147483683" r:id="rId19"/>
  </p:sldLayoutIdLst>
  <p:hf hdr="0" ft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aqa.org.uk/professional-development/course-details?meta_E=SCIGOE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aqa.org.uk/subjects/science/gcse/combined-science-trilogy-8464/planning-resources"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gcsescience@aqa.org.uk"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064000" cy="968675"/>
          </a:xfrm>
        </p:spPr>
        <p:txBody>
          <a:bodyPr/>
          <a:lstStyle/>
          <a:p>
            <a:r>
              <a:rPr lang="en-GB" dirty="0"/>
              <a:t>ASE 2023: Implications of the summer series </a:t>
            </a:r>
            <a:br>
              <a:rPr lang="en-GB" dirty="0"/>
            </a:br>
            <a:br>
              <a:rPr lang="en-GB" dirty="0"/>
            </a:br>
            <a:endParaRPr lang="en-GB" dirty="0"/>
          </a:p>
        </p:txBody>
      </p:sp>
      <p:sp>
        <p:nvSpPr>
          <p:cNvPr id="3" name="Subtitle 2"/>
          <p:cNvSpPr>
            <a:spLocks noGrp="1"/>
          </p:cNvSpPr>
          <p:nvPr>
            <p:ph type="subTitle" idx="1"/>
          </p:nvPr>
        </p:nvSpPr>
        <p:spPr/>
        <p:txBody>
          <a:bodyPr/>
          <a:lstStyle/>
          <a:p>
            <a:r>
              <a:rPr lang="en-GB" dirty="0"/>
              <a:t>Elise Reece</a:t>
            </a:r>
          </a:p>
          <a:p>
            <a:endParaRPr lang="en-GB" dirty="0"/>
          </a:p>
        </p:txBody>
      </p:sp>
      <p:sp>
        <p:nvSpPr>
          <p:cNvPr id="4" name="Content Placeholder 3"/>
          <p:cNvSpPr>
            <a:spLocks noGrp="1"/>
          </p:cNvSpPr>
          <p:nvPr>
            <p:ph sz="quarter" idx="12"/>
          </p:nvPr>
        </p:nvSpPr>
        <p:spPr/>
        <p:txBody>
          <a:bodyPr/>
          <a:lstStyle/>
          <a:p>
            <a:r>
              <a:rPr lang="en-GB" dirty="0"/>
              <a:t>Spring 2023</a:t>
            </a:r>
          </a:p>
          <a:p>
            <a:endParaRPr lang="en-GB" dirty="0"/>
          </a:p>
        </p:txBody>
      </p:sp>
      <p:pic>
        <p:nvPicPr>
          <p:cNvPr id="5" name="Picture 4" descr="C:\Users\SCornelius\AppData\Local\Microsoft\Windows\Temporary Internet Files\Content.Word\FLOWER_GENERIC_RGB.JPG">
            <a:extLst>
              <a:ext uri="{FF2B5EF4-FFF2-40B4-BE49-F238E27FC236}">
                <a16:creationId xmlns:a16="http://schemas.microsoft.com/office/drawing/2014/main" id="{33733571-7342-4C3B-921A-42A5200524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445" y="2894771"/>
            <a:ext cx="3170555" cy="3313430"/>
          </a:xfrm>
          <a:prstGeom prst="rect">
            <a:avLst/>
          </a:prstGeom>
          <a:noFill/>
          <a:ln>
            <a:noFill/>
          </a:ln>
        </p:spPr>
      </p:pic>
      <p:sp>
        <p:nvSpPr>
          <p:cNvPr id="6" name="Rectangle 5">
            <a:extLst>
              <a:ext uri="{FF2B5EF4-FFF2-40B4-BE49-F238E27FC236}">
                <a16:creationId xmlns:a16="http://schemas.microsoft.com/office/drawing/2014/main" id="{6AEF5EBE-9B01-49EA-A863-68C918D9A6DB}"/>
              </a:ext>
            </a:extLst>
          </p:cNvPr>
          <p:cNvSpPr/>
          <p:nvPr/>
        </p:nvSpPr>
        <p:spPr>
          <a:xfrm>
            <a:off x="2196445" y="6455004"/>
            <a:ext cx="2724347" cy="2686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2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A321-9D32-4ABC-AF3B-FED3FB3C2914}"/>
              </a:ext>
            </a:extLst>
          </p:cNvPr>
          <p:cNvSpPr>
            <a:spLocks noGrp="1"/>
          </p:cNvSpPr>
          <p:nvPr>
            <p:ph type="title"/>
          </p:nvPr>
        </p:nvSpPr>
        <p:spPr/>
        <p:txBody>
          <a:bodyPr/>
          <a:lstStyle/>
          <a:p>
            <a:r>
              <a:rPr lang="en-GB" dirty="0"/>
              <a:t>Key areas of weakness in practical questions </a:t>
            </a:r>
          </a:p>
        </p:txBody>
      </p:sp>
      <p:sp>
        <p:nvSpPr>
          <p:cNvPr id="3" name="Content Placeholder 2">
            <a:extLst>
              <a:ext uri="{FF2B5EF4-FFF2-40B4-BE49-F238E27FC236}">
                <a16:creationId xmlns:a16="http://schemas.microsoft.com/office/drawing/2014/main" id="{BE01B223-D75E-40F2-94B0-F25D6922D6AA}"/>
              </a:ext>
            </a:extLst>
          </p:cNvPr>
          <p:cNvSpPr>
            <a:spLocks noGrp="1"/>
          </p:cNvSpPr>
          <p:nvPr>
            <p:ph sz="quarter" idx="12"/>
          </p:nvPr>
        </p:nvSpPr>
        <p:spPr/>
        <p:txBody>
          <a:bodyPr/>
          <a:lstStyle/>
          <a:p>
            <a:pPr marL="0" indent="0">
              <a:lnSpc>
                <a:spcPts val="1900"/>
              </a:lnSpc>
              <a:buNone/>
            </a:pPr>
            <a:r>
              <a:rPr lang="en-GB" b="1" dirty="0"/>
              <a:t>Performance on practical questions showed weaknesses in a number of key areas (all examples are from Combined Science Trilogy):</a:t>
            </a:r>
            <a:br>
              <a:rPr lang="en-GB" b="1" dirty="0"/>
            </a:br>
            <a:endParaRPr lang="en-GB" b="1" dirty="0"/>
          </a:p>
          <a:p>
            <a:pPr>
              <a:lnSpc>
                <a:spcPts val="1900"/>
              </a:lnSpc>
            </a:pPr>
            <a:r>
              <a:rPr lang="en-GB" dirty="0"/>
              <a:t>understanding why key steps were being carried out (C1F Q5/1H Q1) </a:t>
            </a:r>
          </a:p>
          <a:p>
            <a:pPr>
              <a:lnSpc>
                <a:spcPts val="1900"/>
              </a:lnSpc>
            </a:pPr>
            <a:r>
              <a:rPr lang="en-GB" dirty="0"/>
              <a:t>correct use of equipment (B2F Q2.1; P1F Q1.3; P1H Q5.1)</a:t>
            </a:r>
          </a:p>
          <a:p>
            <a:pPr>
              <a:lnSpc>
                <a:spcPts val="1900"/>
              </a:lnSpc>
            </a:pPr>
            <a:r>
              <a:rPr lang="en-GB" dirty="0"/>
              <a:t>understanding risks and hazards (P2F Q2.1)</a:t>
            </a:r>
          </a:p>
          <a:p>
            <a:pPr>
              <a:lnSpc>
                <a:spcPts val="1900"/>
              </a:lnSpc>
            </a:pPr>
            <a:r>
              <a:rPr lang="en-GB" dirty="0"/>
              <a:t>identifying variables and their meanings (C2F Q4.1; P1F Q3.6)</a:t>
            </a:r>
          </a:p>
          <a:p>
            <a:pPr>
              <a:lnSpc>
                <a:spcPts val="1900"/>
              </a:lnSpc>
            </a:pPr>
            <a:r>
              <a:rPr lang="en-GB" dirty="0"/>
              <a:t>suggesting possible improvement to methods (B2F 2.7 P2H Q5.1)</a:t>
            </a:r>
          </a:p>
          <a:p>
            <a:pPr>
              <a:lnSpc>
                <a:spcPts val="1900"/>
              </a:lnSpc>
            </a:pPr>
            <a:r>
              <a:rPr lang="en-GB" dirty="0"/>
              <a:t>recognising errors (C2F Q6.1/2H Q1.1)</a:t>
            </a:r>
          </a:p>
          <a:p>
            <a:pPr>
              <a:lnSpc>
                <a:spcPts val="1900"/>
              </a:lnSpc>
            </a:pPr>
            <a:r>
              <a:rPr lang="en-GB" dirty="0"/>
              <a:t>drawing conclusions (B1H Q4.3; C2F Q6.2/2H Q1.2)</a:t>
            </a:r>
          </a:p>
          <a:p>
            <a:pPr>
              <a:lnSpc>
                <a:spcPts val="1900"/>
              </a:lnSpc>
            </a:pPr>
            <a:r>
              <a:rPr lang="en-GB" dirty="0"/>
              <a:t>applying the science behind the practical (B1H Q3.3; C2H Q3.5)</a:t>
            </a:r>
          </a:p>
          <a:p>
            <a:pPr>
              <a:lnSpc>
                <a:spcPts val="1900"/>
              </a:lnSpc>
            </a:pPr>
            <a:r>
              <a:rPr lang="en-GB" dirty="0"/>
              <a:t>understanding key working scientifically terms (P1F Q4.6)</a:t>
            </a:r>
          </a:p>
          <a:p>
            <a:pPr>
              <a:lnSpc>
                <a:spcPts val="1900"/>
              </a:lnSpc>
            </a:pPr>
            <a:r>
              <a:rPr lang="en-GB" dirty="0"/>
              <a:t>plotting line graphs and bar charts (C2F Q1.1; C2H Q3.3; P1F Q4.2)</a:t>
            </a:r>
          </a:p>
          <a:p>
            <a:pPr>
              <a:lnSpc>
                <a:spcPts val="1900"/>
              </a:lnSpc>
            </a:pPr>
            <a:r>
              <a:rPr lang="en-GB" dirty="0"/>
              <a:t>drawing lines of best fit ( C2H Q3.3 P1F Q4.2)</a:t>
            </a:r>
          </a:p>
          <a:p>
            <a:pPr>
              <a:lnSpc>
                <a:spcPts val="1900"/>
              </a:lnSpc>
            </a:pPr>
            <a:r>
              <a:rPr lang="en-GB" dirty="0"/>
              <a:t>using and interpreting information in graphs (B1F Q5.4/1H 1.4) (B1H 3.6) (P1F Q5.1 and 5.2/1H Q1.1 and 1.2; P2F Q5.6; P2H Q6.2 and 6.3).</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2085CC3-0774-4175-ABC1-47367CE68B2C}"/>
              </a:ext>
            </a:extLst>
          </p:cNvPr>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17646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0FC0-C10C-4E1E-9865-ABAA21519132}"/>
              </a:ext>
            </a:extLst>
          </p:cNvPr>
          <p:cNvSpPr>
            <a:spLocks noGrp="1"/>
          </p:cNvSpPr>
          <p:nvPr>
            <p:ph type="title"/>
          </p:nvPr>
        </p:nvSpPr>
        <p:spPr/>
        <p:txBody>
          <a:bodyPr/>
          <a:lstStyle/>
          <a:p>
            <a:r>
              <a:rPr lang="en-GB" dirty="0"/>
              <a:t>Key areas of weakness in content: Biology </a:t>
            </a:r>
          </a:p>
        </p:txBody>
      </p:sp>
      <p:sp>
        <p:nvSpPr>
          <p:cNvPr id="3" name="Content Placeholder 2">
            <a:extLst>
              <a:ext uri="{FF2B5EF4-FFF2-40B4-BE49-F238E27FC236}">
                <a16:creationId xmlns:a16="http://schemas.microsoft.com/office/drawing/2014/main" id="{75AC8ADD-51AD-41CE-AB2E-7364010B7708}"/>
              </a:ext>
            </a:extLst>
          </p:cNvPr>
          <p:cNvSpPr>
            <a:spLocks noGrp="1"/>
          </p:cNvSpPr>
          <p:nvPr>
            <p:ph sz="quarter" idx="12"/>
          </p:nvPr>
        </p:nvSpPr>
        <p:spPr/>
        <p:txBody>
          <a:bodyPr/>
          <a:lstStyle/>
          <a:p>
            <a:pPr marL="0" indent="0">
              <a:lnSpc>
                <a:spcPts val="2000"/>
              </a:lnSpc>
              <a:buNone/>
            </a:pPr>
            <a:r>
              <a:rPr lang="en-GB" b="1" dirty="0"/>
              <a:t>The examples below are from Combined Science: Trilogy</a:t>
            </a:r>
          </a:p>
          <a:p>
            <a:pPr>
              <a:lnSpc>
                <a:spcPts val="2000"/>
              </a:lnSpc>
            </a:pPr>
            <a:r>
              <a:rPr lang="en-GB" dirty="0"/>
              <a:t>role of bile in digestion (B1F Q1.5)</a:t>
            </a:r>
          </a:p>
          <a:p>
            <a:pPr>
              <a:lnSpc>
                <a:spcPts val="2000"/>
              </a:lnSpc>
            </a:pPr>
            <a:r>
              <a:rPr lang="en-GB" dirty="0"/>
              <a:t>adaptation of palisade layer (B1F Q2.1)</a:t>
            </a:r>
          </a:p>
          <a:p>
            <a:pPr>
              <a:lnSpc>
                <a:spcPts val="2000"/>
              </a:lnSpc>
            </a:pPr>
            <a:r>
              <a:rPr lang="en-GB" dirty="0"/>
              <a:t>why leaves go yellow (B1F Q3.2)</a:t>
            </a:r>
          </a:p>
          <a:p>
            <a:pPr>
              <a:lnSpc>
                <a:spcPts val="2000"/>
              </a:lnSpc>
            </a:pPr>
            <a:r>
              <a:rPr lang="en-GB" dirty="0"/>
              <a:t>cancers (B1F Q4.4 and 4.7)</a:t>
            </a:r>
          </a:p>
          <a:p>
            <a:pPr>
              <a:lnSpc>
                <a:spcPts val="2000"/>
              </a:lnSpc>
            </a:pPr>
            <a:r>
              <a:rPr lang="en-GB" dirty="0"/>
              <a:t>cell cycle (B1F Q6: Higher tier performed well)</a:t>
            </a:r>
          </a:p>
          <a:p>
            <a:pPr>
              <a:lnSpc>
                <a:spcPts val="2000"/>
              </a:lnSpc>
            </a:pPr>
            <a:r>
              <a:rPr lang="en-GB" dirty="0"/>
              <a:t>determining a rate from a graph (B1H 3.6)</a:t>
            </a:r>
          </a:p>
          <a:p>
            <a:pPr>
              <a:lnSpc>
                <a:spcPts val="2000"/>
              </a:lnSpc>
            </a:pPr>
            <a:r>
              <a:rPr lang="en-GB" dirty="0"/>
              <a:t>heart valves (B1H Q6.2 and 6.3)</a:t>
            </a:r>
          </a:p>
          <a:p>
            <a:pPr>
              <a:lnSpc>
                <a:spcPts val="2000"/>
              </a:lnSpc>
            </a:pPr>
            <a:r>
              <a:rPr lang="en-GB" dirty="0"/>
              <a:t>why low blood sugar levels makes you feel weak (B2F 4.9: rest of question performed well )</a:t>
            </a:r>
          </a:p>
          <a:p>
            <a:pPr>
              <a:lnSpc>
                <a:spcPts val="2000"/>
              </a:lnSpc>
            </a:pPr>
            <a:r>
              <a:rPr lang="en-GB" dirty="0"/>
              <a:t>recycling carbon (B2F Q5.5/2H Q1.6)</a:t>
            </a:r>
          </a:p>
          <a:p>
            <a:pPr>
              <a:lnSpc>
                <a:spcPts val="2000"/>
              </a:lnSpc>
            </a:pPr>
            <a:r>
              <a:rPr lang="en-GB" dirty="0"/>
              <a:t>economic and environmental implications of nitrate fertilisers (B2H Q4.4)</a:t>
            </a:r>
          </a:p>
          <a:p>
            <a:pPr>
              <a:lnSpc>
                <a:spcPts val="2000"/>
              </a:lnSpc>
            </a:pPr>
            <a:r>
              <a:rPr lang="en-GB" dirty="0"/>
              <a:t>identifying negative feedback and hormones (B2H Q5)</a:t>
            </a:r>
          </a:p>
          <a:p>
            <a:pPr>
              <a:lnSpc>
                <a:spcPts val="2000"/>
              </a:lnSpc>
            </a:pPr>
            <a:r>
              <a:rPr lang="en-GB" dirty="0"/>
              <a:t>working out kingdom and domain (B2H Q6.1)</a:t>
            </a:r>
          </a:p>
          <a:p>
            <a:pPr>
              <a:lnSpc>
                <a:spcPts val="2000"/>
              </a:lnSpc>
            </a:pPr>
            <a:r>
              <a:rPr lang="en-GB" dirty="0"/>
              <a:t>extracting information on polar bears’ hunting habits (B2H Q6.3).</a:t>
            </a:r>
          </a:p>
          <a:p>
            <a:endParaRPr lang="en-GB" dirty="0"/>
          </a:p>
        </p:txBody>
      </p:sp>
      <p:sp>
        <p:nvSpPr>
          <p:cNvPr id="4" name="Slide Number Placeholder 3">
            <a:extLst>
              <a:ext uri="{FF2B5EF4-FFF2-40B4-BE49-F238E27FC236}">
                <a16:creationId xmlns:a16="http://schemas.microsoft.com/office/drawing/2014/main" id="{B1D1386B-13D7-4B94-BD99-902C78C18699}"/>
              </a:ext>
            </a:extLst>
          </p:cNvPr>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388087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6B0C-DF48-45BA-A3D9-0A0036B2FD00}"/>
              </a:ext>
            </a:extLst>
          </p:cNvPr>
          <p:cNvSpPr>
            <a:spLocks noGrp="1"/>
          </p:cNvSpPr>
          <p:nvPr>
            <p:ph type="title"/>
          </p:nvPr>
        </p:nvSpPr>
        <p:spPr/>
        <p:txBody>
          <a:bodyPr/>
          <a:lstStyle/>
          <a:p>
            <a:r>
              <a:rPr lang="en-GB" dirty="0"/>
              <a:t>Key areas of weakness in content: Chemistry </a:t>
            </a:r>
          </a:p>
        </p:txBody>
      </p:sp>
      <p:sp>
        <p:nvSpPr>
          <p:cNvPr id="3" name="Content Placeholder 2">
            <a:extLst>
              <a:ext uri="{FF2B5EF4-FFF2-40B4-BE49-F238E27FC236}">
                <a16:creationId xmlns:a16="http://schemas.microsoft.com/office/drawing/2014/main" id="{A0837A4C-B0F7-44ED-BCC1-17555D8F3292}"/>
              </a:ext>
            </a:extLst>
          </p:cNvPr>
          <p:cNvSpPr>
            <a:spLocks noGrp="1"/>
          </p:cNvSpPr>
          <p:nvPr>
            <p:ph sz="quarter" idx="12"/>
          </p:nvPr>
        </p:nvSpPr>
        <p:spPr/>
        <p:txBody>
          <a:bodyPr/>
          <a:lstStyle/>
          <a:p>
            <a:pPr marL="0" indent="0">
              <a:buNone/>
            </a:pPr>
            <a:r>
              <a:rPr lang="en-GB" b="1" dirty="0"/>
              <a:t>The examples below are from Combined Science: Trilogy</a:t>
            </a:r>
          </a:p>
          <a:p>
            <a:pPr marL="0" indent="0">
              <a:buNone/>
            </a:pPr>
            <a:endParaRPr lang="en-GB" b="1" dirty="0"/>
          </a:p>
          <a:p>
            <a:r>
              <a:rPr lang="en-GB" dirty="0"/>
              <a:t>recognising an exothermic reaction (C1F Q2.5)</a:t>
            </a:r>
          </a:p>
          <a:p>
            <a:r>
              <a:rPr lang="en-GB" dirty="0"/>
              <a:t>difference between an alloy and a pure metal (C1F Q3.9)</a:t>
            </a:r>
          </a:p>
          <a:p>
            <a:r>
              <a:rPr lang="en-GB" dirty="0"/>
              <a:t>conduction of electricity in solids and molten solids (C1F Q4.6)</a:t>
            </a:r>
          </a:p>
          <a:p>
            <a:r>
              <a:rPr lang="en-GB" dirty="0"/>
              <a:t>working out molecular formula from a picture (C1H Q4.3)</a:t>
            </a:r>
          </a:p>
          <a:p>
            <a:r>
              <a:rPr lang="en-GB" dirty="0"/>
              <a:t>recognising fullerene from a picture (C1H Q5.1)</a:t>
            </a:r>
          </a:p>
          <a:p>
            <a:r>
              <a:rPr lang="en-GB" dirty="0"/>
              <a:t>bonding and intermolecular forces in polymers (C1H Q5.4)</a:t>
            </a:r>
          </a:p>
          <a:p>
            <a:r>
              <a:rPr lang="en-GB" dirty="0"/>
              <a:t>strong and weak acids (C1H Q6)</a:t>
            </a:r>
          </a:p>
          <a:p>
            <a:r>
              <a:rPr lang="en-GB" dirty="0" err="1"/>
              <a:t>sulfur</a:t>
            </a:r>
            <a:r>
              <a:rPr lang="en-GB" dirty="0"/>
              <a:t> dioxide and pollution (C2F Q2.3 and2.4)</a:t>
            </a:r>
          </a:p>
          <a:p>
            <a:r>
              <a:rPr lang="en-GB" dirty="0"/>
              <a:t>definition of a formulation (C2F Q3.8)</a:t>
            </a:r>
          </a:p>
          <a:p>
            <a:r>
              <a:rPr lang="en-GB" dirty="0"/>
              <a:t>hydrocarbons and cracking (C2F Q5).</a:t>
            </a:r>
          </a:p>
          <a:p>
            <a:endParaRPr lang="en-GB" dirty="0"/>
          </a:p>
        </p:txBody>
      </p:sp>
      <p:sp>
        <p:nvSpPr>
          <p:cNvPr id="4" name="Slide Number Placeholder 3">
            <a:extLst>
              <a:ext uri="{FF2B5EF4-FFF2-40B4-BE49-F238E27FC236}">
                <a16:creationId xmlns:a16="http://schemas.microsoft.com/office/drawing/2014/main" id="{EDBBB634-0884-4BD0-AB59-FBF8010922AB}"/>
              </a:ext>
            </a:extLst>
          </p:cNvPr>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84167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46BE-A892-4823-BB8E-3458ACFD104E}"/>
              </a:ext>
            </a:extLst>
          </p:cNvPr>
          <p:cNvSpPr>
            <a:spLocks noGrp="1"/>
          </p:cNvSpPr>
          <p:nvPr>
            <p:ph type="title"/>
          </p:nvPr>
        </p:nvSpPr>
        <p:spPr/>
        <p:txBody>
          <a:bodyPr/>
          <a:lstStyle/>
          <a:p>
            <a:r>
              <a:rPr lang="en-GB" dirty="0"/>
              <a:t>Key areas of weakness in content: Physics </a:t>
            </a:r>
          </a:p>
        </p:txBody>
      </p:sp>
      <p:sp>
        <p:nvSpPr>
          <p:cNvPr id="3" name="Content Placeholder 2">
            <a:extLst>
              <a:ext uri="{FF2B5EF4-FFF2-40B4-BE49-F238E27FC236}">
                <a16:creationId xmlns:a16="http://schemas.microsoft.com/office/drawing/2014/main" id="{D35D45B9-C936-4EF1-B502-C25CFB3882C7}"/>
              </a:ext>
            </a:extLst>
          </p:cNvPr>
          <p:cNvSpPr>
            <a:spLocks noGrp="1"/>
          </p:cNvSpPr>
          <p:nvPr>
            <p:ph sz="quarter" idx="12"/>
          </p:nvPr>
        </p:nvSpPr>
        <p:spPr/>
        <p:txBody>
          <a:bodyPr/>
          <a:lstStyle/>
          <a:p>
            <a:pPr marL="0" indent="0">
              <a:buNone/>
            </a:pPr>
            <a:r>
              <a:rPr lang="en-GB" b="1" dirty="0"/>
              <a:t>The examples below are from Combined Science: Trilogy</a:t>
            </a:r>
          </a:p>
          <a:p>
            <a:pPr marL="0" indent="0">
              <a:buNone/>
            </a:pPr>
            <a:endParaRPr lang="en-GB" b="1" dirty="0"/>
          </a:p>
          <a:p>
            <a:r>
              <a:rPr lang="en-GB" dirty="0"/>
              <a:t>relationship between resistance and current (P1F Q1.7)</a:t>
            </a:r>
          </a:p>
          <a:p>
            <a:r>
              <a:rPr lang="en-GB" dirty="0"/>
              <a:t>thermal conductivity (P1F Q4.4)</a:t>
            </a:r>
          </a:p>
          <a:p>
            <a:r>
              <a:rPr lang="en-GB" dirty="0"/>
              <a:t>national grid and step-up transformers (P1F Q5.3 and 5.4/1H Q1.3 and 1.4)</a:t>
            </a:r>
          </a:p>
          <a:p>
            <a:r>
              <a:rPr lang="en-GB" dirty="0"/>
              <a:t>relationship between temperature and pressure (P1H 4.3)</a:t>
            </a:r>
          </a:p>
          <a:p>
            <a:r>
              <a:rPr lang="en-GB" dirty="0"/>
              <a:t>stability of isotopes (P1H Q6.4)</a:t>
            </a:r>
          </a:p>
          <a:p>
            <a:r>
              <a:rPr lang="en-GB" dirty="0"/>
              <a:t>labelling forces (P2F 3.1 and P2H 7.1)</a:t>
            </a:r>
          </a:p>
          <a:p>
            <a:r>
              <a:rPr lang="en-GB" dirty="0"/>
              <a:t>calculating percentages (P1F Q5.1/1H 1.1).</a:t>
            </a:r>
          </a:p>
          <a:p>
            <a:pPr marL="0" indent="0">
              <a:buNone/>
            </a:pPr>
            <a:endParaRPr lang="en-GB" dirty="0"/>
          </a:p>
          <a:p>
            <a:pPr marL="0" indent="0">
              <a:buNone/>
            </a:pPr>
            <a:r>
              <a:rPr lang="en-GB" dirty="0"/>
              <a:t>Although students were able to identify the correct equations using the equations sheet many still struggled to substitute, rearrange or perform other maths skills needed in these questions (P1F Q6.3 and 6.4/1H Q2.3 and 2.4; P2F Q6.3 and 6.4/2H Q2.3 and 2.4).</a:t>
            </a:r>
          </a:p>
          <a:p>
            <a:endParaRPr lang="en-GB" dirty="0"/>
          </a:p>
        </p:txBody>
      </p:sp>
      <p:sp>
        <p:nvSpPr>
          <p:cNvPr id="4" name="Slide Number Placeholder 3">
            <a:extLst>
              <a:ext uri="{FF2B5EF4-FFF2-40B4-BE49-F238E27FC236}">
                <a16:creationId xmlns:a16="http://schemas.microsoft.com/office/drawing/2014/main" id="{7BC899B5-C7C8-47A9-A280-A6923E07B2EC}"/>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123713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248C-FA7D-40C8-806F-2E672F38B9EF}"/>
              </a:ext>
            </a:extLst>
          </p:cNvPr>
          <p:cNvSpPr>
            <a:spLocks noGrp="1"/>
          </p:cNvSpPr>
          <p:nvPr>
            <p:ph type="title"/>
          </p:nvPr>
        </p:nvSpPr>
        <p:spPr/>
        <p:txBody>
          <a:bodyPr/>
          <a:lstStyle/>
          <a:p>
            <a:r>
              <a:rPr lang="en-GB" dirty="0"/>
              <a:t>New resource to support marking mocks </a:t>
            </a:r>
          </a:p>
        </p:txBody>
      </p:sp>
      <p:sp>
        <p:nvSpPr>
          <p:cNvPr id="4" name="Slide Number Placeholder 3">
            <a:extLst>
              <a:ext uri="{FF2B5EF4-FFF2-40B4-BE49-F238E27FC236}">
                <a16:creationId xmlns:a16="http://schemas.microsoft.com/office/drawing/2014/main" id="{FDF1A9AB-FC69-4B6F-A95E-F95EF284FD09}"/>
              </a:ext>
            </a:extLst>
          </p:cNvPr>
          <p:cNvSpPr>
            <a:spLocks noGrp="1"/>
          </p:cNvSpPr>
          <p:nvPr>
            <p:ph type="sldNum" sz="quarter" idx="4"/>
          </p:nvPr>
        </p:nvSpPr>
        <p:spPr/>
        <p:txBody>
          <a:bodyPr/>
          <a:lstStyle/>
          <a:p>
            <a:fld id="{9D4704D4-DAEA-4D4A-A9DC-4373E3AC7101}" type="slidenum">
              <a:rPr lang="en-GB" smtClean="0"/>
              <a:pPr/>
              <a:t>14</a:t>
            </a:fld>
            <a:endParaRPr lang="en-GB" dirty="0"/>
          </a:p>
        </p:txBody>
      </p:sp>
      <p:pic>
        <p:nvPicPr>
          <p:cNvPr id="5" name="Content Placeholder 4">
            <a:extLst>
              <a:ext uri="{FF2B5EF4-FFF2-40B4-BE49-F238E27FC236}">
                <a16:creationId xmlns:a16="http://schemas.microsoft.com/office/drawing/2014/main" id="{44D0A296-E383-4DE7-ADDE-E42D93B78868}"/>
              </a:ext>
            </a:extLst>
          </p:cNvPr>
          <p:cNvPicPr>
            <a:picLocks noChangeAspect="1"/>
          </p:cNvPicPr>
          <p:nvPr/>
        </p:nvPicPr>
        <p:blipFill>
          <a:blip r:embed="rId2"/>
          <a:stretch>
            <a:fillRect/>
          </a:stretch>
        </p:blipFill>
        <p:spPr>
          <a:xfrm>
            <a:off x="540000" y="1582513"/>
            <a:ext cx="2945046" cy="4406900"/>
          </a:xfrm>
          <a:prstGeom prst="rect">
            <a:avLst/>
          </a:prstGeom>
          <a:ln w="12700">
            <a:solidFill>
              <a:schemeClr val="tx1"/>
            </a:solidFill>
          </a:ln>
        </p:spPr>
      </p:pic>
      <p:pic>
        <p:nvPicPr>
          <p:cNvPr id="6" name="Content Placeholder 5">
            <a:extLst>
              <a:ext uri="{FF2B5EF4-FFF2-40B4-BE49-F238E27FC236}">
                <a16:creationId xmlns:a16="http://schemas.microsoft.com/office/drawing/2014/main" id="{0D9C539F-27E8-4105-84BB-68A0FA4512D8}"/>
              </a:ext>
            </a:extLst>
          </p:cNvPr>
          <p:cNvPicPr>
            <a:picLocks noChangeAspect="1"/>
          </p:cNvPicPr>
          <p:nvPr/>
        </p:nvPicPr>
        <p:blipFill>
          <a:blip r:embed="rId3"/>
          <a:stretch>
            <a:fillRect/>
          </a:stretch>
        </p:blipFill>
        <p:spPr>
          <a:xfrm>
            <a:off x="4882433" y="1547153"/>
            <a:ext cx="3312160" cy="4442260"/>
          </a:xfrm>
          <a:prstGeom prst="rect">
            <a:avLst/>
          </a:prstGeom>
          <a:ln w="12700">
            <a:solidFill>
              <a:schemeClr val="tx1"/>
            </a:solidFill>
          </a:ln>
        </p:spPr>
      </p:pic>
    </p:spTree>
    <p:extLst>
      <p:ext uri="{BB962C8B-B14F-4D97-AF65-F5344CB8AC3E}">
        <p14:creationId xmlns:p14="http://schemas.microsoft.com/office/powerpoint/2010/main" val="109121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09C5-0641-4CBD-B940-825622F73BB1}"/>
              </a:ext>
            </a:extLst>
          </p:cNvPr>
          <p:cNvSpPr>
            <a:spLocks noGrp="1"/>
          </p:cNvSpPr>
          <p:nvPr>
            <p:ph type="title"/>
          </p:nvPr>
        </p:nvSpPr>
        <p:spPr/>
        <p:txBody>
          <a:bodyPr/>
          <a:lstStyle/>
          <a:p>
            <a:r>
              <a:rPr lang="en-GB" dirty="0"/>
              <a:t>Applying mark scheme consistently </a:t>
            </a:r>
          </a:p>
        </p:txBody>
      </p:sp>
      <p:sp>
        <p:nvSpPr>
          <p:cNvPr id="3" name="Content Placeholder 2">
            <a:extLst>
              <a:ext uri="{FF2B5EF4-FFF2-40B4-BE49-F238E27FC236}">
                <a16:creationId xmlns:a16="http://schemas.microsoft.com/office/drawing/2014/main" id="{F752215D-C995-4D90-87EE-2252449B0092}"/>
              </a:ext>
            </a:extLst>
          </p:cNvPr>
          <p:cNvSpPr>
            <a:spLocks noGrp="1"/>
          </p:cNvSpPr>
          <p:nvPr>
            <p:ph sz="quarter" idx="12"/>
          </p:nvPr>
        </p:nvSpPr>
        <p:spPr/>
        <p:txBody>
          <a:bodyPr/>
          <a:lstStyle/>
          <a:p>
            <a:r>
              <a:rPr lang="en-GB" dirty="0"/>
              <a:t>Developing consistent marking: Marking guidance activity. </a:t>
            </a:r>
            <a:br>
              <a:rPr lang="en-GB" dirty="0"/>
            </a:br>
            <a:endParaRPr lang="en-GB" dirty="0"/>
          </a:p>
          <a:p>
            <a:r>
              <a:rPr lang="en-GB" b="1" dirty="0"/>
              <a:t>Mark scheme guidance and application:</a:t>
            </a:r>
          </a:p>
          <a:p>
            <a:pPr marL="685800" lvl="1" indent="-285750">
              <a:buClr>
                <a:srgbClr val="412878"/>
              </a:buClr>
              <a:buSzPct val="60000"/>
              <a:buFont typeface="Courier New" panose="02070309020205020404" pitchFamily="49" charset="0"/>
              <a:buChar char="o"/>
            </a:pPr>
            <a:r>
              <a:rPr lang="en-GB" dirty="0"/>
              <a:t>On-demand course gives expert instruction from a senior AQA examiner in how to apply mark schemes to key question types as well as providing the opportunity to take part in marking activities.</a:t>
            </a:r>
            <a:br>
              <a:rPr lang="en-GB" dirty="0"/>
            </a:br>
            <a:endParaRPr lang="en-GB" dirty="0"/>
          </a:p>
          <a:p>
            <a:r>
              <a:rPr lang="en-GB" dirty="0">
                <a:solidFill>
                  <a:srgbClr val="2F71AC"/>
                </a:solidFill>
                <a:hlinkClick r:id="rId2">
                  <a:extLst>
                    <a:ext uri="{A12FA001-AC4F-418D-AE19-62706E023703}">
                      <ahyp:hlinkClr xmlns:ahyp="http://schemas.microsoft.com/office/drawing/2018/hyperlinkcolor" val="tx"/>
                    </a:ext>
                  </a:extLst>
                </a:hlinkClick>
              </a:rPr>
              <a:t>AQA | Professional development | Course details</a:t>
            </a:r>
            <a:endParaRPr lang="en-GB" dirty="0">
              <a:solidFill>
                <a:srgbClr val="2F71AC"/>
              </a:solidFill>
            </a:endParaRPr>
          </a:p>
          <a:p>
            <a:endParaRPr lang="en-GB" dirty="0"/>
          </a:p>
        </p:txBody>
      </p:sp>
      <p:sp>
        <p:nvSpPr>
          <p:cNvPr id="4" name="Slide Number Placeholder 3">
            <a:extLst>
              <a:ext uri="{FF2B5EF4-FFF2-40B4-BE49-F238E27FC236}">
                <a16:creationId xmlns:a16="http://schemas.microsoft.com/office/drawing/2014/main" id="{73D25652-ABD3-4356-B42E-84AC049EF29D}"/>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370326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5588-5FD5-485B-8965-1CE7080DBF26}"/>
              </a:ext>
            </a:extLst>
          </p:cNvPr>
          <p:cNvSpPr>
            <a:spLocks noGrp="1"/>
          </p:cNvSpPr>
          <p:nvPr>
            <p:ph type="title"/>
          </p:nvPr>
        </p:nvSpPr>
        <p:spPr/>
        <p:txBody>
          <a:bodyPr/>
          <a:lstStyle/>
          <a:p>
            <a:r>
              <a:rPr lang="en-GB" dirty="0"/>
              <a:t>Developing consistent marking: Aim of materials</a:t>
            </a:r>
            <a:br>
              <a:rPr lang="en-GB" dirty="0"/>
            </a:br>
            <a:endParaRPr lang="en-GB" dirty="0"/>
          </a:p>
        </p:txBody>
      </p:sp>
      <p:sp>
        <p:nvSpPr>
          <p:cNvPr id="3" name="Content Placeholder 2">
            <a:extLst>
              <a:ext uri="{FF2B5EF4-FFF2-40B4-BE49-F238E27FC236}">
                <a16:creationId xmlns:a16="http://schemas.microsoft.com/office/drawing/2014/main" id="{8364FFA8-4818-4B03-977C-B350C7440C32}"/>
              </a:ext>
            </a:extLst>
          </p:cNvPr>
          <p:cNvSpPr>
            <a:spLocks noGrp="1"/>
          </p:cNvSpPr>
          <p:nvPr>
            <p:ph sz="quarter" idx="12"/>
          </p:nvPr>
        </p:nvSpPr>
        <p:spPr/>
        <p:txBody>
          <a:bodyPr/>
          <a:lstStyle/>
          <a:p>
            <a:pPr lvl="0"/>
            <a:r>
              <a:rPr lang="en-GB" dirty="0"/>
              <a:t>To increase teachers’ understanding of, and increase their </a:t>
            </a:r>
            <a:r>
              <a:rPr lang="en-GB" b="1" dirty="0"/>
              <a:t>confidence</a:t>
            </a:r>
            <a:r>
              <a:rPr lang="en-GB" dirty="0"/>
              <a:t> in using the mark schemes. </a:t>
            </a:r>
            <a:br>
              <a:rPr lang="en-GB" dirty="0"/>
            </a:br>
            <a:endParaRPr lang="en-GB" dirty="0"/>
          </a:p>
          <a:p>
            <a:pPr lvl="0"/>
            <a:r>
              <a:rPr lang="en-GB" dirty="0"/>
              <a:t>To encourage discussion between teachers to develop a common understanding of the </a:t>
            </a:r>
            <a:r>
              <a:rPr lang="en-GB" b="1" dirty="0"/>
              <a:t>standards required </a:t>
            </a:r>
            <a:r>
              <a:rPr lang="en-GB" dirty="0"/>
              <a:t>and ensure consistency of marking across the team.</a:t>
            </a:r>
            <a:br>
              <a:rPr lang="en-GB" dirty="0"/>
            </a:br>
            <a:endParaRPr lang="en-GB" dirty="0"/>
          </a:p>
          <a:p>
            <a:pPr lvl="0"/>
            <a:r>
              <a:rPr lang="en-GB" dirty="0"/>
              <a:t>To help science departments feel confident they're </a:t>
            </a:r>
            <a:r>
              <a:rPr lang="en-GB" b="1" dirty="0"/>
              <a:t>consistently </a:t>
            </a:r>
            <a:r>
              <a:rPr lang="en-GB" dirty="0"/>
              <a:t>applying a mark scheme so have </a:t>
            </a:r>
            <a:r>
              <a:rPr lang="en-GB" b="1" dirty="0"/>
              <a:t>robust data on the cohort.</a:t>
            </a:r>
          </a:p>
        </p:txBody>
      </p:sp>
      <p:sp>
        <p:nvSpPr>
          <p:cNvPr id="4" name="Slide Number Placeholder 3">
            <a:extLst>
              <a:ext uri="{FF2B5EF4-FFF2-40B4-BE49-F238E27FC236}">
                <a16:creationId xmlns:a16="http://schemas.microsoft.com/office/drawing/2014/main" id="{CFDD37E4-3909-40C0-8537-A2B2ACEB17AD}"/>
              </a:ext>
            </a:extLst>
          </p:cNvPr>
          <p:cNvSpPr>
            <a:spLocks noGrp="1"/>
          </p:cNvSpPr>
          <p:nvPr>
            <p:ph type="sldNum" sz="quarter" idx="4"/>
          </p:nvPr>
        </p:nvSpPr>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239133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B59B-A6C4-45E0-8113-7AC62D08273A}"/>
              </a:ext>
            </a:extLst>
          </p:cNvPr>
          <p:cNvSpPr>
            <a:spLocks noGrp="1"/>
          </p:cNvSpPr>
          <p:nvPr>
            <p:ph type="title"/>
          </p:nvPr>
        </p:nvSpPr>
        <p:spPr/>
        <p:txBody>
          <a:bodyPr/>
          <a:lstStyle/>
          <a:p>
            <a:r>
              <a:rPr lang="en-GB" dirty="0"/>
              <a:t>Robust and reliable </a:t>
            </a:r>
          </a:p>
        </p:txBody>
      </p:sp>
      <p:sp>
        <p:nvSpPr>
          <p:cNvPr id="3" name="Content Placeholder 2">
            <a:extLst>
              <a:ext uri="{FF2B5EF4-FFF2-40B4-BE49-F238E27FC236}">
                <a16:creationId xmlns:a16="http://schemas.microsoft.com/office/drawing/2014/main" id="{29F1EA24-1D5B-42B3-8A35-3A1924FEDDD6}"/>
              </a:ext>
            </a:extLst>
          </p:cNvPr>
          <p:cNvSpPr>
            <a:spLocks noGrp="1"/>
          </p:cNvSpPr>
          <p:nvPr>
            <p:ph sz="quarter" idx="12"/>
          </p:nvPr>
        </p:nvSpPr>
        <p:spPr/>
        <p:txBody>
          <a:bodyPr/>
          <a:lstStyle/>
          <a:p>
            <a:pPr lvl="0"/>
            <a:r>
              <a:rPr lang="en-GB" dirty="0"/>
              <a:t>Scripts has been compiled from the materials the senior examiners used to ensure a common standard of marking across the whole AQA examining team for the paper. </a:t>
            </a:r>
          </a:p>
          <a:p>
            <a:pPr lvl="0"/>
            <a:endParaRPr lang="en-GB" dirty="0"/>
          </a:p>
          <a:p>
            <a:r>
              <a:rPr lang="en-GB" dirty="0"/>
              <a:t>Every response was discussed in depth by the senior examiners and marks and comments agreed before sharing with the wider examining team and producing the final version of the mark scheme.</a:t>
            </a:r>
            <a:br>
              <a:rPr lang="en-GB" dirty="0"/>
            </a:br>
            <a:endParaRPr lang="en-GB" dirty="0"/>
          </a:p>
          <a:p>
            <a:endParaRPr lang="en-GB" dirty="0"/>
          </a:p>
        </p:txBody>
      </p:sp>
      <p:sp>
        <p:nvSpPr>
          <p:cNvPr id="4" name="Slide Number Placeholder 3">
            <a:extLst>
              <a:ext uri="{FF2B5EF4-FFF2-40B4-BE49-F238E27FC236}">
                <a16:creationId xmlns:a16="http://schemas.microsoft.com/office/drawing/2014/main" id="{E77A5448-3A7C-4E04-B3F4-DDAEC6FE0704}"/>
              </a:ext>
            </a:extLst>
          </p:cNvPr>
          <p:cNvSpPr>
            <a:spLocks noGrp="1"/>
          </p:cNvSpPr>
          <p:nvPr>
            <p:ph type="sldNum" sz="quarter" idx="4"/>
          </p:nvPr>
        </p:nvSpPr>
        <p:spPr/>
        <p:txBody>
          <a:bodyPr/>
          <a:lstStyle/>
          <a:p>
            <a:fld id="{9D4704D4-DAEA-4D4A-A9DC-4373E3AC7101}" type="slidenum">
              <a:rPr lang="en-GB" smtClean="0"/>
              <a:pPr/>
              <a:t>17</a:t>
            </a:fld>
            <a:endParaRPr lang="en-GB" dirty="0"/>
          </a:p>
        </p:txBody>
      </p:sp>
    </p:spTree>
    <p:extLst>
      <p:ext uri="{BB962C8B-B14F-4D97-AF65-F5344CB8AC3E}">
        <p14:creationId xmlns:p14="http://schemas.microsoft.com/office/powerpoint/2010/main" val="427146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9FB2-E32B-4596-A0EE-6598733EAC09}"/>
              </a:ext>
            </a:extLst>
          </p:cNvPr>
          <p:cNvSpPr>
            <a:spLocks noGrp="1"/>
          </p:cNvSpPr>
          <p:nvPr>
            <p:ph type="title"/>
          </p:nvPr>
        </p:nvSpPr>
        <p:spPr/>
        <p:txBody>
          <a:bodyPr/>
          <a:lstStyle/>
          <a:p>
            <a:r>
              <a:rPr lang="en-GB" dirty="0"/>
              <a:t>Before your marking meeting </a:t>
            </a:r>
          </a:p>
        </p:txBody>
      </p:sp>
      <p:sp>
        <p:nvSpPr>
          <p:cNvPr id="3" name="Content Placeholder 2">
            <a:extLst>
              <a:ext uri="{FF2B5EF4-FFF2-40B4-BE49-F238E27FC236}">
                <a16:creationId xmlns:a16="http://schemas.microsoft.com/office/drawing/2014/main" id="{372F09F0-49B9-4EBB-B477-D97D42191074}"/>
              </a:ext>
            </a:extLst>
          </p:cNvPr>
          <p:cNvSpPr>
            <a:spLocks noGrp="1"/>
          </p:cNvSpPr>
          <p:nvPr>
            <p:ph sz="quarter" idx="12"/>
          </p:nvPr>
        </p:nvSpPr>
        <p:spPr/>
        <p:txBody>
          <a:bodyPr/>
          <a:lstStyle/>
          <a:p>
            <a:pPr marL="0" indent="0">
              <a:lnSpc>
                <a:spcPts val="1900"/>
              </a:lnSpc>
              <a:buNone/>
            </a:pPr>
            <a:r>
              <a:rPr lang="en-GB" dirty="0"/>
              <a:t>The person leading the training needs to:</a:t>
            </a:r>
          </a:p>
          <a:p>
            <a:pPr marL="0" indent="0">
              <a:lnSpc>
                <a:spcPts val="1900"/>
              </a:lnSpc>
              <a:buNone/>
            </a:pPr>
            <a:endParaRPr lang="en-GB" dirty="0"/>
          </a:p>
          <a:p>
            <a:pPr>
              <a:lnSpc>
                <a:spcPts val="1900"/>
              </a:lnSpc>
            </a:pPr>
            <a:r>
              <a:rPr lang="en-GB" b="1" dirty="0"/>
              <a:t>read the introduction </a:t>
            </a:r>
          </a:p>
          <a:p>
            <a:pPr>
              <a:lnSpc>
                <a:spcPts val="1900"/>
              </a:lnSpc>
            </a:pPr>
            <a:endParaRPr lang="en-GB" b="1" dirty="0"/>
          </a:p>
          <a:p>
            <a:pPr>
              <a:lnSpc>
                <a:spcPts val="1900"/>
              </a:lnSpc>
            </a:pPr>
            <a:r>
              <a:rPr lang="en-GB" b="1" dirty="0"/>
              <a:t>read the introductory notes in a mark scheme – list rule etc</a:t>
            </a:r>
          </a:p>
          <a:p>
            <a:pPr>
              <a:lnSpc>
                <a:spcPts val="1900"/>
              </a:lnSpc>
            </a:pPr>
            <a:endParaRPr lang="en-GB" b="1" dirty="0"/>
          </a:p>
          <a:p>
            <a:pPr>
              <a:lnSpc>
                <a:spcPts val="1900"/>
              </a:lnSpc>
            </a:pPr>
            <a:r>
              <a:rPr lang="en-GB" dirty="0"/>
              <a:t>marked the script using the mark scheme held on centre services </a:t>
            </a:r>
          </a:p>
          <a:p>
            <a:pPr>
              <a:lnSpc>
                <a:spcPts val="1900"/>
              </a:lnSpc>
            </a:pPr>
            <a:endParaRPr lang="en-GB" dirty="0"/>
          </a:p>
          <a:p>
            <a:pPr>
              <a:lnSpc>
                <a:spcPts val="1900"/>
              </a:lnSpc>
            </a:pPr>
            <a:r>
              <a:rPr lang="en-GB" dirty="0"/>
              <a:t>compare their marking with the marks given in the </a:t>
            </a:r>
            <a:r>
              <a:rPr lang="en-GB" b="1" dirty="0">
                <a:solidFill>
                  <a:srgbClr val="412878"/>
                </a:solidFill>
              </a:rPr>
              <a:t>Comments and marks awarded </a:t>
            </a:r>
          </a:p>
          <a:p>
            <a:pPr>
              <a:lnSpc>
                <a:spcPts val="1900"/>
              </a:lnSpc>
            </a:pPr>
            <a:endParaRPr lang="en-GB" b="1" dirty="0">
              <a:solidFill>
                <a:srgbClr val="412878"/>
              </a:solidFill>
            </a:endParaRPr>
          </a:p>
          <a:p>
            <a:pPr>
              <a:lnSpc>
                <a:spcPts val="1900"/>
              </a:lnSpc>
            </a:pPr>
            <a:r>
              <a:rPr lang="en-GB" dirty="0"/>
              <a:t>print off the booklet, the grid (optional) and ensure teachers have access to the relevant mark scheme. </a:t>
            </a:r>
          </a:p>
          <a:p>
            <a:pPr>
              <a:lnSpc>
                <a:spcPts val="1900"/>
              </a:lnSpc>
            </a:pPr>
            <a:endParaRPr lang="en-GB" dirty="0"/>
          </a:p>
          <a:p>
            <a:pPr>
              <a:lnSpc>
                <a:spcPts val="1900"/>
              </a:lnSpc>
            </a:pPr>
            <a:r>
              <a:rPr lang="en-GB" dirty="0"/>
              <a:t>keep back the </a:t>
            </a:r>
            <a:r>
              <a:rPr lang="en-GB" b="1" dirty="0">
                <a:solidFill>
                  <a:srgbClr val="412878"/>
                </a:solidFill>
              </a:rPr>
              <a:t>Comments and marks awarded </a:t>
            </a:r>
            <a:r>
              <a:rPr lang="en-GB" dirty="0"/>
              <a:t>pages till the end of the session.</a:t>
            </a:r>
          </a:p>
          <a:p>
            <a:endParaRPr lang="en-GB" dirty="0"/>
          </a:p>
        </p:txBody>
      </p:sp>
      <p:sp>
        <p:nvSpPr>
          <p:cNvPr id="4" name="Slide Number Placeholder 3">
            <a:extLst>
              <a:ext uri="{FF2B5EF4-FFF2-40B4-BE49-F238E27FC236}">
                <a16:creationId xmlns:a16="http://schemas.microsoft.com/office/drawing/2014/main" id="{34CC2B16-6AC9-4917-8FBC-4B393E3C92EC}"/>
              </a:ext>
            </a:extLst>
          </p:cNvPr>
          <p:cNvSpPr>
            <a:spLocks noGrp="1"/>
          </p:cNvSpPr>
          <p:nvPr>
            <p:ph type="sldNum" sz="quarter" idx="4"/>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1036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CE94-7263-4991-BE2B-2140FE7D6DFA}"/>
              </a:ext>
            </a:extLst>
          </p:cNvPr>
          <p:cNvSpPr>
            <a:spLocks noGrp="1"/>
          </p:cNvSpPr>
          <p:nvPr>
            <p:ph type="title"/>
          </p:nvPr>
        </p:nvSpPr>
        <p:spPr/>
        <p:txBody>
          <a:bodyPr/>
          <a:lstStyle/>
          <a:p>
            <a:r>
              <a:rPr lang="en-GB" dirty="0"/>
              <a:t>Record grid </a:t>
            </a:r>
          </a:p>
        </p:txBody>
      </p:sp>
      <p:sp>
        <p:nvSpPr>
          <p:cNvPr id="4" name="Slide Number Placeholder 3">
            <a:extLst>
              <a:ext uri="{FF2B5EF4-FFF2-40B4-BE49-F238E27FC236}">
                <a16:creationId xmlns:a16="http://schemas.microsoft.com/office/drawing/2014/main" id="{EEADFE9A-186F-41BC-B5B3-4B221ECF6CEE}"/>
              </a:ext>
            </a:extLst>
          </p:cNvPr>
          <p:cNvSpPr>
            <a:spLocks noGrp="1"/>
          </p:cNvSpPr>
          <p:nvPr>
            <p:ph type="sldNum" sz="quarter" idx="4"/>
          </p:nvPr>
        </p:nvSpPr>
        <p:spPr/>
        <p:txBody>
          <a:bodyPr/>
          <a:lstStyle/>
          <a:p>
            <a:fld id="{9D4704D4-DAEA-4D4A-A9DC-4373E3AC7101}" type="slidenum">
              <a:rPr lang="en-GB" smtClean="0"/>
              <a:pPr/>
              <a:t>19</a:t>
            </a:fld>
            <a:endParaRPr lang="en-GB" dirty="0"/>
          </a:p>
        </p:txBody>
      </p:sp>
      <p:pic>
        <p:nvPicPr>
          <p:cNvPr id="5" name="Content Placeholder 7">
            <a:extLst>
              <a:ext uri="{FF2B5EF4-FFF2-40B4-BE49-F238E27FC236}">
                <a16:creationId xmlns:a16="http://schemas.microsoft.com/office/drawing/2014/main" id="{91F1EBA9-7BD8-4C99-9D49-1C319DEFCF0B}"/>
              </a:ext>
            </a:extLst>
          </p:cNvPr>
          <p:cNvPicPr>
            <a:picLocks noChangeAspect="1"/>
          </p:cNvPicPr>
          <p:nvPr/>
        </p:nvPicPr>
        <p:blipFill>
          <a:blip r:embed="rId2"/>
          <a:stretch>
            <a:fillRect/>
          </a:stretch>
        </p:blipFill>
        <p:spPr>
          <a:xfrm>
            <a:off x="540001" y="1003852"/>
            <a:ext cx="8176616" cy="5214347"/>
          </a:xfrm>
          <a:prstGeom prst="rect">
            <a:avLst/>
          </a:prstGeom>
        </p:spPr>
      </p:pic>
    </p:spTree>
    <p:extLst>
      <p:ext uri="{BB962C8B-B14F-4D97-AF65-F5344CB8AC3E}">
        <p14:creationId xmlns:p14="http://schemas.microsoft.com/office/powerpoint/2010/main" val="15297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p>
        </p:txBody>
      </p:sp>
      <p:sp>
        <p:nvSpPr>
          <p:cNvPr id="4" name="Slide Number Placeholder 3"/>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208892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0365-C8F4-42F0-8DC0-977E70B3E599}"/>
              </a:ext>
            </a:extLst>
          </p:cNvPr>
          <p:cNvSpPr>
            <a:spLocks noGrp="1"/>
          </p:cNvSpPr>
          <p:nvPr>
            <p:ph type="title"/>
          </p:nvPr>
        </p:nvSpPr>
        <p:spPr/>
        <p:txBody>
          <a:bodyPr/>
          <a:lstStyle/>
          <a:p>
            <a:r>
              <a:rPr lang="en-GB" dirty="0"/>
              <a:t>Marking</a:t>
            </a:r>
          </a:p>
        </p:txBody>
      </p:sp>
      <p:sp>
        <p:nvSpPr>
          <p:cNvPr id="3" name="Content Placeholder 2">
            <a:extLst>
              <a:ext uri="{FF2B5EF4-FFF2-40B4-BE49-F238E27FC236}">
                <a16:creationId xmlns:a16="http://schemas.microsoft.com/office/drawing/2014/main" id="{82B535D8-AD9D-4EBA-9B27-A19C9C946B86}"/>
              </a:ext>
            </a:extLst>
          </p:cNvPr>
          <p:cNvSpPr>
            <a:spLocks noGrp="1"/>
          </p:cNvSpPr>
          <p:nvPr>
            <p:ph sz="quarter" idx="12"/>
          </p:nvPr>
        </p:nvSpPr>
        <p:spPr/>
        <p:txBody>
          <a:bodyPr/>
          <a:lstStyle/>
          <a:p>
            <a:pPr marL="0" lvl="0" indent="0">
              <a:lnSpc>
                <a:spcPts val="2000"/>
              </a:lnSpc>
              <a:buNone/>
            </a:pPr>
            <a:r>
              <a:rPr lang="en-GB" b="1" dirty="0"/>
              <a:t>The sample script has three sections:</a:t>
            </a:r>
          </a:p>
          <a:p>
            <a:pPr>
              <a:lnSpc>
                <a:spcPts val="2000"/>
              </a:lnSpc>
            </a:pPr>
            <a:r>
              <a:rPr lang="en-GB" dirty="0"/>
              <a:t>Foundation Tier only questions.</a:t>
            </a:r>
          </a:p>
          <a:p>
            <a:pPr>
              <a:lnSpc>
                <a:spcPts val="2000"/>
              </a:lnSpc>
            </a:pPr>
            <a:r>
              <a:rPr lang="en-GB" dirty="0"/>
              <a:t>Common questions Foundation and Higher Tiers.</a:t>
            </a:r>
          </a:p>
          <a:p>
            <a:pPr>
              <a:lnSpc>
                <a:spcPts val="2000"/>
              </a:lnSpc>
            </a:pPr>
            <a:r>
              <a:rPr lang="en-GB" dirty="0"/>
              <a:t>Higher Tier only questions.</a:t>
            </a:r>
          </a:p>
          <a:p>
            <a:pPr>
              <a:lnSpc>
                <a:spcPts val="2000"/>
              </a:lnSpc>
            </a:pPr>
            <a:r>
              <a:rPr lang="en-GB" dirty="0"/>
              <a:t>Ideally you want to cover all questions even the multiple choice to ensure consistency. </a:t>
            </a:r>
          </a:p>
          <a:p>
            <a:pPr>
              <a:lnSpc>
                <a:spcPts val="2000"/>
              </a:lnSpc>
            </a:pPr>
            <a:r>
              <a:rPr lang="en-GB" dirty="0"/>
              <a:t>Silly mistakes can be made even when marking a 1 mark question.</a:t>
            </a:r>
          </a:p>
          <a:p>
            <a:pPr>
              <a:lnSpc>
                <a:spcPts val="2000"/>
              </a:lnSpc>
            </a:pPr>
            <a:r>
              <a:rPr lang="en-GB" dirty="0"/>
              <a:t>Mark 1 full question at a time referring to the mark scheme.</a:t>
            </a:r>
          </a:p>
          <a:p>
            <a:pPr>
              <a:lnSpc>
                <a:spcPts val="2000"/>
              </a:lnSpc>
            </a:pPr>
            <a:r>
              <a:rPr lang="en-GB" dirty="0"/>
              <a:t>Record the mark for each item in your individual grid.</a:t>
            </a:r>
          </a:p>
          <a:p>
            <a:pPr>
              <a:lnSpc>
                <a:spcPts val="2000"/>
              </a:lnSpc>
            </a:pPr>
            <a:r>
              <a:rPr lang="en-GB" dirty="0"/>
              <a:t>Once a full question is completed check marks awarded using the </a:t>
            </a:r>
            <a:r>
              <a:rPr lang="en-GB" b="1" dirty="0">
                <a:solidFill>
                  <a:srgbClr val="412878"/>
                </a:solidFill>
              </a:rPr>
              <a:t>Comments and marks awarded.</a:t>
            </a:r>
          </a:p>
          <a:p>
            <a:endParaRPr lang="en-GB" dirty="0"/>
          </a:p>
        </p:txBody>
      </p:sp>
      <p:sp>
        <p:nvSpPr>
          <p:cNvPr id="4" name="Slide Number Placeholder 3">
            <a:extLst>
              <a:ext uri="{FF2B5EF4-FFF2-40B4-BE49-F238E27FC236}">
                <a16:creationId xmlns:a16="http://schemas.microsoft.com/office/drawing/2014/main" id="{6D6D362C-0821-4308-BE7E-46E03123ECCD}"/>
              </a:ext>
            </a:extLst>
          </p:cNvPr>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3129175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F68E-0938-4A40-8D33-06DBE7518348}"/>
              </a:ext>
            </a:extLst>
          </p:cNvPr>
          <p:cNvSpPr>
            <a:spLocks noGrp="1"/>
          </p:cNvSpPr>
          <p:nvPr>
            <p:ph type="title"/>
          </p:nvPr>
        </p:nvSpPr>
        <p:spPr/>
        <p:txBody>
          <a:bodyPr/>
          <a:lstStyle/>
          <a:p>
            <a:r>
              <a:rPr lang="en-GB" dirty="0"/>
              <a:t>Marking</a:t>
            </a:r>
          </a:p>
        </p:txBody>
      </p:sp>
      <p:sp>
        <p:nvSpPr>
          <p:cNvPr id="3" name="Content Placeholder 2">
            <a:extLst>
              <a:ext uri="{FF2B5EF4-FFF2-40B4-BE49-F238E27FC236}">
                <a16:creationId xmlns:a16="http://schemas.microsoft.com/office/drawing/2014/main" id="{8460460C-3E69-447A-8799-B954281C4A3A}"/>
              </a:ext>
            </a:extLst>
          </p:cNvPr>
          <p:cNvSpPr>
            <a:spLocks noGrp="1"/>
          </p:cNvSpPr>
          <p:nvPr>
            <p:ph sz="quarter" idx="12"/>
          </p:nvPr>
        </p:nvSpPr>
        <p:spPr/>
        <p:txBody>
          <a:bodyPr/>
          <a:lstStyle/>
          <a:p>
            <a:pPr lvl="0">
              <a:lnSpc>
                <a:spcPts val="1900"/>
              </a:lnSpc>
            </a:pPr>
            <a:r>
              <a:rPr lang="en-GB" dirty="0"/>
              <a:t>Record the mark for each item in your individual grid.</a:t>
            </a:r>
            <a:br>
              <a:rPr lang="en-GB" dirty="0"/>
            </a:br>
            <a:endParaRPr lang="en-GB" dirty="0"/>
          </a:p>
          <a:p>
            <a:pPr lvl="0">
              <a:lnSpc>
                <a:spcPts val="1900"/>
              </a:lnSpc>
            </a:pPr>
            <a:r>
              <a:rPr lang="en-GB" dirty="0"/>
              <a:t>Once a full question is completed check marks awarded using the </a:t>
            </a:r>
            <a:r>
              <a:rPr lang="en-GB" b="1" dirty="0">
                <a:solidFill>
                  <a:srgbClr val="412878"/>
                </a:solidFill>
              </a:rPr>
              <a:t>Comments and marks awarded.</a:t>
            </a:r>
          </a:p>
          <a:p>
            <a:pPr lvl="0">
              <a:lnSpc>
                <a:spcPts val="1900"/>
              </a:lnSpc>
            </a:pPr>
            <a:endParaRPr lang="en-GB" dirty="0">
              <a:solidFill>
                <a:srgbClr val="412878"/>
              </a:solidFill>
            </a:endParaRPr>
          </a:p>
          <a:p>
            <a:pPr lvl="0">
              <a:lnSpc>
                <a:spcPts val="1900"/>
              </a:lnSpc>
            </a:pPr>
            <a:r>
              <a:rPr lang="en-GB" dirty="0"/>
              <a:t>Note down on the grid the mark awarded and compare with mark awarded.</a:t>
            </a:r>
            <a:br>
              <a:rPr lang="en-GB" dirty="0"/>
            </a:br>
            <a:endParaRPr lang="en-GB" dirty="0"/>
          </a:p>
          <a:p>
            <a:pPr>
              <a:lnSpc>
                <a:spcPts val="1900"/>
              </a:lnSpc>
            </a:pPr>
            <a:r>
              <a:rPr lang="en-GB" dirty="0"/>
              <a:t>Discuss any difference or difficulties with applying the mark scheme so as a department you can deal with any future similar responses.</a:t>
            </a:r>
            <a:br>
              <a:rPr lang="en-GB" dirty="0"/>
            </a:br>
            <a:endParaRPr lang="en-GB" dirty="0"/>
          </a:p>
          <a:p>
            <a:pPr>
              <a:lnSpc>
                <a:spcPts val="1900"/>
              </a:lnSpc>
            </a:pPr>
            <a:r>
              <a:rPr lang="en-GB" dirty="0"/>
              <a:t>The marks awarded for each item have already been agreed.</a:t>
            </a:r>
            <a:br>
              <a:rPr lang="en-GB" dirty="0"/>
            </a:br>
            <a:endParaRPr lang="en-GB" dirty="0"/>
          </a:p>
          <a:p>
            <a:pPr>
              <a:lnSpc>
                <a:spcPts val="1900"/>
              </a:lnSpc>
            </a:pPr>
            <a:r>
              <a:rPr lang="en-GB" dirty="0"/>
              <a:t>The point of this exercise </a:t>
            </a:r>
            <a:r>
              <a:rPr lang="en-GB" b="1" dirty="0"/>
              <a:t>is not to challenge </a:t>
            </a:r>
            <a:r>
              <a:rPr lang="en-GB" dirty="0"/>
              <a:t>them but for teachers to understand how the mark scheme has been applied.</a:t>
            </a:r>
            <a:br>
              <a:rPr lang="en-GB" sz="1400" dirty="0"/>
            </a:br>
            <a:endParaRPr lang="en-GB" sz="1400" dirty="0"/>
          </a:p>
          <a:p>
            <a:pPr>
              <a:lnSpc>
                <a:spcPts val="1900"/>
              </a:lnSpc>
            </a:pPr>
            <a:r>
              <a:rPr lang="en-GB" dirty="0"/>
              <a:t>Any response from a student however minimal and even if crossed out, should be treated as attempted.</a:t>
            </a:r>
          </a:p>
          <a:p>
            <a:endParaRPr lang="en-GB" dirty="0"/>
          </a:p>
        </p:txBody>
      </p:sp>
      <p:sp>
        <p:nvSpPr>
          <p:cNvPr id="4" name="Slide Number Placeholder 3">
            <a:extLst>
              <a:ext uri="{FF2B5EF4-FFF2-40B4-BE49-F238E27FC236}">
                <a16:creationId xmlns:a16="http://schemas.microsoft.com/office/drawing/2014/main" id="{6EEAF24B-7F3F-44C5-BB28-4474AD951767}"/>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8054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DBD9-861C-4CBA-B8FD-61F6927508D9}"/>
              </a:ext>
            </a:extLst>
          </p:cNvPr>
          <p:cNvSpPr>
            <a:spLocks noGrp="1"/>
          </p:cNvSpPr>
          <p:nvPr>
            <p:ph type="title"/>
          </p:nvPr>
        </p:nvSpPr>
        <p:spPr/>
        <p:txBody>
          <a:bodyPr/>
          <a:lstStyle/>
          <a:p>
            <a:r>
              <a:rPr lang="en-GB" dirty="0"/>
              <a:t>Resources</a:t>
            </a:r>
          </a:p>
        </p:txBody>
      </p:sp>
      <p:sp>
        <p:nvSpPr>
          <p:cNvPr id="4" name="Slide Number Placeholder 3">
            <a:extLst>
              <a:ext uri="{FF2B5EF4-FFF2-40B4-BE49-F238E27FC236}">
                <a16:creationId xmlns:a16="http://schemas.microsoft.com/office/drawing/2014/main" id="{EB3DF533-64D7-4C19-BF94-16971C816189}"/>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59602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3806-7D34-45FC-939D-9F502C095176}"/>
              </a:ext>
            </a:extLst>
          </p:cNvPr>
          <p:cNvSpPr>
            <a:spLocks noGrp="1"/>
          </p:cNvSpPr>
          <p:nvPr>
            <p:ph type="title"/>
          </p:nvPr>
        </p:nvSpPr>
        <p:spPr/>
        <p:txBody>
          <a:bodyPr/>
          <a:lstStyle/>
          <a:p>
            <a:r>
              <a:rPr lang="en-GB" dirty="0"/>
              <a:t>Focus on success </a:t>
            </a:r>
            <a:br>
              <a:rPr lang="en-GB" dirty="0"/>
            </a:br>
            <a:r>
              <a:rPr lang="en-GB" dirty="0"/>
              <a:t> </a:t>
            </a:r>
          </a:p>
        </p:txBody>
      </p:sp>
      <p:sp>
        <p:nvSpPr>
          <p:cNvPr id="3" name="Content Placeholder 2">
            <a:extLst>
              <a:ext uri="{FF2B5EF4-FFF2-40B4-BE49-F238E27FC236}">
                <a16:creationId xmlns:a16="http://schemas.microsoft.com/office/drawing/2014/main" id="{CA42A4B7-673C-43C0-8BDC-89499A257401}"/>
              </a:ext>
            </a:extLst>
          </p:cNvPr>
          <p:cNvSpPr>
            <a:spLocks noGrp="1"/>
          </p:cNvSpPr>
          <p:nvPr>
            <p:ph sz="quarter" idx="12"/>
          </p:nvPr>
        </p:nvSpPr>
        <p:spPr/>
        <p:txBody>
          <a:bodyPr/>
          <a:lstStyle/>
          <a:p>
            <a:pPr marL="0" indent="0">
              <a:buNone/>
            </a:pPr>
            <a:r>
              <a:rPr lang="en-GB" dirty="0"/>
              <a:t>Bring out the best in your students with our free assessment training packs.</a:t>
            </a:r>
          </a:p>
          <a:p>
            <a:endParaRPr lang="en-GB" dirty="0"/>
          </a:p>
          <a:p>
            <a:pPr marL="0" indent="0">
              <a:buNone/>
            </a:pPr>
            <a:r>
              <a:rPr lang="en-GB" dirty="0"/>
              <a:t>Download all six packs for free.</a:t>
            </a:r>
          </a:p>
          <a:p>
            <a:pPr marL="0" indent="0">
              <a:buNone/>
            </a:pPr>
            <a:r>
              <a:rPr lang="en-GB" dirty="0">
                <a:solidFill>
                  <a:srgbClr val="2F71AC"/>
                </a:solidFill>
                <a:hlinkClick r:id="rId2">
                  <a:extLst>
                    <a:ext uri="{A12FA001-AC4F-418D-AE19-62706E023703}">
                      <ahyp:hlinkClr xmlns:ahyp="http://schemas.microsoft.com/office/drawing/2018/hyperlinkcolor" val="tx"/>
                    </a:ext>
                  </a:extLst>
                </a:hlinkClick>
              </a:rPr>
              <a:t>AQA | GCSE | Combined Science: Trilogy | Planning resources</a:t>
            </a:r>
            <a:endParaRPr lang="en-GB" dirty="0">
              <a:solidFill>
                <a:srgbClr val="2F71AC"/>
              </a:solidFill>
            </a:endParaRPr>
          </a:p>
          <a:p>
            <a:pPr marL="0" indent="0">
              <a:buNone/>
            </a:pPr>
            <a:r>
              <a:rPr lang="en-GB" dirty="0"/>
              <a:t>Each pack includes notes, ideas for group discussion, an activities booklet and handouts. They cover:</a:t>
            </a:r>
          </a:p>
          <a:p>
            <a:r>
              <a:rPr lang="en-GB" dirty="0"/>
              <a:t>Disciplinary language.</a:t>
            </a:r>
          </a:p>
          <a:p>
            <a:r>
              <a:rPr lang="en-GB" dirty="0"/>
              <a:t>Extended response questions.</a:t>
            </a:r>
          </a:p>
          <a:p>
            <a:r>
              <a:rPr lang="en-GB" dirty="0"/>
              <a:t>AO2.</a:t>
            </a:r>
          </a:p>
          <a:p>
            <a:r>
              <a:rPr lang="en-GB" dirty="0"/>
              <a:t>Practical questions.</a:t>
            </a:r>
          </a:p>
          <a:p>
            <a:r>
              <a:rPr lang="en-GB" dirty="0"/>
              <a:t>AO3.</a:t>
            </a:r>
          </a:p>
          <a:p>
            <a:r>
              <a:rPr lang="en-GB" dirty="0"/>
              <a:t>Maths in Science.</a:t>
            </a:r>
          </a:p>
          <a:p>
            <a:endParaRPr lang="en-GB" dirty="0"/>
          </a:p>
        </p:txBody>
      </p:sp>
      <p:sp>
        <p:nvSpPr>
          <p:cNvPr id="4" name="Slide Number Placeholder 3">
            <a:extLst>
              <a:ext uri="{FF2B5EF4-FFF2-40B4-BE49-F238E27FC236}">
                <a16:creationId xmlns:a16="http://schemas.microsoft.com/office/drawing/2014/main" id="{0C690AEE-7DAF-4CAC-941B-62FA474DBF6A}"/>
              </a:ext>
            </a:extLst>
          </p:cNvPr>
          <p:cNvSpPr>
            <a:spLocks noGrp="1"/>
          </p:cNvSpPr>
          <p:nvPr>
            <p:ph type="sldNum" sz="quarter" idx="4"/>
          </p:nvPr>
        </p:nvSpPr>
        <p:spPr/>
        <p:txBody>
          <a:bodyPr/>
          <a:lstStyle/>
          <a:p>
            <a:fld id="{9D4704D4-DAEA-4D4A-A9DC-4373E3AC7101}" type="slidenum">
              <a:rPr lang="en-GB" smtClean="0"/>
              <a:pPr/>
              <a:t>23</a:t>
            </a:fld>
            <a:endParaRPr lang="en-GB" dirty="0"/>
          </a:p>
        </p:txBody>
      </p:sp>
      <p:pic>
        <p:nvPicPr>
          <p:cNvPr id="5" name="Picture 4">
            <a:extLst>
              <a:ext uri="{FF2B5EF4-FFF2-40B4-BE49-F238E27FC236}">
                <a16:creationId xmlns:a16="http://schemas.microsoft.com/office/drawing/2014/main" id="{C5A53A02-683A-4C13-954C-3A0A15B40322}"/>
              </a:ext>
            </a:extLst>
          </p:cNvPr>
          <p:cNvPicPr>
            <a:picLocks noChangeAspect="1"/>
          </p:cNvPicPr>
          <p:nvPr/>
        </p:nvPicPr>
        <p:blipFill rotWithShape="1">
          <a:blip r:embed="rId3"/>
          <a:srcRect l="49690" t="24286" b="27656"/>
          <a:stretch/>
        </p:blipFill>
        <p:spPr>
          <a:xfrm>
            <a:off x="5448693" y="3309360"/>
            <a:ext cx="3155307" cy="2924065"/>
          </a:xfrm>
          <a:prstGeom prst="rect">
            <a:avLst/>
          </a:prstGeom>
          <a:ln>
            <a:solidFill>
              <a:schemeClr val="tx1"/>
            </a:solidFill>
          </a:ln>
        </p:spPr>
      </p:pic>
    </p:spTree>
    <p:extLst>
      <p:ext uri="{BB962C8B-B14F-4D97-AF65-F5344CB8AC3E}">
        <p14:creationId xmlns:p14="http://schemas.microsoft.com/office/powerpoint/2010/main" val="2055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B2F4-07CF-47EB-8237-477723F56A91}"/>
              </a:ext>
            </a:extLst>
          </p:cNvPr>
          <p:cNvSpPr>
            <a:spLocks noGrp="1"/>
          </p:cNvSpPr>
          <p:nvPr>
            <p:ph type="title"/>
          </p:nvPr>
        </p:nvSpPr>
        <p:spPr/>
        <p:txBody>
          <a:bodyPr/>
          <a:lstStyle/>
          <a:p>
            <a:r>
              <a:rPr lang="en-GB" dirty="0"/>
              <a:t>Practical questions guide: Planning summary</a:t>
            </a:r>
          </a:p>
        </p:txBody>
      </p:sp>
      <p:sp>
        <p:nvSpPr>
          <p:cNvPr id="4" name="Slide Number Placeholder 3">
            <a:extLst>
              <a:ext uri="{FF2B5EF4-FFF2-40B4-BE49-F238E27FC236}">
                <a16:creationId xmlns:a16="http://schemas.microsoft.com/office/drawing/2014/main" id="{FC46F00D-7393-4B37-8EB8-03A11AD81667}"/>
              </a:ext>
            </a:extLst>
          </p:cNvPr>
          <p:cNvSpPr>
            <a:spLocks noGrp="1"/>
          </p:cNvSpPr>
          <p:nvPr>
            <p:ph type="sldNum" sz="quarter" idx="4"/>
          </p:nvPr>
        </p:nvSpPr>
        <p:spPr/>
        <p:txBody>
          <a:bodyPr/>
          <a:lstStyle/>
          <a:p>
            <a:fld id="{9D4704D4-DAEA-4D4A-A9DC-4373E3AC7101}" type="slidenum">
              <a:rPr lang="en-GB" smtClean="0"/>
              <a:pPr/>
              <a:t>24</a:t>
            </a:fld>
            <a:endParaRPr lang="en-GB" dirty="0"/>
          </a:p>
        </p:txBody>
      </p:sp>
      <p:pic>
        <p:nvPicPr>
          <p:cNvPr id="5" name="Content Placeholder 4">
            <a:extLst>
              <a:ext uri="{FF2B5EF4-FFF2-40B4-BE49-F238E27FC236}">
                <a16:creationId xmlns:a16="http://schemas.microsoft.com/office/drawing/2014/main" id="{A2904384-9300-4DEA-815A-8F39DD6E2013}"/>
              </a:ext>
            </a:extLst>
          </p:cNvPr>
          <p:cNvPicPr>
            <a:picLocks/>
          </p:cNvPicPr>
          <p:nvPr/>
        </p:nvPicPr>
        <p:blipFill>
          <a:blip r:embed="rId2"/>
          <a:stretch>
            <a:fillRect/>
          </a:stretch>
        </p:blipFill>
        <p:spPr>
          <a:xfrm>
            <a:off x="540000" y="1731600"/>
            <a:ext cx="8045450" cy="3272936"/>
          </a:xfrm>
          <a:prstGeom prst="rect">
            <a:avLst/>
          </a:prstGeom>
        </p:spPr>
      </p:pic>
    </p:spTree>
    <p:extLst>
      <p:ext uri="{BB962C8B-B14F-4D97-AF65-F5344CB8AC3E}">
        <p14:creationId xmlns:p14="http://schemas.microsoft.com/office/powerpoint/2010/main" val="353462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40C-E320-46DF-A4FF-61BD13A8753C}"/>
              </a:ext>
            </a:extLst>
          </p:cNvPr>
          <p:cNvSpPr>
            <a:spLocks noGrp="1"/>
          </p:cNvSpPr>
          <p:nvPr>
            <p:ph type="title"/>
          </p:nvPr>
        </p:nvSpPr>
        <p:spPr/>
        <p:txBody>
          <a:bodyPr/>
          <a:lstStyle/>
          <a:p>
            <a:r>
              <a:rPr lang="en-GB" dirty="0"/>
              <a:t>AO2: </a:t>
            </a:r>
            <a:r>
              <a:rPr lang="en-GB" dirty="0" err="1"/>
              <a:t>Practicals</a:t>
            </a:r>
            <a:r>
              <a:rPr lang="en-GB" dirty="0"/>
              <a:t> in a context </a:t>
            </a:r>
          </a:p>
        </p:txBody>
      </p:sp>
      <p:sp>
        <p:nvSpPr>
          <p:cNvPr id="4" name="Slide Number Placeholder 3">
            <a:extLst>
              <a:ext uri="{FF2B5EF4-FFF2-40B4-BE49-F238E27FC236}">
                <a16:creationId xmlns:a16="http://schemas.microsoft.com/office/drawing/2014/main" id="{B97BE3D9-BFB2-40F3-9BF1-34E68C89ECB7}"/>
              </a:ext>
            </a:extLst>
          </p:cNvPr>
          <p:cNvSpPr>
            <a:spLocks noGrp="1"/>
          </p:cNvSpPr>
          <p:nvPr>
            <p:ph type="sldNum" sz="quarter" idx="4"/>
          </p:nvPr>
        </p:nvSpPr>
        <p:spPr/>
        <p:txBody>
          <a:bodyPr/>
          <a:lstStyle/>
          <a:p>
            <a:fld id="{9D4704D4-DAEA-4D4A-A9DC-4373E3AC7101}" type="slidenum">
              <a:rPr lang="en-GB" smtClean="0"/>
              <a:pPr/>
              <a:t>25</a:t>
            </a:fld>
            <a:endParaRPr lang="en-GB" dirty="0"/>
          </a:p>
        </p:txBody>
      </p:sp>
      <p:pic>
        <p:nvPicPr>
          <p:cNvPr id="5" name="Picture 4">
            <a:extLst>
              <a:ext uri="{FF2B5EF4-FFF2-40B4-BE49-F238E27FC236}">
                <a16:creationId xmlns:a16="http://schemas.microsoft.com/office/drawing/2014/main" id="{54DE292D-C6CC-4032-A36A-F8854E7EF785}"/>
              </a:ext>
            </a:extLst>
          </p:cNvPr>
          <p:cNvPicPr>
            <a:picLocks noChangeAspect="1"/>
          </p:cNvPicPr>
          <p:nvPr/>
        </p:nvPicPr>
        <p:blipFill>
          <a:blip r:embed="rId2"/>
          <a:stretch>
            <a:fillRect/>
          </a:stretch>
        </p:blipFill>
        <p:spPr>
          <a:xfrm>
            <a:off x="540000" y="1731600"/>
            <a:ext cx="7659553" cy="3722708"/>
          </a:xfrm>
          <a:prstGeom prst="rect">
            <a:avLst/>
          </a:prstGeom>
        </p:spPr>
      </p:pic>
    </p:spTree>
    <p:extLst>
      <p:ext uri="{BB962C8B-B14F-4D97-AF65-F5344CB8AC3E}">
        <p14:creationId xmlns:p14="http://schemas.microsoft.com/office/powerpoint/2010/main" val="124447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DB7A-38D6-4A09-88EE-728B91A3460D}"/>
              </a:ext>
            </a:extLst>
          </p:cNvPr>
          <p:cNvSpPr>
            <a:spLocks noGrp="1"/>
          </p:cNvSpPr>
          <p:nvPr>
            <p:ph type="title"/>
          </p:nvPr>
        </p:nvSpPr>
        <p:spPr/>
        <p:txBody>
          <a:bodyPr/>
          <a:lstStyle/>
          <a:p>
            <a:r>
              <a:rPr lang="en-GB" dirty="0"/>
              <a:t>AO3 guide: Data source booklets </a:t>
            </a:r>
          </a:p>
        </p:txBody>
      </p:sp>
      <p:sp>
        <p:nvSpPr>
          <p:cNvPr id="3" name="Content Placeholder 2">
            <a:extLst>
              <a:ext uri="{FF2B5EF4-FFF2-40B4-BE49-F238E27FC236}">
                <a16:creationId xmlns:a16="http://schemas.microsoft.com/office/drawing/2014/main" id="{37A2BD0B-9AB4-458E-BBF2-7BCC65023BF3}"/>
              </a:ext>
            </a:extLst>
          </p:cNvPr>
          <p:cNvSpPr>
            <a:spLocks noGrp="1"/>
          </p:cNvSpPr>
          <p:nvPr>
            <p:ph sz="quarter" idx="12"/>
          </p:nvPr>
        </p:nvSpPr>
        <p:spPr>
          <a:xfrm>
            <a:off x="540000" y="1731600"/>
            <a:ext cx="3733826" cy="4406400"/>
          </a:xfrm>
        </p:spPr>
        <p:txBody>
          <a:bodyPr/>
          <a:lstStyle/>
          <a:p>
            <a:r>
              <a:rPr lang="en-GB" dirty="0"/>
              <a:t>Title and context.</a:t>
            </a:r>
            <a:br>
              <a:rPr lang="en-GB" dirty="0"/>
            </a:br>
            <a:endParaRPr lang="en-GB" dirty="0"/>
          </a:p>
          <a:p>
            <a:r>
              <a:rPr lang="en-GB" dirty="0"/>
              <a:t>Method sheet.</a:t>
            </a:r>
            <a:br>
              <a:rPr lang="en-GB" dirty="0"/>
            </a:br>
            <a:endParaRPr lang="en-GB" dirty="0"/>
          </a:p>
          <a:p>
            <a:r>
              <a:rPr lang="en-GB" dirty="0"/>
              <a:t>ISA Section 2 questions:</a:t>
            </a:r>
          </a:p>
          <a:p>
            <a:pPr lvl="1">
              <a:buClr>
                <a:schemeClr val="tx2"/>
              </a:buClr>
              <a:buSzPct val="60000"/>
              <a:buFont typeface="Courier New" panose="02070309020205020404" pitchFamily="49" charset="0"/>
              <a:buChar char="o"/>
            </a:pPr>
            <a:r>
              <a:rPr lang="en-GB" dirty="0"/>
              <a:t>Question 1 relates to the method. </a:t>
            </a:r>
          </a:p>
          <a:p>
            <a:pPr lvl="1">
              <a:buClr>
                <a:schemeClr val="tx2"/>
              </a:buClr>
              <a:buSzPct val="60000"/>
              <a:buFont typeface="Courier New" panose="02070309020205020404" pitchFamily="49" charset="0"/>
              <a:buChar char="o"/>
            </a:pPr>
            <a:r>
              <a:rPr lang="en-GB" dirty="0"/>
              <a:t>Question 2 relates to the case studies. </a:t>
            </a:r>
            <a:br>
              <a:rPr lang="en-GB" dirty="0"/>
            </a:br>
            <a:endParaRPr lang="en-GB" dirty="0"/>
          </a:p>
          <a:p>
            <a:r>
              <a:rPr lang="en-GB" dirty="0"/>
              <a:t>Case studies.</a:t>
            </a:r>
          </a:p>
          <a:p>
            <a:endParaRPr lang="en-GB" dirty="0"/>
          </a:p>
        </p:txBody>
      </p:sp>
      <p:sp>
        <p:nvSpPr>
          <p:cNvPr id="4" name="Slide Number Placeholder 3">
            <a:extLst>
              <a:ext uri="{FF2B5EF4-FFF2-40B4-BE49-F238E27FC236}">
                <a16:creationId xmlns:a16="http://schemas.microsoft.com/office/drawing/2014/main" id="{95E434E7-5AFD-4B73-B6B4-E2008D31622A}"/>
              </a:ext>
            </a:extLst>
          </p:cNvPr>
          <p:cNvSpPr>
            <a:spLocks noGrp="1"/>
          </p:cNvSpPr>
          <p:nvPr>
            <p:ph type="sldNum" sz="quarter" idx="4"/>
          </p:nvPr>
        </p:nvSpPr>
        <p:spPr/>
        <p:txBody>
          <a:bodyPr/>
          <a:lstStyle/>
          <a:p>
            <a:fld id="{9D4704D4-DAEA-4D4A-A9DC-4373E3AC7101}" type="slidenum">
              <a:rPr lang="en-GB" smtClean="0"/>
              <a:pPr/>
              <a:t>26</a:t>
            </a:fld>
            <a:endParaRPr lang="en-GB" dirty="0"/>
          </a:p>
        </p:txBody>
      </p:sp>
      <p:pic>
        <p:nvPicPr>
          <p:cNvPr id="5" name="Content Placeholder 5">
            <a:extLst>
              <a:ext uri="{FF2B5EF4-FFF2-40B4-BE49-F238E27FC236}">
                <a16:creationId xmlns:a16="http://schemas.microsoft.com/office/drawing/2014/main" id="{433ED422-BB9D-428D-B199-2D6582D37608}"/>
              </a:ext>
            </a:extLst>
          </p:cNvPr>
          <p:cNvPicPr>
            <a:picLocks noChangeAspect="1"/>
          </p:cNvPicPr>
          <p:nvPr/>
        </p:nvPicPr>
        <p:blipFill rotWithShape="1">
          <a:blip r:embed="rId2"/>
          <a:srcRect r="2712"/>
          <a:stretch/>
        </p:blipFill>
        <p:spPr>
          <a:xfrm>
            <a:off x="4870176" y="1401794"/>
            <a:ext cx="3165687" cy="4577180"/>
          </a:xfrm>
          <a:prstGeom prst="rect">
            <a:avLst/>
          </a:prstGeom>
        </p:spPr>
      </p:pic>
    </p:spTree>
    <p:extLst>
      <p:ext uri="{BB962C8B-B14F-4D97-AF65-F5344CB8AC3E}">
        <p14:creationId xmlns:p14="http://schemas.microsoft.com/office/powerpoint/2010/main" val="306693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AB29-24A8-454F-9250-FC7E116DAA66}"/>
              </a:ext>
            </a:extLst>
          </p:cNvPr>
          <p:cNvSpPr>
            <a:spLocks noGrp="1"/>
          </p:cNvSpPr>
          <p:nvPr>
            <p:ph type="title"/>
          </p:nvPr>
        </p:nvSpPr>
        <p:spPr/>
        <p:txBody>
          <a:bodyPr/>
          <a:lstStyle/>
          <a:p>
            <a:r>
              <a:rPr lang="en-GB" dirty="0"/>
              <a:t>Maths guide: Student audit </a:t>
            </a:r>
          </a:p>
        </p:txBody>
      </p:sp>
      <p:sp>
        <p:nvSpPr>
          <p:cNvPr id="4" name="Slide Number Placeholder 3">
            <a:extLst>
              <a:ext uri="{FF2B5EF4-FFF2-40B4-BE49-F238E27FC236}">
                <a16:creationId xmlns:a16="http://schemas.microsoft.com/office/drawing/2014/main" id="{1A8F631A-7AD3-4F6E-BFB6-2E0180C678FE}"/>
              </a:ext>
            </a:extLst>
          </p:cNvPr>
          <p:cNvSpPr>
            <a:spLocks noGrp="1"/>
          </p:cNvSpPr>
          <p:nvPr>
            <p:ph type="sldNum" sz="quarter" idx="4"/>
          </p:nvPr>
        </p:nvSpPr>
        <p:spPr/>
        <p:txBody>
          <a:bodyPr/>
          <a:lstStyle/>
          <a:p>
            <a:fld id="{9D4704D4-DAEA-4D4A-A9DC-4373E3AC7101}" type="slidenum">
              <a:rPr lang="en-GB" smtClean="0"/>
              <a:pPr/>
              <a:t>27</a:t>
            </a:fld>
            <a:endParaRPr lang="en-GB" dirty="0"/>
          </a:p>
        </p:txBody>
      </p:sp>
      <p:pic>
        <p:nvPicPr>
          <p:cNvPr id="5" name="Content Placeholder 6">
            <a:extLst>
              <a:ext uri="{FF2B5EF4-FFF2-40B4-BE49-F238E27FC236}">
                <a16:creationId xmlns:a16="http://schemas.microsoft.com/office/drawing/2014/main" id="{C4403F12-B094-4714-8511-F3E21608AFAC}"/>
              </a:ext>
            </a:extLst>
          </p:cNvPr>
          <p:cNvPicPr>
            <a:picLocks/>
          </p:cNvPicPr>
          <p:nvPr/>
        </p:nvPicPr>
        <p:blipFill>
          <a:blip r:embed="rId2"/>
          <a:stretch>
            <a:fillRect/>
          </a:stretch>
        </p:blipFill>
        <p:spPr>
          <a:xfrm>
            <a:off x="540000" y="1731600"/>
            <a:ext cx="7719417" cy="4480357"/>
          </a:xfrm>
          <a:prstGeom prst="rect">
            <a:avLst/>
          </a:prstGeom>
        </p:spPr>
      </p:pic>
    </p:spTree>
    <p:extLst>
      <p:ext uri="{BB962C8B-B14F-4D97-AF65-F5344CB8AC3E}">
        <p14:creationId xmlns:p14="http://schemas.microsoft.com/office/powerpoint/2010/main" val="2991949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A40-FBF6-4196-9F72-4ACF488E0617}"/>
              </a:ext>
            </a:extLst>
          </p:cNvPr>
          <p:cNvSpPr>
            <a:spLocks noGrp="1"/>
          </p:cNvSpPr>
          <p:nvPr>
            <p:ph type="title"/>
          </p:nvPr>
        </p:nvSpPr>
        <p:spPr/>
        <p:txBody>
          <a:bodyPr/>
          <a:lstStyle/>
          <a:p>
            <a:r>
              <a:rPr lang="en-GB" dirty="0"/>
              <a:t>Working scientifically vocabulary</a:t>
            </a:r>
          </a:p>
        </p:txBody>
      </p:sp>
      <p:sp>
        <p:nvSpPr>
          <p:cNvPr id="4" name="Slide Number Placeholder 3">
            <a:extLst>
              <a:ext uri="{FF2B5EF4-FFF2-40B4-BE49-F238E27FC236}">
                <a16:creationId xmlns:a16="http://schemas.microsoft.com/office/drawing/2014/main" id="{D0F3A719-2A2C-4BF0-952D-487358AC249D}"/>
              </a:ext>
            </a:extLst>
          </p:cNvPr>
          <p:cNvSpPr>
            <a:spLocks noGrp="1"/>
          </p:cNvSpPr>
          <p:nvPr>
            <p:ph type="sldNum" sz="quarter" idx="4"/>
          </p:nvPr>
        </p:nvSpPr>
        <p:spPr/>
        <p:txBody>
          <a:bodyPr/>
          <a:lstStyle/>
          <a:p>
            <a:fld id="{9D4704D4-DAEA-4D4A-A9DC-4373E3AC7101}" type="slidenum">
              <a:rPr lang="en-GB" smtClean="0"/>
              <a:pPr/>
              <a:t>28</a:t>
            </a:fld>
            <a:endParaRPr lang="en-GB" dirty="0"/>
          </a:p>
        </p:txBody>
      </p:sp>
      <p:pic>
        <p:nvPicPr>
          <p:cNvPr id="5" name="Content Placeholder 5">
            <a:extLst>
              <a:ext uri="{FF2B5EF4-FFF2-40B4-BE49-F238E27FC236}">
                <a16:creationId xmlns:a16="http://schemas.microsoft.com/office/drawing/2014/main" id="{350C19CA-050D-4201-AFF8-6B45DAAC5F13}"/>
              </a:ext>
            </a:extLst>
          </p:cNvPr>
          <p:cNvPicPr>
            <a:picLocks noChangeAspect="1"/>
          </p:cNvPicPr>
          <p:nvPr/>
        </p:nvPicPr>
        <p:blipFill>
          <a:blip r:embed="rId2"/>
          <a:stretch>
            <a:fillRect/>
          </a:stretch>
        </p:blipFill>
        <p:spPr>
          <a:xfrm>
            <a:off x="540000" y="1731600"/>
            <a:ext cx="7351670" cy="1903111"/>
          </a:xfrm>
          <a:prstGeom prst="rect">
            <a:avLst/>
          </a:prstGeom>
        </p:spPr>
      </p:pic>
      <p:pic>
        <p:nvPicPr>
          <p:cNvPr id="6" name="Picture 5">
            <a:extLst>
              <a:ext uri="{FF2B5EF4-FFF2-40B4-BE49-F238E27FC236}">
                <a16:creationId xmlns:a16="http://schemas.microsoft.com/office/drawing/2014/main" id="{AF14221B-428F-4D6B-92E6-5AA802487510}"/>
              </a:ext>
            </a:extLst>
          </p:cNvPr>
          <p:cNvPicPr>
            <a:picLocks noChangeAspect="1"/>
          </p:cNvPicPr>
          <p:nvPr/>
        </p:nvPicPr>
        <p:blipFill>
          <a:blip r:embed="rId3"/>
          <a:stretch>
            <a:fillRect/>
          </a:stretch>
        </p:blipFill>
        <p:spPr>
          <a:xfrm>
            <a:off x="540000" y="3634711"/>
            <a:ext cx="4390260" cy="2553310"/>
          </a:xfrm>
          <a:prstGeom prst="rect">
            <a:avLst/>
          </a:prstGeom>
        </p:spPr>
      </p:pic>
      <p:sp>
        <p:nvSpPr>
          <p:cNvPr id="7" name="TextBox 6">
            <a:extLst>
              <a:ext uri="{FF2B5EF4-FFF2-40B4-BE49-F238E27FC236}">
                <a16:creationId xmlns:a16="http://schemas.microsoft.com/office/drawing/2014/main" id="{89696C00-F7EA-432F-B1A5-4D5A8C00A90B}"/>
              </a:ext>
            </a:extLst>
          </p:cNvPr>
          <p:cNvSpPr txBox="1"/>
          <p:nvPr/>
        </p:nvSpPr>
        <p:spPr>
          <a:xfrm>
            <a:off x="2735130" y="3999373"/>
            <a:ext cx="1936261" cy="751531"/>
          </a:xfrm>
          <a:prstGeom prst="rect">
            <a:avLst/>
          </a:prstGeom>
          <a:solidFill>
            <a:schemeClr val="bg1"/>
          </a:solidFill>
          <a:ln>
            <a:solidFill>
              <a:schemeClr val="tx1"/>
            </a:solidFill>
          </a:ln>
        </p:spPr>
        <p:txBody>
          <a:bodyPr wrap="square" lIns="0" tIns="0" rIns="0" bIns="0" rtlCol="0">
            <a:spAutoFit/>
          </a:bodyPr>
          <a:lstStyle/>
          <a:p>
            <a:endParaRPr lang="en-GB" sz="800" dirty="0"/>
          </a:p>
        </p:txBody>
      </p:sp>
    </p:spTree>
    <p:extLst>
      <p:ext uri="{BB962C8B-B14F-4D97-AF65-F5344CB8AC3E}">
        <p14:creationId xmlns:p14="http://schemas.microsoft.com/office/powerpoint/2010/main" val="288579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B3FD-3AC5-4E33-A0E1-5C4F8214CBF7}"/>
              </a:ext>
            </a:extLst>
          </p:cNvPr>
          <p:cNvSpPr>
            <a:spLocks noGrp="1"/>
          </p:cNvSpPr>
          <p:nvPr>
            <p:ph type="title"/>
          </p:nvPr>
        </p:nvSpPr>
        <p:spPr/>
        <p:txBody>
          <a:bodyPr/>
          <a:lstStyle/>
          <a:p>
            <a:r>
              <a:rPr lang="en-GB" sz="2400" dirty="0"/>
              <a:t>Common misunderstanding in science assessments</a:t>
            </a:r>
            <a:endParaRPr lang="en-GB" dirty="0"/>
          </a:p>
        </p:txBody>
      </p:sp>
      <p:sp>
        <p:nvSpPr>
          <p:cNvPr id="3" name="Content Placeholder 2">
            <a:extLst>
              <a:ext uri="{FF2B5EF4-FFF2-40B4-BE49-F238E27FC236}">
                <a16:creationId xmlns:a16="http://schemas.microsoft.com/office/drawing/2014/main" id="{7D603FF7-C317-4CBA-A83A-AD48D1A46F31}"/>
              </a:ext>
            </a:extLst>
          </p:cNvPr>
          <p:cNvSpPr>
            <a:spLocks noGrp="1"/>
          </p:cNvSpPr>
          <p:nvPr>
            <p:ph sz="quarter" idx="12"/>
          </p:nvPr>
        </p:nvSpPr>
        <p:spPr>
          <a:xfrm>
            <a:off x="540000" y="1731600"/>
            <a:ext cx="3544983" cy="4406400"/>
          </a:xfrm>
        </p:spPr>
        <p:txBody>
          <a:bodyPr/>
          <a:lstStyle/>
          <a:p>
            <a:r>
              <a:rPr lang="en-GB" dirty="0"/>
              <a:t>Student/teacher guide </a:t>
            </a:r>
            <a:br>
              <a:rPr lang="en-GB" dirty="0"/>
            </a:br>
            <a:endParaRPr lang="en-GB" dirty="0"/>
          </a:p>
          <a:p>
            <a:r>
              <a:rPr lang="en-GB" dirty="0"/>
              <a:t>Question types and exam techniques</a:t>
            </a:r>
            <a:br>
              <a:rPr lang="en-GB" dirty="0"/>
            </a:br>
            <a:r>
              <a:rPr lang="en-GB" dirty="0"/>
              <a:t> </a:t>
            </a:r>
          </a:p>
          <a:p>
            <a:r>
              <a:rPr lang="en-GB" dirty="0"/>
              <a:t>Explanations </a:t>
            </a:r>
            <a:br>
              <a:rPr lang="en-GB" dirty="0"/>
            </a:br>
            <a:r>
              <a:rPr lang="en-GB" dirty="0"/>
              <a:t>and Top tips</a:t>
            </a:r>
            <a:br>
              <a:rPr lang="en-GB" dirty="0"/>
            </a:br>
            <a:endParaRPr lang="en-GB" dirty="0"/>
          </a:p>
          <a:p>
            <a:r>
              <a:rPr lang="en-GB" dirty="0"/>
              <a:t>Post Mocks </a:t>
            </a:r>
          </a:p>
          <a:p>
            <a:endParaRPr lang="en-GB" dirty="0"/>
          </a:p>
        </p:txBody>
      </p:sp>
      <p:sp>
        <p:nvSpPr>
          <p:cNvPr id="4" name="Slide Number Placeholder 3">
            <a:extLst>
              <a:ext uri="{FF2B5EF4-FFF2-40B4-BE49-F238E27FC236}">
                <a16:creationId xmlns:a16="http://schemas.microsoft.com/office/drawing/2014/main" id="{F38F52E9-40F4-4BBA-9400-BA7E4AB4547B}"/>
              </a:ext>
            </a:extLst>
          </p:cNvPr>
          <p:cNvSpPr>
            <a:spLocks noGrp="1"/>
          </p:cNvSpPr>
          <p:nvPr>
            <p:ph type="sldNum" sz="quarter" idx="4"/>
          </p:nvPr>
        </p:nvSpPr>
        <p:spPr/>
        <p:txBody>
          <a:bodyPr/>
          <a:lstStyle/>
          <a:p>
            <a:fld id="{9D4704D4-DAEA-4D4A-A9DC-4373E3AC7101}" type="slidenum">
              <a:rPr lang="en-GB" smtClean="0"/>
              <a:pPr/>
              <a:t>29</a:t>
            </a:fld>
            <a:endParaRPr lang="en-GB" dirty="0"/>
          </a:p>
        </p:txBody>
      </p:sp>
      <p:pic>
        <p:nvPicPr>
          <p:cNvPr id="5" name="Content Placeholder 5">
            <a:extLst>
              <a:ext uri="{FF2B5EF4-FFF2-40B4-BE49-F238E27FC236}">
                <a16:creationId xmlns:a16="http://schemas.microsoft.com/office/drawing/2014/main" id="{9FD72C23-2444-4A7C-864A-0DD16C62572B}"/>
              </a:ext>
            </a:extLst>
          </p:cNvPr>
          <p:cNvPicPr>
            <a:picLocks noChangeAspect="1"/>
          </p:cNvPicPr>
          <p:nvPr/>
        </p:nvPicPr>
        <p:blipFill>
          <a:blip r:embed="rId2"/>
          <a:stretch>
            <a:fillRect/>
          </a:stretch>
        </p:blipFill>
        <p:spPr>
          <a:xfrm>
            <a:off x="3665423" y="1731600"/>
            <a:ext cx="2592502" cy="3605713"/>
          </a:xfrm>
          <a:prstGeom prst="rect">
            <a:avLst/>
          </a:prstGeom>
        </p:spPr>
      </p:pic>
      <p:pic>
        <p:nvPicPr>
          <p:cNvPr id="6" name="Picture 5">
            <a:extLst>
              <a:ext uri="{FF2B5EF4-FFF2-40B4-BE49-F238E27FC236}">
                <a16:creationId xmlns:a16="http://schemas.microsoft.com/office/drawing/2014/main" id="{09D6271F-A1FB-4E42-8A1F-C40FF15D0B5E}"/>
              </a:ext>
            </a:extLst>
          </p:cNvPr>
          <p:cNvPicPr>
            <a:picLocks noChangeAspect="1"/>
          </p:cNvPicPr>
          <p:nvPr/>
        </p:nvPicPr>
        <p:blipFill>
          <a:blip r:embed="rId3"/>
          <a:stretch>
            <a:fillRect/>
          </a:stretch>
        </p:blipFill>
        <p:spPr>
          <a:xfrm>
            <a:off x="6360660" y="1731600"/>
            <a:ext cx="2364288" cy="3605713"/>
          </a:xfrm>
          <a:prstGeom prst="rect">
            <a:avLst/>
          </a:prstGeom>
        </p:spPr>
      </p:pic>
    </p:spTree>
    <p:extLst>
      <p:ext uri="{BB962C8B-B14F-4D97-AF65-F5344CB8AC3E}">
        <p14:creationId xmlns:p14="http://schemas.microsoft.com/office/powerpoint/2010/main" val="95898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Session structure</a:t>
            </a:r>
          </a:p>
        </p:txBody>
      </p:sp>
      <p:sp>
        <p:nvSpPr>
          <p:cNvPr id="7" name="Content Placeholder 6"/>
          <p:cNvSpPr>
            <a:spLocks noGrp="1"/>
          </p:cNvSpPr>
          <p:nvPr>
            <p:ph idx="1"/>
          </p:nvPr>
        </p:nvSpPr>
        <p:spPr/>
        <p:txBody>
          <a:bodyPr/>
          <a:lstStyle/>
          <a:p>
            <a:r>
              <a:rPr lang="en-GB" dirty="0"/>
              <a:t>Key messages from the summer</a:t>
            </a:r>
          </a:p>
          <a:p>
            <a:pPr marL="0" indent="0">
              <a:buNone/>
            </a:pPr>
            <a:r>
              <a:rPr lang="en-GB" dirty="0"/>
              <a:t> </a:t>
            </a:r>
          </a:p>
          <a:p>
            <a:r>
              <a:rPr lang="en-GB" dirty="0"/>
              <a:t>Marking guidance </a:t>
            </a:r>
          </a:p>
          <a:p>
            <a:endParaRPr lang="en-GB" dirty="0"/>
          </a:p>
          <a:p>
            <a:r>
              <a:rPr lang="en-GB" dirty="0"/>
              <a:t>Focus on success teaching guides </a:t>
            </a: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98927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233749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Get in touch</a:t>
            </a:r>
          </a:p>
        </p:txBody>
      </p:sp>
      <p:sp>
        <p:nvSpPr>
          <p:cNvPr id="5" name="Content Placeholder 4"/>
          <p:cNvSpPr>
            <a:spLocks noGrp="1"/>
          </p:cNvSpPr>
          <p:nvPr>
            <p:ph idx="1"/>
          </p:nvPr>
        </p:nvSpPr>
        <p:spPr/>
        <p:txBody>
          <a:bodyPr/>
          <a:lstStyle/>
          <a:p>
            <a:pPr marL="0" indent="0">
              <a:buNone/>
            </a:pPr>
            <a:r>
              <a:rPr lang="en-GB" dirty="0"/>
              <a:t>Our friendly team will be happy to support you between 8am and 5pm, Monday to Friday.</a:t>
            </a:r>
          </a:p>
          <a:p>
            <a:pPr marL="0" indent="0">
              <a:buNone/>
            </a:pPr>
            <a:endParaRPr lang="fr-FR" dirty="0"/>
          </a:p>
          <a:p>
            <a:pPr marL="0" indent="0">
              <a:buNone/>
            </a:pPr>
            <a:r>
              <a:rPr lang="fr-FR" dirty="0"/>
              <a:t>Tel: 01483 477756</a:t>
            </a:r>
          </a:p>
          <a:p>
            <a:pPr marL="0" indent="0">
              <a:buNone/>
            </a:pPr>
            <a:r>
              <a:rPr lang="fr-FR" dirty="0"/>
              <a:t>Email: </a:t>
            </a:r>
            <a:r>
              <a:rPr lang="en-GB" u="sng" dirty="0">
                <a:solidFill>
                  <a:schemeClr val="accent2"/>
                </a:solidFill>
                <a:hlinkClick r:id="rId3">
                  <a:extLst>
                    <a:ext uri="{A12FA001-AC4F-418D-AE19-62706E023703}">
                      <ahyp:hlinkClr xmlns:ahyp="http://schemas.microsoft.com/office/drawing/2018/hyperlinkcolor" val="tx"/>
                    </a:ext>
                  </a:extLst>
                </a:hlinkClick>
              </a:rPr>
              <a:t>gcsescience@aqa.org.uk</a:t>
            </a:r>
            <a:endParaRPr lang="fr-FR" dirty="0">
              <a:solidFill>
                <a:schemeClr val="accent2"/>
              </a:solidFill>
            </a:endParaRPr>
          </a:p>
          <a:p>
            <a:pPr marL="0" indent="0">
              <a:buNone/>
            </a:pPr>
            <a:r>
              <a:rPr lang="en-GB" dirty="0"/>
              <a:t>Twitter: @AQA</a:t>
            </a:r>
          </a:p>
          <a:p>
            <a:pPr marL="0" indent="0">
              <a:buNone/>
            </a:pPr>
            <a:endParaRPr lang="en-GB" dirty="0"/>
          </a:p>
          <a:p>
            <a:pPr marL="0" indent="0">
              <a:buNone/>
            </a:pPr>
            <a:r>
              <a:rPr lang="en-GB"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31</a:t>
            </a:fld>
            <a:endParaRPr lang="en-GB" dirty="0"/>
          </a:p>
        </p:txBody>
      </p:sp>
    </p:spTree>
    <p:extLst>
      <p:ext uri="{BB962C8B-B14F-4D97-AF65-F5344CB8AC3E}">
        <p14:creationId xmlns:p14="http://schemas.microsoft.com/office/powerpoint/2010/main" val="48948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t>Thank you</a:t>
            </a:r>
          </a:p>
        </p:txBody>
      </p:sp>
      <p:sp>
        <p:nvSpPr>
          <p:cNvPr id="3" name="Rectangle 2">
            <a:extLst>
              <a:ext uri="{FF2B5EF4-FFF2-40B4-BE49-F238E27FC236}">
                <a16:creationId xmlns:a16="http://schemas.microsoft.com/office/drawing/2014/main" id="{A198FF2F-B8E6-4414-AFB3-56B54245A4DA}"/>
              </a:ext>
            </a:extLst>
          </p:cNvPr>
          <p:cNvSpPr/>
          <p:nvPr/>
        </p:nvSpPr>
        <p:spPr>
          <a:xfrm>
            <a:off x="2324559" y="6488935"/>
            <a:ext cx="2390660" cy="2754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731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 and grade boundaries </a:t>
            </a:r>
          </a:p>
        </p:txBody>
      </p:sp>
      <p:sp>
        <p:nvSpPr>
          <p:cNvPr id="4" name="Content Placeholder 3"/>
          <p:cNvSpPr>
            <a:spLocks noGrp="1"/>
          </p:cNvSpPr>
          <p:nvPr>
            <p:ph sz="quarter" idx="12"/>
          </p:nvPr>
        </p:nvSpPr>
        <p:spPr/>
        <p:txBody>
          <a:bodyPr/>
          <a:lstStyle/>
          <a:p>
            <a:r>
              <a:rPr lang="en-GB" dirty="0"/>
              <a:t>The policy of more generous grading was applied across all subjects and levels of qualification.</a:t>
            </a:r>
          </a:p>
          <a:p>
            <a:r>
              <a:rPr lang="en-GB" dirty="0"/>
              <a:t>The government’s intention was and is to perform a stepped return to the grade standard of 2019 to ensure the value and integrity of examinations in the wider sphere.</a:t>
            </a:r>
          </a:p>
          <a:p>
            <a:r>
              <a:rPr lang="en-GB" dirty="0"/>
              <a:t>National outcomes in 2022 are lower than in 2021 (TAGs) but higher than in 2019.</a:t>
            </a:r>
          </a:p>
          <a:p>
            <a:r>
              <a:rPr lang="en-GB" dirty="0"/>
              <a:t>Grade boundaries were set to achieve outcomes that were a mid-point between 2021 and 2019 values. </a:t>
            </a:r>
          </a:p>
          <a:p>
            <a:r>
              <a:rPr lang="en-GB" dirty="0"/>
              <a:t>Some boundaries are higher than 2019 because of the unique situation of 2022.</a:t>
            </a:r>
          </a:p>
          <a:p>
            <a:r>
              <a:rPr lang="en-GB" dirty="0"/>
              <a:t>Advance information, the extended Physics equations sheet, the 9 marks awarded for the error on the GCSE Physics 1H paper and more generous grading have all had an effect on the grade boundaries for 2022. </a:t>
            </a:r>
          </a:p>
        </p:txBody>
      </p:sp>
      <p:sp>
        <p:nvSpPr>
          <p:cNvPr id="5" name="Slide Number Placeholder 4"/>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315031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 Combined Science</a:t>
            </a:r>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Content Placeholder 4"/>
          <p:cNvSpPr>
            <a:spLocks noGrp="1"/>
          </p:cNvSpPr>
          <p:nvPr>
            <p:ph sz="quarter" idx="11"/>
          </p:nvPr>
        </p:nvSpPr>
        <p:spPr/>
        <p:txBody>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GCSE statistics</a:t>
            </a:r>
            <a:r>
              <a:rPr lang="en-GB" b="1" dirty="0">
                <a:latin typeface="Arial" panose="020B0604020202020204" pitchFamily="34" charset="0"/>
                <a:ea typeface="Times New Roman" panose="02020603050405020304" pitchFamily="18" charset="0"/>
                <a:cs typeface="Times New Roman" panose="02020603050405020304" pitchFamily="18" charset="0"/>
              </a:rPr>
              <a:t> 2022</a:t>
            </a:r>
            <a:r>
              <a:rPr lang="en-GB" dirty="0">
                <a:latin typeface="Arial" panose="020B0604020202020204" pitchFamily="34" charset="0"/>
                <a:ea typeface="Times New Roman" panose="02020603050405020304" pitchFamily="18" charset="0"/>
                <a:cs typeface="Times New Roman" panose="02020603050405020304" pitchFamily="18" charset="0"/>
              </a:rPr>
              <a:t>, with data from </a:t>
            </a:r>
            <a:r>
              <a:rPr lang="en-GB"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2021 (TAGs),</a:t>
            </a:r>
            <a:r>
              <a:rPr lang="en-GB" b="1" dirty="0">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2020(CAGs) </a:t>
            </a:r>
            <a:r>
              <a:rPr lang="en-GB" dirty="0">
                <a:latin typeface="Arial" panose="020B0604020202020204" pitchFamily="34" charset="0"/>
                <a:ea typeface="Times New Roman" panose="02020603050405020304" pitchFamily="18" charset="0"/>
                <a:cs typeface="Times New Roman" panose="02020603050405020304" pitchFamily="18" charset="0"/>
              </a:rPr>
              <a:t>and</a:t>
            </a:r>
            <a:r>
              <a:rPr lang="en-GB" b="1" dirty="0">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2019 </a:t>
            </a:r>
            <a:r>
              <a:rPr lang="en-GB" dirty="0">
                <a:latin typeface="Arial" panose="020B0604020202020204" pitchFamily="34" charset="0"/>
                <a:ea typeface="Times New Roman" panose="02020603050405020304" pitchFamily="18" charset="0"/>
                <a:cs typeface="Times New Roman" panose="02020603050405020304" pitchFamily="18" charset="0"/>
              </a:rPr>
              <a:t>for comparison. </a:t>
            </a:r>
            <a:r>
              <a:rPr lang="en-GB" b="1" dirty="0">
                <a:latin typeface="Arial" panose="020B0604020202020204" pitchFamily="34" charset="0"/>
                <a:ea typeface="Times New Roman" panose="02020603050405020304" pitchFamily="18" charset="0"/>
                <a:cs typeface="Times New Roman" panose="02020603050405020304" pitchFamily="18" charset="0"/>
              </a:rPr>
              <a:t>Cumulative percentages </a:t>
            </a:r>
            <a:r>
              <a:rPr lang="en-GB" dirty="0">
                <a:latin typeface="Arial" panose="020B0604020202020204" pitchFamily="34" charset="0"/>
                <a:ea typeface="Times New Roman" panose="02020603050405020304" pitchFamily="18" charset="0"/>
                <a:cs typeface="Times New Roman" panose="02020603050405020304" pitchFamily="18" charset="0"/>
              </a:rPr>
              <a:t>at each grade.</a:t>
            </a:r>
          </a:p>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Figures in brackets are the difference between </a:t>
            </a:r>
            <a:r>
              <a:rPr lang="en-GB" b="1" dirty="0">
                <a:latin typeface="Arial" panose="020B0604020202020204" pitchFamily="34" charset="0"/>
                <a:ea typeface="Times New Roman" panose="02020603050405020304" pitchFamily="18" charset="0"/>
                <a:cs typeface="Times New Roman" panose="02020603050405020304" pitchFamily="18" charset="0"/>
              </a:rPr>
              <a:t>2022 and 2021</a:t>
            </a:r>
            <a:r>
              <a:rPr lang="en-GB" dirty="0">
                <a:latin typeface="Arial" panose="020B0604020202020204" pitchFamily="34" charset="0"/>
                <a:ea typeface="Times New Roman" panose="02020603050405020304" pitchFamily="18" charset="0"/>
                <a:cs typeface="Times New Roman" panose="02020603050405020304" pitchFamily="18" charset="0"/>
              </a:rPr>
              <a:t> and </a:t>
            </a:r>
            <a:r>
              <a:rPr lang="en-GB"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2021 and 2019</a:t>
            </a:r>
            <a:r>
              <a:rPr lang="en-GB"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p>
          <a:p>
            <a:pPr marL="0" indent="0">
              <a:buNone/>
            </a:pPr>
            <a:endParaRPr lang="en-GB" dirty="0"/>
          </a:p>
        </p:txBody>
      </p:sp>
      <p:pic>
        <p:nvPicPr>
          <p:cNvPr id="6" name="Picture 5">
            <a:extLst>
              <a:ext uri="{FF2B5EF4-FFF2-40B4-BE49-F238E27FC236}">
                <a16:creationId xmlns:a16="http://schemas.microsoft.com/office/drawing/2014/main" id="{9587085C-1625-41E5-A004-C878D0063BB1}"/>
              </a:ext>
            </a:extLst>
          </p:cNvPr>
          <p:cNvPicPr>
            <a:picLocks noChangeAspect="1"/>
          </p:cNvPicPr>
          <p:nvPr/>
        </p:nvPicPr>
        <p:blipFill>
          <a:blip r:embed="rId2"/>
          <a:stretch>
            <a:fillRect/>
          </a:stretch>
        </p:blipFill>
        <p:spPr>
          <a:xfrm>
            <a:off x="558800" y="3277032"/>
            <a:ext cx="8064001" cy="2020268"/>
          </a:xfrm>
          <a:prstGeom prst="rect">
            <a:avLst/>
          </a:prstGeom>
        </p:spPr>
      </p:pic>
    </p:spTree>
    <p:extLst>
      <p:ext uri="{BB962C8B-B14F-4D97-AF65-F5344CB8AC3E}">
        <p14:creationId xmlns:p14="http://schemas.microsoft.com/office/powerpoint/2010/main" val="134667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 Separate sciences</a:t>
            </a:r>
          </a:p>
        </p:txBody>
      </p:sp>
      <p:sp>
        <p:nvSpPr>
          <p:cNvPr id="3" name="Content Placeholder 2"/>
          <p:cNvSpPr>
            <a:spLocks noGrp="1"/>
          </p:cNvSpPr>
          <p:nvPr>
            <p:ph idx="1"/>
          </p:nvPr>
        </p:nvSpPr>
        <p:spPr/>
        <p:txBody>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GCSE statistics</a:t>
            </a:r>
            <a:r>
              <a:rPr lang="en-GB" b="1" dirty="0">
                <a:latin typeface="Arial" panose="020B0604020202020204" pitchFamily="34" charset="0"/>
                <a:ea typeface="Times New Roman" panose="02020603050405020304" pitchFamily="18" charset="0"/>
                <a:cs typeface="Times New Roman" panose="02020603050405020304" pitchFamily="18" charset="0"/>
              </a:rPr>
              <a:t> 2022</a:t>
            </a:r>
            <a:r>
              <a:rPr lang="en-GB" dirty="0">
                <a:latin typeface="Arial" panose="020B0604020202020204" pitchFamily="34" charset="0"/>
                <a:ea typeface="Times New Roman" panose="02020603050405020304" pitchFamily="18" charset="0"/>
                <a:cs typeface="Times New Roman" panose="02020603050405020304" pitchFamily="18" charset="0"/>
              </a:rPr>
              <a:t>, with data from </a:t>
            </a:r>
            <a:r>
              <a:rPr lang="en-GB"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2021 (TAGs), </a:t>
            </a:r>
            <a:r>
              <a:rPr lang="en-GB"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2020(CAGs) </a:t>
            </a:r>
            <a:r>
              <a:rPr lang="en-GB" dirty="0">
                <a:latin typeface="Arial" panose="020B0604020202020204" pitchFamily="34" charset="0"/>
                <a:ea typeface="Times New Roman" panose="02020603050405020304" pitchFamily="18" charset="0"/>
                <a:cs typeface="Times New Roman" panose="02020603050405020304" pitchFamily="18" charset="0"/>
              </a:rPr>
              <a:t>and</a:t>
            </a:r>
            <a:r>
              <a:rPr lang="en-GB" b="1" dirty="0">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2019 </a:t>
            </a:r>
            <a:r>
              <a:rPr lang="en-GB" dirty="0">
                <a:latin typeface="Arial" panose="020B0604020202020204" pitchFamily="34" charset="0"/>
                <a:ea typeface="Times New Roman" panose="02020603050405020304" pitchFamily="18" charset="0"/>
                <a:cs typeface="Times New Roman" panose="02020603050405020304" pitchFamily="18" charset="0"/>
              </a:rPr>
              <a:t>for comparison. </a:t>
            </a:r>
            <a:r>
              <a:rPr lang="en-GB" b="1" dirty="0">
                <a:latin typeface="Arial" panose="020B0604020202020204" pitchFamily="34" charset="0"/>
                <a:ea typeface="Times New Roman" panose="02020603050405020304" pitchFamily="18" charset="0"/>
                <a:cs typeface="Times New Roman" panose="02020603050405020304" pitchFamily="18" charset="0"/>
              </a:rPr>
              <a:t>Cumulative percentages </a:t>
            </a:r>
            <a:r>
              <a:rPr lang="en-GB" dirty="0">
                <a:latin typeface="Arial" panose="020B0604020202020204" pitchFamily="34" charset="0"/>
                <a:ea typeface="Times New Roman" panose="02020603050405020304" pitchFamily="18" charset="0"/>
                <a:cs typeface="Times New Roman" panose="02020603050405020304" pitchFamily="18" charset="0"/>
              </a:rPr>
              <a:t>at each grade.</a:t>
            </a:r>
          </a:p>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Figures in brackets are the difference between </a:t>
            </a:r>
            <a:r>
              <a:rPr lang="en-GB" b="1" dirty="0">
                <a:latin typeface="Arial" panose="020B0604020202020204" pitchFamily="34" charset="0"/>
                <a:ea typeface="Times New Roman" panose="02020603050405020304" pitchFamily="18" charset="0"/>
                <a:cs typeface="Times New Roman" panose="02020603050405020304" pitchFamily="18" charset="0"/>
              </a:rPr>
              <a:t>2022 and 2021</a:t>
            </a:r>
            <a:r>
              <a:rPr lang="en-GB" dirty="0">
                <a:latin typeface="Arial" panose="020B0604020202020204" pitchFamily="34" charset="0"/>
                <a:ea typeface="Times New Roman" panose="02020603050405020304" pitchFamily="18" charset="0"/>
                <a:cs typeface="Times New Roman" panose="02020603050405020304" pitchFamily="18" charset="0"/>
              </a:rPr>
              <a:t> and </a:t>
            </a:r>
            <a:r>
              <a:rPr lang="en-GB"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2021 and 2019</a:t>
            </a:r>
            <a:r>
              <a:rPr lang="en-GB"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6</a:t>
            </a:fld>
            <a:endParaRPr lang="en-GB" dirty="0"/>
          </a:p>
        </p:txBody>
      </p:sp>
      <p:pic>
        <p:nvPicPr>
          <p:cNvPr id="6" name="Content Placeholder 6">
            <a:extLst>
              <a:ext uri="{FF2B5EF4-FFF2-40B4-BE49-F238E27FC236}">
                <a16:creationId xmlns:a16="http://schemas.microsoft.com/office/drawing/2014/main" id="{4073D3BE-9267-4593-AF34-60FFF5894CA7}"/>
              </a:ext>
            </a:extLst>
          </p:cNvPr>
          <p:cNvPicPr>
            <a:picLocks noChangeAspect="1"/>
          </p:cNvPicPr>
          <p:nvPr/>
        </p:nvPicPr>
        <p:blipFill>
          <a:blip r:embed="rId2"/>
          <a:stretch>
            <a:fillRect/>
          </a:stretch>
        </p:blipFill>
        <p:spPr>
          <a:xfrm>
            <a:off x="540000" y="3240135"/>
            <a:ext cx="8047038" cy="2420821"/>
          </a:xfrm>
          <a:prstGeom prst="rect">
            <a:avLst/>
          </a:prstGeom>
        </p:spPr>
      </p:pic>
    </p:spTree>
    <p:extLst>
      <p:ext uri="{BB962C8B-B14F-4D97-AF65-F5344CB8AC3E}">
        <p14:creationId xmlns:p14="http://schemas.microsoft.com/office/powerpoint/2010/main" val="121028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Ofqual</a:t>
            </a:r>
            <a:r>
              <a:rPr lang="en-GB" dirty="0"/>
              <a:t> announcement 29</a:t>
            </a:r>
            <a:r>
              <a:rPr lang="en-GB" baseline="30000" dirty="0"/>
              <a:t>th</a:t>
            </a:r>
            <a:r>
              <a:rPr lang="en-GB" dirty="0"/>
              <a:t> September </a:t>
            </a:r>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
        <p:nvSpPr>
          <p:cNvPr id="6" name="Content Placeholder 5"/>
          <p:cNvSpPr>
            <a:spLocks noGrp="1"/>
          </p:cNvSpPr>
          <p:nvPr>
            <p:ph sz="quarter" idx="12"/>
          </p:nvPr>
        </p:nvSpPr>
        <p:spPr>
          <a:xfrm>
            <a:off x="540000" y="1731600"/>
            <a:ext cx="8045200" cy="4406400"/>
          </a:xfrm>
        </p:spPr>
        <p:txBody>
          <a:bodyPr/>
          <a:lstStyle/>
          <a:p>
            <a:pPr marL="0" indent="0">
              <a:lnSpc>
                <a:spcPts val="2000"/>
              </a:lnSpc>
              <a:buNone/>
            </a:pPr>
            <a:r>
              <a:rPr lang="en-GB" dirty="0"/>
              <a:t>‘We expect that overall results in 2023 will be much closer to pre-pandemic years than results since 2020. This decision means that results in 2023 will be lower than in 2022. At this point in the academic year, we can’t be precise about results in specific subjects and specifications. Entries have not yet been made and students have not taken any exams. But there is no pre-determined ‘quota’ of grades.’ - Grading Exams &amp; Assessments Summer 2023 and Autumn 2022.’</a:t>
            </a:r>
          </a:p>
          <a:p>
            <a:pPr marL="0" indent="0" algn="r">
              <a:lnSpc>
                <a:spcPts val="2000"/>
              </a:lnSpc>
              <a:buNone/>
            </a:pPr>
            <a:r>
              <a:rPr lang="en-GB" sz="1100" dirty="0"/>
              <a:t>Credit: Grading exams and assessments in summer 2023 and autumn 2022 - GOV.UK (www.gov.uk) Used under the Open Government Licence.</a:t>
            </a:r>
          </a:p>
          <a:p>
            <a:pPr marL="0" indent="0">
              <a:lnSpc>
                <a:spcPts val="2000"/>
              </a:lnSpc>
              <a:buNone/>
            </a:pPr>
            <a:endParaRPr lang="en-GB" dirty="0"/>
          </a:p>
          <a:p>
            <a:pPr marL="0" indent="0">
              <a:lnSpc>
                <a:spcPts val="2000"/>
              </a:lnSpc>
              <a:buNone/>
            </a:pPr>
            <a:r>
              <a:rPr lang="en-GB" dirty="0"/>
              <a:t>‘The Department for Education (DfE) has asked us to continue to require exam boards to provide formulae and revised equation sheets for GCSE mathematics, physics and combined science exams.’</a:t>
            </a:r>
            <a:endParaRPr lang="en-GB" sz="1100" dirty="0"/>
          </a:p>
          <a:p>
            <a:pPr marL="0" indent="0" algn="r">
              <a:lnSpc>
                <a:spcPts val="2000"/>
              </a:lnSpc>
              <a:buNone/>
            </a:pPr>
            <a:r>
              <a:rPr lang="en-GB" sz="1100" dirty="0"/>
              <a:t>Credit: Grading Exams &amp; Assessments Summer 2023 and Autumn 2022. Grading exams and assessments in summer 2023 and autumn 2022 - GOV.UK (www.gov.uk) Used under the Open Government Licence.</a:t>
            </a:r>
          </a:p>
          <a:p>
            <a:pPr marL="0" indent="0">
              <a:buNone/>
            </a:pPr>
            <a:endParaRPr lang="en-GB" dirty="0"/>
          </a:p>
        </p:txBody>
      </p:sp>
    </p:spTree>
    <p:extLst>
      <p:ext uri="{BB962C8B-B14F-4D97-AF65-F5344CB8AC3E}">
        <p14:creationId xmlns:p14="http://schemas.microsoft.com/office/powerpoint/2010/main" val="191109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DA5C-8973-4DE4-8819-F3D8A1585F7A}"/>
              </a:ext>
            </a:extLst>
          </p:cNvPr>
          <p:cNvSpPr>
            <a:spLocks noGrp="1"/>
          </p:cNvSpPr>
          <p:nvPr>
            <p:ph type="title"/>
          </p:nvPr>
        </p:nvSpPr>
        <p:spPr/>
        <p:txBody>
          <a:bodyPr/>
          <a:lstStyle/>
          <a:p>
            <a:r>
              <a:rPr lang="en-GB" dirty="0"/>
              <a:t>Using grade boundaries in the future </a:t>
            </a:r>
          </a:p>
        </p:txBody>
      </p:sp>
      <p:sp>
        <p:nvSpPr>
          <p:cNvPr id="3" name="Content Placeholder 2">
            <a:extLst>
              <a:ext uri="{FF2B5EF4-FFF2-40B4-BE49-F238E27FC236}">
                <a16:creationId xmlns:a16="http://schemas.microsoft.com/office/drawing/2014/main" id="{178501EE-FA30-4CF8-8E31-C157FD1735BB}"/>
              </a:ext>
            </a:extLst>
          </p:cNvPr>
          <p:cNvSpPr>
            <a:spLocks noGrp="1"/>
          </p:cNvSpPr>
          <p:nvPr>
            <p:ph sz="quarter" idx="12"/>
          </p:nvPr>
        </p:nvSpPr>
        <p:spPr/>
        <p:txBody>
          <a:bodyPr/>
          <a:lstStyle/>
          <a:p>
            <a:r>
              <a:rPr lang="en-GB" dirty="0"/>
              <a:t>The adjustments were not in play in 2019 so it is advisable not to draw comparisons between the two sets of grade boundaries.</a:t>
            </a:r>
          </a:p>
          <a:p>
            <a:r>
              <a:rPr lang="en-GB" dirty="0"/>
              <a:t>These adjustments won't be available to support students except the extended Physics questions sheet which may be provided in summer 2023.</a:t>
            </a:r>
          </a:p>
          <a:p>
            <a:r>
              <a:rPr lang="en-GB" dirty="0"/>
              <a:t>Grade boundaries are set to apply to that cohort of students sitting that particular paper on that day. </a:t>
            </a:r>
          </a:p>
          <a:p>
            <a:r>
              <a:rPr lang="en-GB" dirty="0"/>
              <a:t>Using them under different circumstances needs to be done with caution and consideration.</a:t>
            </a:r>
          </a:p>
          <a:p>
            <a:r>
              <a:rPr lang="en-GB" dirty="0"/>
              <a:t>If you are using the 2022 papers as mocks you may want to consider rank ordering your students and review the outcome profile you get when applying the 2022 grade boundaries to the historical profile of a ‘normal’ cohort in your school.</a:t>
            </a:r>
          </a:p>
          <a:p>
            <a:r>
              <a:rPr lang="en-GB" dirty="0"/>
              <a:t>If you think this is not reflective of your cohort you may consider adjusting the grade boundaries.</a:t>
            </a:r>
          </a:p>
        </p:txBody>
      </p:sp>
      <p:sp>
        <p:nvSpPr>
          <p:cNvPr id="4" name="Slide Number Placeholder 3">
            <a:extLst>
              <a:ext uri="{FF2B5EF4-FFF2-40B4-BE49-F238E27FC236}">
                <a16:creationId xmlns:a16="http://schemas.microsoft.com/office/drawing/2014/main" id="{A2FE625D-FC97-4BF3-B00F-3E350820DDB2}"/>
              </a:ext>
            </a:extLst>
          </p:cNvPr>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11990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B8C8-DE15-4D0A-A4B9-19A092FD81E9}"/>
              </a:ext>
            </a:extLst>
          </p:cNvPr>
          <p:cNvSpPr>
            <a:spLocks noGrp="1"/>
          </p:cNvSpPr>
          <p:nvPr>
            <p:ph type="title"/>
          </p:nvPr>
        </p:nvSpPr>
        <p:spPr/>
        <p:txBody>
          <a:bodyPr/>
          <a:lstStyle/>
          <a:p>
            <a:r>
              <a:rPr lang="en-GB" dirty="0"/>
              <a:t>Key messages from summer series </a:t>
            </a:r>
          </a:p>
        </p:txBody>
      </p:sp>
      <p:sp>
        <p:nvSpPr>
          <p:cNvPr id="3" name="Content Placeholder 2">
            <a:extLst>
              <a:ext uri="{FF2B5EF4-FFF2-40B4-BE49-F238E27FC236}">
                <a16:creationId xmlns:a16="http://schemas.microsoft.com/office/drawing/2014/main" id="{A7B157F0-7FB2-4F93-B6C5-E87D3D70AA05}"/>
              </a:ext>
            </a:extLst>
          </p:cNvPr>
          <p:cNvSpPr>
            <a:spLocks noGrp="1"/>
          </p:cNvSpPr>
          <p:nvPr>
            <p:ph sz="quarter" idx="12"/>
          </p:nvPr>
        </p:nvSpPr>
        <p:spPr/>
        <p:txBody>
          <a:bodyPr/>
          <a:lstStyle/>
          <a:p>
            <a:pPr marL="40050" indent="0">
              <a:buNone/>
            </a:pPr>
            <a:r>
              <a:rPr lang="en-GB" b="1" dirty="0"/>
              <a:t>Tier of entry:</a:t>
            </a:r>
          </a:p>
          <a:p>
            <a:pPr marL="40050" indent="0">
              <a:buNone/>
            </a:pPr>
            <a:endParaRPr lang="en-GB" b="1" dirty="0"/>
          </a:p>
          <a:p>
            <a:pPr marL="400050"/>
            <a:r>
              <a:rPr lang="en-GB" dirty="0"/>
              <a:t>Due to more generous grading students have not fallen off Higher tier though students achieving grades 3 and 4 may have performed better on Foundation tier due to higher percentage of low-demand marks. </a:t>
            </a:r>
            <a:br>
              <a:rPr lang="en-GB" dirty="0"/>
            </a:br>
            <a:endParaRPr lang="en-GB" dirty="0"/>
          </a:p>
          <a:p>
            <a:pPr marL="400050"/>
            <a:r>
              <a:rPr lang="en-GB" dirty="0"/>
              <a:t>Tiering decision: Review performance in mocks on standard demand questions (common question plus 1 on higher tier).</a:t>
            </a:r>
          </a:p>
        </p:txBody>
      </p:sp>
      <p:sp>
        <p:nvSpPr>
          <p:cNvPr id="4" name="Slide Number Placeholder 3">
            <a:extLst>
              <a:ext uri="{FF2B5EF4-FFF2-40B4-BE49-F238E27FC236}">
                <a16:creationId xmlns:a16="http://schemas.microsoft.com/office/drawing/2014/main" id="{8BCB9C14-0EA4-4A70-B270-CE90F37EC766}"/>
              </a:ext>
            </a:extLst>
          </p:cNvPr>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2696110413"/>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3 v1.0.potx" id="{F910DD67-0851-470B-A359-F53D607DF7B2}" vid="{71FF853F-C474-4687-A78B-94BE9B8E16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 Online presentation template 2023 v1.0</Template>
  <TotalTime>0</TotalTime>
  <Words>2001</Words>
  <PresentationFormat>On-screen Show (4:3)</PresentationFormat>
  <Paragraphs>219</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Times New Roman</vt:lpstr>
      <vt:lpstr>AQA presentation master</vt:lpstr>
      <vt:lpstr>ASE 2023: Implications of the summer series   </vt:lpstr>
      <vt:lpstr>Welcome</vt:lpstr>
      <vt:lpstr>Session structure</vt:lpstr>
      <vt:lpstr>Outcomes and grade boundaries </vt:lpstr>
      <vt:lpstr>Outcomes: Combined Science</vt:lpstr>
      <vt:lpstr>Outcomes: Separate sciences</vt:lpstr>
      <vt:lpstr>Ofqual announcement 29th September </vt:lpstr>
      <vt:lpstr>Using grade boundaries in the future </vt:lpstr>
      <vt:lpstr>Key messages from summer series </vt:lpstr>
      <vt:lpstr>Key areas of weakness in practical questions </vt:lpstr>
      <vt:lpstr>Key areas of weakness in content: Biology </vt:lpstr>
      <vt:lpstr>Key areas of weakness in content: Chemistry </vt:lpstr>
      <vt:lpstr>Key areas of weakness in content: Physics </vt:lpstr>
      <vt:lpstr>New resource to support marking mocks </vt:lpstr>
      <vt:lpstr>Applying mark scheme consistently </vt:lpstr>
      <vt:lpstr>Developing consistent marking: Aim of materials </vt:lpstr>
      <vt:lpstr>Robust and reliable </vt:lpstr>
      <vt:lpstr>Before your marking meeting </vt:lpstr>
      <vt:lpstr>Record grid </vt:lpstr>
      <vt:lpstr>Marking</vt:lpstr>
      <vt:lpstr>Marking</vt:lpstr>
      <vt:lpstr>Resources</vt:lpstr>
      <vt:lpstr>Focus on success   </vt:lpstr>
      <vt:lpstr>Practical questions guide: Planning summary</vt:lpstr>
      <vt:lpstr>AO2: Practicals in a context </vt:lpstr>
      <vt:lpstr>AO3 guide: Data source booklets </vt:lpstr>
      <vt:lpstr>Maths guide: Student audit </vt:lpstr>
      <vt:lpstr>Working scientifically vocabulary</vt:lpstr>
      <vt:lpstr>Common misunderstanding in science assessments</vt:lpstr>
      <vt:lpstr>Any questions?</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of the summer series</dc:title>
  <dc:creator>AQA</dc:creator>
  <cp:lastPrinted>2017-02-06T11:47:27Z</cp:lastPrinted>
  <dcterms:created xsi:type="dcterms:W3CDTF">2022-12-13T13:48:38Z</dcterms:created>
  <dcterms:modified xsi:type="dcterms:W3CDTF">2022-12-19T11:47:02Z</dcterms:modified>
</cp:coreProperties>
</file>