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257" r:id="rId2"/>
    <p:sldId id="282" r:id="rId3"/>
    <p:sldId id="284" r:id="rId4"/>
    <p:sldId id="283"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03" r:id="rId36"/>
    <p:sldId id="304" r:id="rId37"/>
    <p:sldId id="305" r:id="rId38"/>
    <p:sldId id="306" r:id="rId39"/>
    <p:sldId id="307" r:id="rId40"/>
    <p:sldId id="308" r:id="rId41"/>
    <p:sldId id="309" r:id="rId42"/>
    <p:sldId id="310" r:id="rId43"/>
    <p:sldId id="311" r:id="rId44"/>
    <p:sldId id="312" r:id="rId45"/>
    <p:sldId id="313" r:id="rId46"/>
    <p:sldId id="315" r:id="rId47"/>
    <p:sldId id="267" r:id="rId48"/>
    <p:sldId id="268" r:id="rId49"/>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82"/>
            <p14:sldId id="284"/>
            <p14:sldId id="283"/>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16"/>
            <p14:sldId id="317"/>
            <p14:sldId id="318"/>
            <p14:sldId id="319"/>
            <p14:sldId id="320"/>
            <p14:sldId id="321"/>
            <p14:sldId id="322"/>
            <p14:sldId id="323"/>
            <p14:sldId id="324"/>
            <p14:sldId id="325"/>
            <p14:sldId id="326"/>
            <p14:sldId id="327"/>
            <p14:sldId id="303"/>
            <p14:sldId id="304"/>
            <p14:sldId id="305"/>
            <p14:sldId id="306"/>
            <p14:sldId id="307"/>
            <p14:sldId id="308"/>
            <p14:sldId id="309"/>
            <p14:sldId id="310"/>
            <p14:sldId id="311"/>
            <p14:sldId id="312"/>
            <p14:sldId id="313"/>
            <p14:sldId id="315"/>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1" name="Chatwin-Wray, Helen" initials="CH" lastIdx="8" clrIdx="1">
    <p:extLst>
      <p:ext uri="{19B8F6BF-5375-455C-9EA6-DF929625EA0E}">
        <p15:presenceInfo xmlns:p15="http://schemas.microsoft.com/office/powerpoint/2012/main" userId="S-1-5-21-1757981266-1078081533-725345543-966769" providerId="AD"/>
      </p:ext>
    </p:extLst>
  </p:cmAuthor>
  <p:cmAuthor id="2" name="Jamieson, Molly" initials="JM" lastIdx="17" clrIdx="2">
    <p:extLst>
      <p:ext uri="{19B8F6BF-5375-455C-9EA6-DF929625EA0E}">
        <p15:presenceInfo xmlns:p15="http://schemas.microsoft.com/office/powerpoint/2012/main" userId="S-1-5-21-1757981266-1078081533-725345543-966649" providerId="AD"/>
      </p:ext>
    </p:extLst>
  </p:cmAuthor>
  <p:cmAuthor id="3" name="Vlachakis, Natalie" initials="VN" lastIdx="20" clrIdx="3">
    <p:extLst>
      <p:ext uri="{19B8F6BF-5375-455C-9EA6-DF929625EA0E}">
        <p15:presenceInfo xmlns:p15="http://schemas.microsoft.com/office/powerpoint/2012/main" userId="S-1-5-21-1757981266-1078081533-725345543-963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4B4B4B"/>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73876" autoAdjust="0"/>
  </p:normalViewPr>
  <p:slideViewPr>
    <p:cSldViewPr snapToGrid="0" snapToObjects="1" showGuides="1">
      <p:cViewPr varScale="1">
        <p:scale>
          <a:sx n="50" d="100"/>
          <a:sy n="50" d="100"/>
        </p:scale>
        <p:origin x="1572" y="32"/>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91C70-74B5-4430-9EF3-9783EDFF3E9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D077EF65-211D-4FF2-B8E9-11F45AD2B891}">
      <dgm:prSet/>
      <dgm:spPr>
        <a:solidFill>
          <a:schemeClr val="tx2"/>
        </a:solidFill>
      </dgm:spPr>
      <dgm:t>
        <a:bodyPr/>
        <a:lstStyle/>
        <a:p>
          <a:r>
            <a:rPr lang="en-GB"/>
            <a:t>3.1 AO2</a:t>
          </a:r>
          <a:endParaRPr lang="en-US"/>
        </a:p>
      </dgm:t>
    </dgm:pt>
    <dgm:pt modelId="{155749D0-C3FD-4333-80B3-DE3AE2EEFA99}" type="parTrans" cxnId="{1EC1A74C-C03B-4246-AC38-F6460FF14673}">
      <dgm:prSet/>
      <dgm:spPr/>
      <dgm:t>
        <a:bodyPr/>
        <a:lstStyle/>
        <a:p>
          <a:endParaRPr lang="en-US"/>
        </a:p>
      </dgm:t>
    </dgm:pt>
    <dgm:pt modelId="{25B75091-2D90-449E-822E-7B1C9794360C}" type="sibTrans" cxnId="{1EC1A74C-C03B-4246-AC38-F6460FF14673}">
      <dgm:prSet/>
      <dgm:spPr/>
      <dgm:t>
        <a:bodyPr/>
        <a:lstStyle/>
        <a:p>
          <a:endParaRPr lang="en-US"/>
        </a:p>
      </dgm:t>
    </dgm:pt>
    <dgm:pt modelId="{1F8694B1-56BC-4ED0-9411-A2A734066712}">
      <dgm:prSet/>
      <dgm:spPr>
        <a:solidFill>
          <a:schemeClr val="tx2"/>
        </a:solidFill>
      </dgm:spPr>
      <dgm:t>
        <a:bodyPr/>
        <a:lstStyle/>
        <a:p>
          <a:r>
            <a:rPr lang="en-GB"/>
            <a:t>3.2 AO3</a:t>
          </a:r>
          <a:endParaRPr lang="en-US"/>
        </a:p>
      </dgm:t>
    </dgm:pt>
    <dgm:pt modelId="{82744DE1-7A2F-4E1C-BEEB-AC351499DA21}" type="parTrans" cxnId="{26C17DBC-6C47-4386-987D-18EC5FADDC0F}">
      <dgm:prSet/>
      <dgm:spPr/>
      <dgm:t>
        <a:bodyPr/>
        <a:lstStyle/>
        <a:p>
          <a:endParaRPr lang="en-US"/>
        </a:p>
      </dgm:t>
    </dgm:pt>
    <dgm:pt modelId="{959CAC9A-B135-4493-80CA-164B1A4BF9E1}" type="sibTrans" cxnId="{26C17DBC-6C47-4386-987D-18EC5FADDC0F}">
      <dgm:prSet/>
      <dgm:spPr/>
      <dgm:t>
        <a:bodyPr/>
        <a:lstStyle/>
        <a:p>
          <a:endParaRPr lang="en-US"/>
        </a:p>
      </dgm:t>
    </dgm:pt>
    <dgm:pt modelId="{F7DFCCF7-AC9B-4CA9-9183-729FE5AE8E26}">
      <dgm:prSet/>
      <dgm:spPr>
        <a:solidFill>
          <a:schemeClr val="tx2"/>
        </a:solidFill>
      </dgm:spPr>
      <dgm:t>
        <a:bodyPr/>
        <a:lstStyle/>
        <a:p>
          <a:r>
            <a:rPr lang="en-GB"/>
            <a:t>3.3 AO1</a:t>
          </a:r>
          <a:endParaRPr lang="en-US"/>
        </a:p>
      </dgm:t>
    </dgm:pt>
    <dgm:pt modelId="{3A31BC6B-3876-496F-B4D5-C370480994AA}" type="parTrans" cxnId="{22E97807-C628-499A-80F5-0DD400347E00}">
      <dgm:prSet/>
      <dgm:spPr/>
      <dgm:t>
        <a:bodyPr/>
        <a:lstStyle/>
        <a:p>
          <a:endParaRPr lang="en-US"/>
        </a:p>
      </dgm:t>
    </dgm:pt>
    <dgm:pt modelId="{1884D1AF-AA85-4387-9B49-8A9BDA937051}" type="sibTrans" cxnId="{22E97807-C628-499A-80F5-0DD400347E00}">
      <dgm:prSet/>
      <dgm:spPr/>
      <dgm:t>
        <a:bodyPr/>
        <a:lstStyle/>
        <a:p>
          <a:endParaRPr lang="en-US"/>
        </a:p>
      </dgm:t>
    </dgm:pt>
    <dgm:pt modelId="{C8DC472F-D9BC-43E6-A0E3-59D97D5466D9}">
      <dgm:prSet/>
      <dgm:spPr>
        <a:solidFill>
          <a:schemeClr val="tx2"/>
        </a:solidFill>
      </dgm:spPr>
      <dgm:t>
        <a:bodyPr/>
        <a:lstStyle/>
        <a:p>
          <a:r>
            <a:rPr lang="en-GB"/>
            <a:t>3.4 AO1</a:t>
          </a:r>
          <a:endParaRPr lang="en-US"/>
        </a:p>
      </dgm:t>
    </dgm:pt>
    <dgm:pt modelId="{0DA93B2A-1DF2-40D3-A386-1E332AB1C6CD}" type="parTrans" cxnId="{B409D0D9-20B8-4CBD-9E39-796909B4DB67}">
      <dgm:prSet/>
      <dgm:spPr/>
      <dgm:t>
        <a:bodyPr/>
        <a:lstStyle/>
        <a:p>
          <a:endParaRPr lang="en-US"/>
        </a:p>
      </dgm:t>
    </dgm:pt>
    <dgm:pt modelId="{04ED8FC9-2ED5-4C05-8E0D-F953B7E1162F}" type="sibTrans" cxnId="{B409D0D9-20B8-4CBD-9E39-796909B4DB67}">
      <dgm:prSet/>
      <dgm:spPr/>
      <dgm:t>
        <a:bodyPr/>
        <a:lstStyle/>
        <a:p>
          <a:endParaRPr lang="en-US"/>
        </a:p>
      </dgm:t>
    </dgm:pt>
    <dgm:pt modelId="{674C4B62-E1E2-45E8-B915-F0A40AA2FCD8}">
      <dgm:prSet/>
      <dgm:spPr>
        <a:solidFill>
          <a:schemeClr val="tx2"/>
        </a:solidFill>
      </dgm:spPr>
      <dgm:t>
        <a:bodyPr/>
        <a:lstStyle/>
        <a:p>
          <a:r>
            <a:rPr lang="en-GB" dirty="0"/>
            <a:t>3.5 AO2</a:t>
          </a:r>
          <a:endParaRPr lang="en-US" dirty="0"/>
        </a:p>
      </dgm:t>
    </dgm:pt>
    <dgm:pt modelId="{13985773-52EB-46AD-9DB6-B8D6ED541070}" type="parTrans" cxnId="{B2036674-B2EC-465B-9776-F0046C614782}">
      <dgm:prSet/>
      <dgm:spPr/>
      <dgm:t>
        <a:bodyPr/>
        <a:lstStyle/>
        <a:p>
          <a:endParaRPr lang="en-US"/>
        </a:p>
      </dgm:t>
    </dgm:pt>
    <dgm:pt modelId="{C656C942-F0F9-4CD1-B6D5-A52DAF9BA749}" type="sibTrans" cxnId="{B2036674-B2EC-465B-9776-F0046C614782}">
      <dgm:prSet/>
      <dgm:spPr/>
      <dgm:t>
        <a:bodyPr/>
        <a:lstStyle/>
        <a:p>
          <a:endParaRPr lang="en-US"/>
        </a:p>
      </dgm:t>
    </dgm:pt>
    <dgm:pt modelId="{D5E5ADB6-EE2F-463F-968F-3BA39F11FBDA}" type="pres">
      <dgm:prSet presAssocID="{EBE91C70-74B5-4430-9EF3-9783EDFF3E94}" presName="linear" presStyleCnt="0">
        <dgm:presLayoutVars>
          <dgm:dir/>
          <dgm:animLvl val="lvl"/>
          <dgm:resizeHandles val="exact"/>
        </dgm:presLayoutVars>
      </dgm:prSet>
      <dgm:spPr/>
    </dgm:pt>
    <dgm:pt modelId="{E0447B87-94E8-458F-A4D7-0AE4C8E4098D}" type="pres">
      <dgm:prSet presAssocID="{D077EF65-211D-4FF2-B8E9-11F45AD2B891}" presName="parentLin" presStyleCnt="0"/>
      <dgm:spPr/>
    </dgm:pt>
    <dgm:pt modelId="{A76711AE-46F6-4864-A027-A16CDA159C4B}" type="pres">
      <dgm:prSet presAssocID="{D077EF65-211D-4FF2-B8E9-11F45AD2B891}" presName="parentLeftMargin" presStyleLbl="node1" presStyleIdx="0" presStyleCnt="5"/>
      <dgm:spPr/>
    </dgm:pt>
    <dgm:pt modelId="{BD1DD79C-D4CB-4B54-98FD-8D5FEA01104D}" type="pres">
      <dgm:prSet presAssocID="{D077EF65-211D-4FF2-B8E9-11F45AD2B891}" presName="parentText" presStyleLbl="node1" presStyleIdx="0" presStyleCnt="5">
        <dgm:presLayoutVars>
          <dgm:chMax val="0"/>
          <dgm:bulletEnabled val="1"/>
        </dgm:presLayoutVars>
      </dgm:prSet>
      <dgm:spPr/>
    </dgm:pt>
    <dgm:pt modelId="{3AC8BA86-C710-4013-9F90-9A4F6F8D0A20}" type="pres">
      <dgm:prSet presAssocID="{D077EF65-211D-4FF2-B8E9-11F45AD2B891}" presName="negativeSpace" presStyleCnt="0"/>
      <dgm:spPr/>
    </dgm:pt>
    <dgm:pt modelId="{1FAB415D-A397-4ABE-8F01-A7FF1183CDD0}" type="pres">
      <dgm:prSet presAssocID="{D077EF65-211D-4FF2-B8E9-11F45AD2B891}" presName="childText" presStyleLbl="conFgAcc1" presStyleIdx="0" presStyleCnt="5">
        <dgm:presLayoutVars>
          <dgm:bulletEnabled val="1"/>
        </dgm:presLayoutVars>
      </dgm:prSet>
      <dgm:spPr>
        <a:ln>
          <a:solidFill>
            <a:schemeClr val="tx2"/>
          </a:solidFill>
        </a:ln>
      </dgm:spPr>
    </dgm:pt>
    <dgm:pt modelId="{B7879020-A541-4F5F-9C7F-2CC0895E6D5A}" type="pres">
      <dgm:prSet presAssocID="{25B75091-2D90-449E-822E-7B1C9794360C}" presName="spaceBetweenRectangles" presStyleCnt="0"/>
      <dgm:spPr/>
    </dgm:pt>
    <dgm:pt modelId="{2BA0F5DF-2CD9-4EA9-91F8-944BBAC766B7}" type="pres">
      <dgm:prSet presAssocID="{1F8694B1-56BC-4ED0-9411-A2A734066712}" presName="parentLin" presStyleCnt="0"/>
      <dgm:spPr/>
    </dgm:pt>
    <dgm:pt modelId="{C2158564-96E3-43BB-A924-C616DE9CD0D4}" type="pres">
      <dgm:prSet presAssocID="{1F8694B1-56BC-4ED0-9411-A2A734066712}" presName="parentLeftMargin" presStyleLbl="node1" presStyleIdx="0" presStyleCnt="5"/>
      <dgm:spPr/>
    </dgm:pt>
    <dgm:pt modelId="{1DA3A401-6EC4-419B-99FB-546C332B9EDB}" type="pres">
      <dgm:prSet presAssocID="{1F8694B1-56BC-4ED0-9411-A2A734066712}" presName="parentText" presStyleLbl="node1" presStyleIdx="1" presStyleCnt="5">
        <dgm:presLayoutVars>
          <dgm:chMax val="0"/>
          <dgm:bulletEnabled val="1"/>
        </dgm:presLayoutVars>
      </dgm:prSet>
      <dgm:spPr/>
    </dgm:pt>
    <dgm:pt modelId="{8CFA375D-AD94-4261-9D6F-920C572782DE}" type="pres">
      <dgm:prSet presAssocID="{1F8694B1-56BC-4ED0-9411-A2A734066712}" presName="negativeSpace" presStyleCnt="0"/>
      <dgm:spPr/>
    </dgm:pt>
    <dgm:pt modelId="{97479933-970D-450E-9ECE-A2CD04D6E666}" type="pres">
      <dgm:prSet presAssocID="{1F8694B1-56BC-4ED0-9411-A2A734066712}" presName="childText" presStyleLbl="conFgAcc1" presStyleIdx="1" presStyleCnt="5">
        <dgm:presLayoutVars>
          <dgm:bulletEnabled val="1"/>
        </dgm:presLayoutVars>
      </dgm:prSet>
      <dgm:spPr>
        <a:ln>
          <a:solidFill>
            <a:schemeClr val="tx2"/>
          </a:solidFill>
        </a:ln>
      </dgm:spPr>
    </dgm:pt>
    <dgm:pt modelId="{9369491E-7FF8-47A3-AD70-219CBA01892F}" type="pres">
      <dgm:prSet presAssocID="{959CAC9A-B135-4493-80CA-164B1A4BF9E1}" presName="spaceBetweenRectangles" presStyleCnt="0"/>
      <dgm:spPr/>
    </dgm:pt>
    <dgm:pt modelId="{BEDB8907-279B-4EA4-A3F5-777F29DA60CC}" type="pres">
      <dgm:prSet presAssocID="{F7DFCCF7-AC9B-4CA9-9183-729FE5AE8E26}" presName="parentLin" presStyleCnt="0"/>
      <dgm:spPr/>
    </dgm:pt>
    <dgm:pt modelId="{BAFC48C1-C456-46A7-A088-8C2EDC96E085}" type="pres">
      <dgm:prSet presAssocID="{F7DFCCF7-AC9B-4CA9-9183-729FE5AE8E26}" presName="parentLeftMargin" presStyleLbl="node1" presStyleIdx="1" presStyleCnt="5"/>
      <dgm:spPr/>
    </dgm:pt>
    <dgm:pt modelId="{3BDA615E-69BD-4B59-B3FB-BB90FA945567}" type="pres">
      <dgm:prSet presAssocID="{F7DFCCF7-AC9B-4CA9-9183-729FE5AE8E26}" presName="parentText" presStyleLbl="node1" presStyleIdx="2" presStyleCnt="5">
        <dgm:presLayoutVars>
          <dgm:chMax val="0"/>
          <dgm:bulletEnabled val="1"/>
        </dgm:presLayoutVars>
      </dgm:prSet>
      <dgm:spPr/>
    </dgm:pt>
    <dgm:pt modelId="{C8995D1C-5E59-4313-9442-E9B6BEAA7E79}" type="pres">
      <dgm:prSet presAssocID="{F7DFCCF7-AC9B-4CA9-9183-729FE5AE8E26}" presName="negativeSpace" presStyleCnt="0"/>
      <dgm:spPr/>
    </dgm:pt>
    <dgm:pt modelId="{42327CEB-73DF-4AC2-8C5D-EFFAA89D233E}" type="pres">
      <dgm:prSet presAssocID="{F7DFCCF7-AC9B-4CA9-9183-729FE5AE8E26}" presName="childText" presStyleLbl="conFgAcc1" presStyleIdx="2" presStyleCnt="5">
        <dgm:presLayoutVars>
          <dgm:bulletEnabled val="1"/>
        </dgm:presLayoutVars>
      </dgm:prSet>
      <dgm:spPr>
        <a:ln>
          <a:solidFill>
            <a:schemeClr val="tx2"/>
          </a:solidFill>
        </a:ln>
      </dgm:spPr>
    </dgm:pt>
    <dgm:pt modelId="{DF220A7E-F4B9-47C0-8B48-483446B7BBFA}" type="pres">
      <dgm:prSet presAssocID="{1884D1AF-AA85-4387-9B49-8A9BDA937051}" presName="spaceBetweenRectangles" presStyleCnt="0"/>
      <dgm:spPr/>
    </dgm:pt>
    <dgm:pt modelId="{3004D71D-15D8-4F7F-A9A6-D30C018C7D99}" type="pres">
      <dgm:prSet presAssocID="{C8DC472F-D9BC-43E6-A0E3-59D97D5466D9}" presName="parentLin" presStyleCnt="0"/>
      <dgm:spPr/>
    </dgm:pt>
    <dgm:pt modelId="{B8412B98-D8C9-4F61-95CC-FC0132D8623F}" type="pres">
      <dgm:prSet presAssocID="{C8DC472F-D9BC-43E6-A0E3-59D97D5466D9}" presName="parentLeftMargin" presStyleLbl="node1" presStyleIdx="2" presStyleCnt="5"/>
      <dgm:spPr/>
    </dgm:pt>
    <dgm:pt modelId="{B7C3DCB3-B88C-4D79-B47C-8253AD500F79}" type="pres">
      <dgm:prSet presAssocID="{C8DC472F-D9BC-43E6-A0E3-59D97D5466D9}" presName="parentText" presStyleLbl="node1" presStyleIdx="3" presStyleCnt="5">
        <dgm:presLayoutVars>
          <dgm:chMax val="0"/>
          <dgm:bulletEnabled val="1"/>
        </dgm:presLayoutVars>
      </dgm:prSet>
      <dgm:spPr/>
    </dgm:pt>
    <dgm:pt modelId="{287FB043-1C07-46FD-8344-9C1E32FB3951}" type="pres">
      <dgm:prSet presAssocID="{C8DC472F-D9BC-43E6-A0E3-59D97D5466D9}" presName="negativeSpace" presStyleCnt="0"/>
      <dgm:spPr/>
    </dgm:pt>
    <dgm:pt modelId="{AB6A8D97-C685-48F4-A687-87ED3514189F}" type="pres">
      <dgm:prSet presAssocID="{C8DC472F-D9BC-43E6-A0E3-59D97D5466D9}" presName="childText" presStyleLbl="conFgAcc1" presStyleIdx="3" presStyleCnt="5">
        <dgm:presLayoutVars>
          <dgm:bulletEnabled val="1"/>
        </dgm:presLayoutVars>
      </dgm:prSet>
      <dgm:spPr>
        <a:ln>
          <a:solidFill>
            <a:schemeClr val="tx2"/>
          </a:solidFill>
        </a:ln>
      </dgm:spPr>
    </dgm:pt>
    <dgm:pt modelId="{BCDD4879-7104-43E1-BCB7-6A33FB82C43F}" type="pres">
      <dgm:prSet presAssocID="{04ED8FC9-2ED5-4C05-8E0D-F953B7E1162F}" presName="spaceBetweenRectangles" presStyleCnt="0"/>
      <dgm:spPr/>
    </dgm:pt>
    <dgm:pt modelId="{66E99AEA-302B-4A20-905F-A17B61463D0F}" type="pres">
      <dgm:prSet presAssocID="{674C4B62-E1E2-45E8-B915-F0A40AA2FCD8}" presName="parentLin" presStyleCnt="0"/>
      <dgm:spPr/>
    </dgm:pt>
    <dgm:pt modelId="{49071036-D555-4986-B7C4-827517188E04}" type="pres">
      <dgm:prSet presAssocID="{674C4B62-E1E2-45E8-B915-F0A40AA2FCD8}" presName="parentLeftMargin" presStyleLbl="node1" presStyleIdx="3" presStyleCnt="5"/>
      <dgm:spPr/>
    </dgm:pt>
    <dgm:pt modelId="{4ECF9052-0F0A-4404-8BDC-FBDE29133DDC}" type="pres">
      <dgm:prSet presAssocID="{674C4B62-E1E2-45E8-B915-F0A40AA2FCD8}" presName="parentText" presStyleLbl="node1" presStyleIdx="4" presStyleCnt="5">
        <dgm:presLayoutVars>
          <dgm:chMax val="0"/>
          <dgm:bulletEnabled val="1"/>
        </dgm:presLayoutVars>
      </dgm:prSet>
      <dgm:spPr/>
    </dgm:pt>
    <dgm:pt modelId="{B5A9F13A-FDB5-4C51-B210-A0F0A35CB9AD}" type="pres">
      <dgm:prSet presAssocID="{674C4B62-E1E2-45E8-B915-F0A40AA2FCD8}" presName="negativeSpace" presStyleCnt="0"/>
      <dgm:spPr/>
    </dgm:pt>
    <dgm:pt modelId="{E7C77EFF-D48E-4170-86D3-57ABD666BF8E}" type="pres">
      <dgm:prSet presAssocID="{674C4B62-E1E2-45E8-B915-F0A40AA2FCD8}" presName="childText" presStyleLbl="conFgAcc1" presStyleIdx="4" presStyleCnt="5">
        <dgm:presLayoutVars>
          <dgm:bulletEnabled val="1"/>
        </dgm:presLayoutVars>
      </dgm:prSet>
      <dgm:spPr>
        <a:ln>
          <a:solidFill>
            <a:schemeClr val="tx2"/>
          </a:solidFill>
        </a:ln>
      </dgm:spPr>
    </dgm:pt>
  </dgm:ptLst>
  <dgm:cxnLst>
    <dgm:cxn modelId="{22E97807-C628-499A-80F5-0DD400347E00}" srcId="{EBE91C70-74B5-4430-9EF3-9783EDFF3E94}" destId="{F7DFCCF7-AC9B-4CA9-9183-729FE5AE8E26}" srcOrd="2" destOrd="0" parTransId="{3A31BC6B-3876-496F-B4D5-C370480994AA}" sibTransId="{1884D1AF-AA85-4387-9B49-8A9BDA937051}"/>
    <dgm:cxn modelId="{CEEE910A-D0A3-4700-AF54-E7D89C0D06D0}" type="presOf" srcId="{D077EF65-211D-4FF2-B8E9-11F45AD2B891}" destId="{A76711AE-46F6-4864-A027-A16CDA159C4B}" srcOrd="0" destOrd="0" presId="urn:microsoft.com/office/officeart/2005/8/layout/list1"/>
    <dgm:cxn modelId="{237E613C-3053-4794-9729-998221918E75}" type="presOf" srcId="{F7DFCCF7-AC9B-4CA9-9183-729FE5AE8E26}" destId="{3BDA615E-69BD-4B59-B3FB-BB90FA945567}" srcOrd="1" destOrd="0" presId="urn:microsoft.com/office/officeart/2005/8/layout/list1"/>
    <dgm:cxn modelId="{F5E1B33F-1648-4126-BEDC-090DCA50B0BF}" type="presOf" srcId="{674C4B62-E1E2-45E8-B915-F0A40AA2FCD8}" destId="{49071036-D555-4986-B7C4-827517188E04}" srcOrd="0" destOrd="0" presId="urn:microsoft.com/office/officeart/2005/8/layout/list1"/>
    <dgm:cxn modelId="{C2B76B44-1EE2-4E75-A246-E2A2E7E61238}" type="presOf" srcId="{C8DC472F-D9BC-43E6-A0E3-59D97D5466D9}" destId="{B8412B98-D8C9-4F61-95CC-FC0132D8623F}" srcOrd="0" destOrd="0" presId="urn:microsoft.com/office/officeart/2005/8/layout/list1"/>
    <dgm:cxn modelId="{34DF5045-ED46-4053-B500-9D9717BEA4CE}" type="presOf" srcId="{D077EF65-211D-4FF2-B8E9-11F45AD2B891}" destId="{BD1DD79C-D4CB-4B54-98FD-8D5FEA01104D}" srcOrd="1" destOrd="0" presId="urn:microsoft.com/office/officeart/2005/8/layout/list1"/>
    <dgm:cxn modelId="{37095066-053D-4794-BF11-D377DDC2F56A}" type="presOf" srcId="{674C4B62-E1E2-45E8-B915-F0A40AA2FCD8}" destId="{4ECF9052-0F0A-4404-8BDC-FBDE29133DDC}" srcOrd="1" destOrd="0" presId="urn:microsoft.com/office/officeart/2005/8/layout/list1"/>
    <dgm:cxn modelId="{1EC1A74C-C03B-4246-AC38-F6460FF14673}" srcId="{EBE91C70-74B5-4430-9EF3-9783EDFF3E94}" destId="{D077EF65-211D-4FF2-B8E9-11F45AD2B891}" srcOrd="0" destOrd="0" parTransId="{155749D0-C3FD-4333-80B3-DE3AE2EEFA99}" sibTransId="{25B75091-2D90-449E-822E-7B1C9794360C}"/>
    <dgm:cxn modelId="{AD7D4A70-A4FD-4094-8F2C-63E284AFF8A2}" type="presOf" srcId="{EBE91C70-74B5-4430-9EF3-9783EDFF3E94}" destId="{D5E5ADB6-EE2F-463F-968F-3BA39F11FBDA}" srcOrd="0" destOrd="0" presId="urn:microsoft.com/office/officeart/2005/8/layout/list1"/>
    <dgm:cxn modelId="{B2036674-B2EC-465B-9776-F0046C614782}" srcId="{EBE91C70-74B5-4430-9EF3-9783EDFF3E94}" destId="{674C4B62-E1E2-45E8-B915-F0A40AA2FCD8}" srcOrd="4" destOrd="0" parTransId="{13985773-52EB-46AD-9DB6-B8D6ED541070}" sibTransId="{C656C942-F0F9-4CD1-B6D5-A52DAF9BA749}"/>
    <dgm:cxn modelId="{94FAEAA9-0887-40F2-992E-B2FF9BFCBB26}" type="presOf" srcId="{C8DC472F-D9BC-43E6-A0E3-59D97D5466D9}" destId="{B7C3DCB3-B88C-4D79-B47C-8253AD500F79}" srcOrd="1" destOrd="0" presId="urn:microsoft.com/office/officeart/2005/8/layout/list1"/>
    <dgm:cxn modelId="{DA292CB9-A251-4392-AEC5-7669D8499CF6}" type="presOf" srcId="{1F8694B1-56BC-4ED0-9411-A2A734066712}" destId="{1DA3A401-6EC4-419B-99FB-546C332B9EDB}" srcOrd="1" destOrd="0" presId="urn:microsoft.com/office/officeart/2005/8/layout/list1"/>
    <dgm:cxn modelId="{26C17DBC-6C47-4386-987D-18EC5FADDC0F}" srcId="{EBE91C70-74B5-4430-9EF3-9783EDFF3E94}" destId="{1F8694B1-56BC-4ED0-9411-A2A734066712}" srcOrd="1" destOrd="0" parTransId="{82744DE1-7A2F-4E1C-BEEB-AC351499DA21}" sibTransId="{959CAC9A-B135-4493-80CA-164B1A4BF9E1}"/>
    <dgm:cxn modelId="{E97EC4BE-C5E7-4460-94CD-74D5C3D8DF34}" type="presOf" srcId="{1F8694B1-56BC-4ED0-9411-A2A734066712}" destId="{C2158564-96E3-43BB-A924-C616DE9CD0D4}" srcOrd="0" destOrd="0" presId="urn:microsoft.com/office/officeart/2005/8/layout/list1"/>
    <dgm:cxn modelId="{B409D0D9-20B8-4CBD-9E39-796909B4DB67}" srcId="{EBE91C70-74B5-4430-9EF3-9783EDFF3E94}" destId="{C8DC472F-D9BC-43E6-A0E3-59D97D5466D9}" srcOrd="3" destOrd="0" parTransId="{0DA93B2A-1DF2-40D3-A386-1E332AB1C6CD}" sibTransId="{04ED8FC9-2ED5-4C05-8E0D-F953B7E1162F}"/>
    <dgm:cxn modelId="{0F05F8FE-526A-44FC-BE5F-DB28D90E339D}" type="presOf" srcId="{F7DFCCF7-AC9B-4CA9-9183-729FE5AE8E26}" destId="{BAFC48C1-C456-46A7-A088-8C2EDC96E085}" srcOrd="0" destOrd="0" presId="urn:microsoft.com/office/officeart/2005/8/layout/list1"/>
    <dgm:cxn modelId="{A87B50F5-9CF8-40B0-8323-1D6470CC3929}" type="presParOf" srcId="{D5E5ADB6-EE2F-463F-968F-3BA39F11FBDA}" destId="{E0447B87-94E8-458F-A4D7-0AE4C8E4098D}" srcOrd="0" destOrd="0" presId="urn:microsoft.com/office/officeart/2005/8/layout/list1"/>
    <dgm:cxn modelId="{DF592F6D-DC23-435A-AA4E-EA2112533AA8}" type="presParOf" srcId="{E0447B87-94E8-458F-A4D7-0AE4C8E4098D}" destId="{A76711AE-46F6-4864-A027-A16CDA159C4B}" srcOrd="0" destOrd="0" presId="urn:microsoft.com/office/officeart/2005/8/layout/list1"/>
    <dgm:cxn modelId="{BFD531C7-3423-492C-B765-89F89540B3D1}" type="presParOf" srcId="{E0447B87-94E8-458F-A4D7-0AE4C8E4098D}" destId="{BD1DD79C-D4CB-4B54-98FD-8D5FEA01104D}" srcOrd="1" destOrd="0" presId="urn:microsoft.com/office/officeart/2005/8/layout/list1"/>
    <dgm:cxn modelId="{05DFF605-279C-4DC2-8DBA-24AD21DA4DCF}" type="presParOf" srcId="{D5E5ADB6-EE2F-463F-968F-3BA39F11FBDA}" destId="{3AC8BA86-C710-4013-9F90-9A4F6F8D0A20}" srcOrd="1" destOrd="0" presId="urn:microsoft.com/office/officeart/2005/8/layout/list1"/>
    <dgm:cxn modelId="{EED61E91-A882-414A-800E-250D839E7178}" type="presParOf" srcId="{D5E5ADB6-EE2F-463F-968F-3BA39F11FBDA}" destId="{1FAB415D-A397-4ABE-8F01-A7FF1183CDD0}" srcOrd="2" destOrd="0" presId="urn:microsoft.com/office/officeart/2005/8/layout/list1"/>
    <dgm:cxn modelId="{D2A2BDC5-4632-4949-8800-0F5D3E0201E8}" type="presParOf" srcId="{D5E5ADB6-EE2F-463F-968F-3BA39F11FBDA}" destId="{B7879020-A541-4F5F-9C7F-2CC0895E6D5A}" srcOrd="3" destOrd="0" presId="urn:microsoft.com/office/officeart/2005/8/layout/list1"/>
    <dgm:cxn modelId="{92D38BFB-348A-43EF-84E6-736D7AA1F32F}" type="presParOf" srcId="{D5E5ADB6-EE2F-463F-968F-3BA39F11FBDA}" destId="{2BA0F5DF-2CD9-4EA9-91F8-944BBAC766B7}" srcOrd="4" destOrd="0" presId="urn:microsoft.com/office/officeart/2005/8/layout/list1"/>
    <dgm:cxn modelId="{0B02436E-EA56-434C-A36C-52E9C1695558}" type="presParOf" srcId="{2BA0F5DF-2CD9-4EA9-91F8-944BBAC766B7}" destId="{C2158564-96E3-43BB-A924-C616DE9CD0D4}" srcOrd="0" destOrd="0" presId="urn:microsoft.com/office/officeart/2005/8/layout/list1"/>
    <dgm:cxn modelId="{BA7049BE-3948-4D23-803D-EF4B76FDEC6E}" type="presParOf" srcId="{2BA0F5DF-2CD9-4EA9-91F8-944BBAC766B7}" destId="{1DA3A401-6EC4-419B-99FB-546C332B9EDB}" srcOrd="1" destOrd="0" presId="urn:microsoft.com/office/officeart/2005/8/layout/list1"/>
    <dgm:cxn modelId="{5751B647-6906-4286-B933-8DB49ED0BF54}" type="presParOf" srcId="{D5E5ADB6-EE2F-463F-968F-3BA39F11FBDA}" destId="{8CFA375D-AD94-4261-9D6F-920C572782DE}" srcOrd="5" destOrd="0" presId="urn:microsoft.com/office/officeart/2005/8/layout/list1"/>
    <dgm:cxn modelId="{617102F8-0C59-4A29-9104-F0261F8A0420}" type="presParOf" srcId="{D5E5ADB6-EE2F-463F-968F-3BA39F11FBDA}" destId="{97479933-970D-450E-9ECE-A2CD04D6E666}" srcOrd="6" destOrd="0" presId="urn:microsoft.com/office/officeart/2005/8/layout/list1"/>
    <dgm:cxn modelId="{A17898A7-0939-4789-80E6-9C08E8C571CE}" type="presParOf" srcId="{D5E5ADB6-EE2F-463F-968F-3BA39F11FBDA}" destId="{9369491E-7FF8-47A3-AD70-219CBA01892F}" srcOrd="7" destOrd="0" presId="urn:microsoft.com/office/officeart/2005/8/layout/list1"/>
    <dgm:cxn modelId="{BC26AC79-31A5-4BC7-A742-0E88011DB41B}" type="presParOf" srcId="{D5E5ADB6-EE2F-463F-968F-3BA39F11FBDA}" destId="{BEDB8907-279B-4EA4-A3F5-777F29DA60CC}" srcOrd="8" destOrd="0" presId="urn:microsoft.com/office/officeart/2005/8/layout/list1"/>
    <dgm:cxn modelId="{EE5F9AC3-AEB6-4B4F-82C3-CCAFDB3A7949}" type="presParOf" srcId="{BEDB8907-279B-4EA4-A3F5-777F29DA60CC}" destId="{BAFC48C1-C456-46A7-A088-8C2EDC96E085}" srcOrd="0" destOrd="0" presId="urn:microsoft.com/office/officeart/2005/8/layout/list1"/>
    <dgm:cxn modelId="{C4154901-01AC-4768-926E-7AF617BDD8CE}" type="presParOf" srcId="{BEDB8907-279B-4EA4-A3F5-777F29DA60CC}" destId="{3BDA615E-69BD-4B59-B3FB-BB90FA945567}" srcOrd="1" destOrd="0" presId="urn:microsoft.com/office/officeart/2005/8/layout/list1"/>
    <dgm:cxn modelId="{3BB9C80C-D54C-46BE-9D69-D00A00C010ED}" type="presParOf" srcId="{D5E5ADB6-EE2F-463F-968F-3BA39F11FBDA}" destId="{C8995D1C-5E59-4313-9442-E9B6BEAA7E79}" srcOrd="9" destOrd="0" presId="urn:microsoft.com/office/officeart/2005/8/layout/list1"/>
    <dgm:cxn modelId="{C24B048E-BA8F-41FC-9E36-742264BCE7B6}" type="presParOf" srcId="{D5E5ADB6-EE2F-463F-968F-3BA39F11FBDA}" destId="{42327CEB-73DF-4AC2-8C5D-EFFAA89D233E}" srcOrd="10" destOrd="0" presId="urn:microsoft.com/office/officeart/2005/8/layout/list1"/>
    <dgm:cxn modelId="{A31CF4CE-608A-4F80-90BB-0567700CC2A9}" type="presParOf" srcId="{D5E5ADB6-EE2F-463F-968F-3BA39F11FBDA}" destId="{DF220A7E-F4B9-47C0-8B48-483446B7BBFA}" srcOrd="11" destOrd="0" presId="urn:microsoft.com/office/officeart/2005/8/layout/list1"/>
    <dgm:cxn modelId="{D712217E-40E7-445D-808A-BA2F2DEA2E28}" type="presParOf" srcId="{D5E5ADB6-EE2F-463F-968F-3BA39F11FBDA}" destId="{3004D71D-15D8-4F7F-A9A6-D30C018C7D99}" srcOrd="12" destOrd="0" presId="urn:microsoft.com/office/officeart/2005/8/layout/list1"/>
    <dgm:cxn modelId="{5300A78C-3275-4D8D-A9B3-0724B784ABA1}" type="presParOf" srcId="{3004D71D-15D8-4F7F-A9A6-D30C018C7D99}" destId="{B8412B98-D8C9-4F61-95CC-FC0132D8623F}" srcOrd="0" destOrd="0" presId="urn:microsoft.com/office/officeart/2005/8/layout/list1"/>
    <dgm:cxn modelId="{0C8B2AE8-1B07-410B-87A5-350BAC90F880}" type="presParOf" srcId="{3004D71D-15D8-4F7F-A9A6-D30C018C7D99}" destId="{B7C3DCB3-B88C-4D79-B47C-8253AD500F79}" srcOrd="1" destOrd="0" presId="urn:microsoft.com/office/officeart/2005/8/layout/list1"/>
    <dgm:cxn modelId="{2042C7B0-7025-4910-9A66-ACECBC5DEF98}" type="presParOf" srcId="{D5E5ADB6-EE2F-463F-968F-3BA39F11FBDA}" destId="{287FB043-1C07-46FD-8344-9C1E32FB3951}" srcOrd="13" destOrd="0" presId="urn:microsoft.com/office/officeart/2005/8/layout/list1"/>
    <dgm:cxn modelId="{D6A4B29A-6539-4457-8FC4-689D8B627D6A}" type="presParOf" srcId="{D5E5ADB6-EE2F-463F-968F-3BA39F11FBDA}" destId="{AB6A8D97-C685-48F4-A687-87ED3514189F}" srcOrd="14" destOrd="0" presId="urn:microsoft.com/office/officeart/2005/8/layout/list1"/>
    <dgm:cxn modelId="{BF08716E-0B2D-48AC-B313-0B8F60D33667}" type="presParOf" srcId="{D5E5ADB6-EE2F-463F-968F-3BA39F11FBDA}" destId="{BCDD4879-7104-43E1-BCB7-6A33FB82C43F}" srcOrd="15" destOrd="0" presId="urn:microsoft.com/office/officeart/2005/8/layout/list1"/>
    <dgm:cxn modelId="{32B08BC6-D9CF-4DEA-BD49-988019F64A96}" type="presParOf" srcId="{D5E5ADB6-EE2F-463F-968F-3BA39F11FBDA}" destId="{66E99AEA-302B-4A20-905F-A17B61463D0F}" srcOrd="16" destOrd="0" presId="urn:microsoft.com/office/officeart/2005/8/layout/list1"/>
    <dgm:cxn modelId="{011DB1C6-995E-4C7E-AC7B-F10EE3BA163C}" type="presParOf" srcId="{66E99AEA-302B-4A20-905F-A17B61463D0F}" destId="{49071036-D555-4986-B7C4-827517188E04}" srcOrd="0" destOrd="0" presId="urn:microsoft.com/office/officeart/2005/8/layout/list1"/>
    <dgm:cxn modelId="{4709A908-BEF4-41D5-A11E-7DB1D42C053B}" type="presParOf" srcId="{66E99AEA-302B-4A20-905F-A17B61463D0F}" destId="{4ECF9052-0F0A-4404-8BDC-FBDE29133DDC}" srcOrd="1" destOrd="0" presId="urn:microsoft.com/office/officeart/2005/8/layout/list1"/>
    <dgm:cxn modelId="{D3101090-20C1-4CD5-9E2C-3DC991EDD4B7}" type="presParOf" srcId="{D5E5ADB6-EE2F-463F-968F-3BA39F11FBDA}" destId="{B5A9F13A-FDB5-4C51-B210-A0F0A35CB9AD}" srcOrd="17" destOrd="0" presId="urn:microsoft.com/office/officeart/2005/8/layout/list1"/>
    <dgm:cxn modelId="{7F6BE58D-0764-48C6-978A-25DF0AD7D6B9}" type="presParOf" srcId="{D5E5ADB6-EE2F-463F-968F-3BA39F11FBDA}" destId="{E7C77EFF-D48E-4170-86D3-57ABD666BF8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B415D-A397-4ABE-8F01-A7FF1183CDD0}">
      <dsp:nvSpPr>
        <dsp:cNvPr id="0" name=""/>
        <dsp:cNvSpPr/>
      </dsp:nvSpPr>
      <dsp:spPr>
        <a:xfrm>
          <a:off x="0" y="380542"/>
          <a:ext cx="8045200" cy="478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BD1DD79C-D4CB-4B54-98FD-8D5FEA01104D}">
      <dsp:nvSpPr>
        <dsp:cNvPr id="0" name=""/>
        <dsp:cNvSpPr/>
      </dsp:nvSpPr>
      <dsp:spPr>
        <a:xfrm>
          <a:off x="402260" y="100102"/>
          <a:ext cx="5631640" cy="5608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3.1 AO2</a:t>
          </a:r>
          <a:endParaRPr lang="en-US" sz="1900" kern="1200"/>
        </a:p>
      </dsp:txBody>
      <dsp:txXfrm>
        <a:off x="429640" y="127482"/>
        <a:ext cx="5576880" cy="506120"/>
      </dsp:txXfrm>
    </dsp:sp>
    <dsp:sp modelId="{97479933-970D-450E-9ECE-A2CD04D6E666}">
      <dsp:nvSpPr>
        <dsp:cNvPr id="0" name=""/>
        <dsp:cNvSpPr/>
      </dsp:nvSpPr>
      <dsp:spPr>
        <a:xfrm>
          <a:off x="0" y="1242382"/>
          <a:ext cx="8045200" cy="478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1DA3A401-6EC4-419B-99FB-546C332B9EDB}">
      <dsp:nvSpPr>
        <dsp:cNvPr id="0" name=""/>
        <dsp:cNvSpPr/>
      </dsp:nvSpPr>
      <dsp:spPr>
        <a:xfrm>
          <a:off x="402260" y="961942"/>
          <a:ext cx="5631640" cy="5608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3.2 AO3</a:t>
          </a:r>
          <a:endParaRPr lang="en-US" sz="1900" kern="1200"/>
        </a:p>
      </dsp:txBody>
      <dsp:txXfrm>
        <a:off x="429640" y="989322"/>
        <a:ext cx="5576880" cy="506120"/>
      </dsp:txXfrm>
    </dsp:sp>
    <dsp:sp modelId="{42327CEB-73DF-4AC2-8C5D-EFFAA89D233E}">
      <dsp:nvSpPr>
        <dsp:cNvPr id="0" name=""/>
        <dsp:cNvSpPr/>
      </dsp:nvSpPr>
      <dsp:spPr>
        <a:xfrm>
          <a:off x="0" y="2104222"/>
          <a:ext cx="8045200" cy="478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3BDA615E-69BD-4B59-B3FB-BB90FA945567}">
      <dsp:nvSpPr>
        <dsp:cNvPr id="0" name=""/>
        <dsp:cNvSpPr/>
      </dsp:nvSpPr>
      <dsp:spPr>
        <a:xfrm>
          <a:off x="402260" y="1823782"/>
          <a:ext cx="5631640" cy="5608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3.3 AO1</a:t>
          </a:r>
          <a:endParaRPr lang="en-US" sz="1900" kern="1200"/>
        </a:p>
      </dsp:txBody>
      <dsp:txXfrm>
        <a:off x="429640" y="1851162"/>
        <a:ext cx="5576880" cy="506120"/>
      </dsp:txXfrm>
    </dsp:sp>
    <dsp:sp modelId="{AB6A8D97-C685-48F4-A687-87ED3514189F}">
      <dsp:nvSpPr>
        <dsp:cNvPr id="0" name=""/>
        <dsp:cNvSpPr/>
      </dsp:nvSpPr>
      <dsp:spPr>
        <a:xfrm>
          <a:off x="0" y="2966062"/>
          <a:ext cx="8045200" cy="478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B7C3DCB3-B88C-4D79-B47C-8253AD500F79}">
      <dsp:nvSpPr>
        <dsp:cNvPr id="0" name=""/>
        <dsp:cNvSpPr/>
      </dsp:nvSpPr>
      <dsp:spPr>
        <a:xfrm>
          <a:off x="402260" y="2685622"/>
          <a:ext cx="5631640" cy="5608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3.4 AO1</a:t>
          </a:r>
          <a:endParaRPr lang="en-US" sz="1900" kern="1200"/>
        </a:p>
      </dsp:txBody>
      <dsp:txXfrm>
        <a:off x="429640" y="2713002"/>
        <a:ext cx="5576880" cy="506120"/>
      </dsp:txXfrm>
    </dsp:sp>
    <dsp:sp modelId="{E7C77EFF-D48E-4170-86D3-57ABD666BF8E}">
      <dsp:nvSpPr>
        <dsp:cNvPr id="0" name=""/>
        <dsp:cNvSpPr/>
      </dsp:nvSpPr>
      <dsp:spPr>
        <a:xfrm>
          <a:off x="0" y="3827902"/>
          <a:ext cx="8045200" cy="478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4ECF9052-0F0A-4404-8BDC-FBDE29133DDC}">
      <dsp:nvSpPr>
        <dsp:cNvPr id="0" name=""/>
        <dsp:cNvSpPr/>
      </dsp:nvSpPr>
      <dsp:spPr>
        <a:xfrm>
          <a:off x="402260" y="3547462"/>
          <a:ext cx="5631640" cy="5608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3.5 AO2</a:t>
          </a:r>
          <a:endParaRPr lang="en-US" sz="1900" kern="1200" dirty="0"/>
        </a:p>
      </dsp:txBody>
      <dsp:txXfrm>
        <a:off x="429640" y="3574842"/>
        <a:ext cx="557688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989C614-492A-43A3-8A1A-D2D37B019CC2}" type="datetime1">
              <a:rPr lang="en-US" smtClean="0"/>
              <a:t>12/19/2022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our qualifications has its own landing page and for GCSE you will see two combined and three separate sciences. </a:t>
            </a:r>
          </a:p>
          <a:p>
            <a:r>
              <a:rPr lang="en-GB" dirty="0"/>
              <a:t>This session is specifically discussing the combined Trilogy sped 8464 which is the most common GCSE taken, but the layout and principles are the same for all of our GCSE qualifications.</a:t>
            </a:r>
          </a:p>
          <a:p>
            <a:r>
              <a:rPr lang="en-GB" dirty="0"/>
              <a:t>I have put the link in the chat if you do want it open while I talk through it.</a:t>
            </a:r>
          </a:p>
          <a:p>
            <a:r>
              <a:rPr lang="en-GB" dirty="0"/>
              <a:t>Starting with the landing page, this is a really useful place to come if you are looking for supporting documents. It is divided into a number of Tabs: sec , planning, teaching and assessment. Towards the end of this part we’ll look at resources in a bit more detail. </a:t>
            </a:r>
          </a:p>
          <a:p>
            <a:r>
              <a:rPr lang="en-GB" dirty="0"/>
              <a:t>For now we are focusing on the specification itself and how you should be using it in your teaching</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0EE2934-31B8-4022-8279-5ACD409256CE}"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67452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question for you - What do you, as a classroom teacher, use a specification for?</a:t>
            </a:r>
          </a:p>
          <a:p>
            <a:endParaRPr lang="en-GB" dirty="0"/>
          </a:p>
          <a:p>
            <a:r>
              <a:rPr lang="en-GB" dirty="0"/>
              <a:t>The specification lists the content that can be assessed, the skills that students need in assessment and, importantly, HOW the content and skills are assessed. </a:t>
            </a:r>
          </a:p>
          <a:p>
            <a:endParaRPr lang="en-GB" dirty="0"/>
          </a:p>
          <a:p>
            <a:r>
              <a:rPr lang="en-GB" dirty="0"/>
              <a:t>Depending on the school or trust that you work for you may be given a scheme of work to follow, possibly sets of PowerPoints to teach from and worksheets for the students to do. All of these resources would have been developed using the specification so if ever you want to drill down to the core content, you can align the scheme of work with the spec to see where it is listed. Many SOWs list the spec point adjacent to the learning objective for easy cross referencing.</a:t>
            </a:r>
          </a:p>
          <a:p>
            <a:endParaRPr lang="en-GB" dirty="0"/>
          </a:p>
          <a:p>
            <a:r>
              <a:rPr lang="en-GB" dirty="0"/>
              <a:t>The point of showing the contents page is to highlight what you already know – the content makes up the bulk of the document, and this is, of course, the main focus “what do they need to know?”</a:t>
            </a:r>
          </a:p>
          <a:p>
            <a:endParaRPr lang="en-GB" dirty="0"/>
          </a:p>
          <a:p>
            <a:r>
              <a:rPr lang="en-GB" dirty="0"/>
              <a:t>But the other aspects of the specification are just as important namely the skills students need to proficient in and HOW students are assessed.</a:t>
            </a:r>
          </a:p>
          <a:p>
            <a:endParaRPr lang="en-GB" dirty="0"/>
          </a:p>
          <a:p>
            <a:r>
              <a:rPr lang="en-GB" dirty="0"/>
              <a:t>I’m going to briefly treat each of the skills separately in the following slides.</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DE0EB9-6FBE-4BC6-BCD4-AD25115C8C62}"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40569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scientifically is the sum of all the activities that scientists do. We feel it is so important that we have woven it throughout our specification and written papers.</a:t>
            </a:r>
          </a:p>
          <a:p>
            <a:endParaRPr lang="en-GB" dirty="0"/>
          </a:p>
          <a:p>
            <a:r>
              <a:rPr lang="en-GB" dirty="0"/>
              <a:t>We have identified 4 main WS skill areas that naturally come out of teaching science, and in this section of the spec we set them out and give examples of what students may be asked to do in an exam. </a:t>
            </a:r>
          </a:p>
          <a:p>
            <a:endParaRPr lang="en-GB" dirty="0"/>
          </a:p>
          <a:p>
            <a:r>
              <a:rPr lang="en-GB" dirty="0"/>
              <a:t>If you have a SOW, it may be worthwhile looking at the activities in it and mapping them onto it so that you can see where in the course students are getting opportunities to develop these skills</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F22FA9A-B5D9-41FB-93C9-C167421BA8BF}"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07193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skills are of course key in science with physics having the highest maths requirement, then chemistry followed by biology.</a:t>
            </a:r>
          </a:p>
          <a:p>
            <a:endParaRPr lang="en-GB" dirty="0"/>
          </a:p>
          <a:p>
            <a:r>
              <a:rPr lang="en-GB" dirty="0"/>
              <a:t>On a Foundation tier paper, maths skills will not be lower than KS3 expectations and, on a higher tier paper, will not be lower than Foundation tier maths.</a:t>
            </a:r>
          </a:p>
          <a:p>
            <a:endParaRPr lang="en-GB" dirty="0"/>
          </a:p>
          <a:p>
            <a:r>
              <a:rPr lang="en-GB" dirty="0"/>
              <a:t>If you look at our papers, you will see certain skills that are assessed every year (e.g. graphing questions for 4 marks are not uncommon) so it is just as important to prepare your students in maths skills as subject knowledge</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83F4884-4E8E-4B96-8E8D-1FBC8D75CDA6}"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199410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on Practical skills count for 15% of the papers.</a:t>
            </a:r>
          </a:p>
          <a:p>
            <a:endParaRPr lang="en-GB" dirty="0"/>
          </a:p>
          <a:p>
            <a:r>
              <a:rPr lang="en-GB" dirty="0"/>
              <a:t>Students are required to carry out the 21 RPs (7 each BCP) over the course and, although the </a:t>
            </a:r>
            <a:r>
              <a:rPr lang="en-GB" dirty="0" err="1"/>
              <a:t>practicals</a:t>
            </a:r>
            <a:r>
              <a:rPr lang="en-GB" dirty="0"/>
              <a:t> are not assessed directly in the classroom, they are indirectly assessed in the exams. Your headteacher will sign a centre declaration form at the end of the course stating that all students were offered the opportunity to carry out the </a:t>
            </a:r>
            <a:r>
              <a:rPr lang="en-GB" dirty="0" err="1"/>
              <a:t>practicals</a:t>
            </a:r>
            <a:r>
              <a:rPr lang="en-GB" dirty="0"/>
              <a:t>. </a:t>
            </a:r>
          </a:p>
          <a:p>
            <a:endParaRPr lang="en-GB" dirty="0"/>
          </a:p>
          <a:p>
            <a:r>
              <a:rPr lang="en-GB" dirty="0"/>
              <a:t>If you look at our papers you will see that we assess the RPs - we are assessing is the student’s knowledge of the described apparatus and techniques. Sometimes the RP is set in a slightly different context to that carried out in the classroom so it is important to remember that you are teaching the skill NOT the specifics of the RP. For example, if a student is taught chemistry AT5 “measurement of rates of reaction by a variety of methods” they can apply the skill to a question on any practical involving rates, RP or not.</a:t>
            </a:r>
          </a:p>
          <a:p>
            <a:endParaRPr lang="en-GB" dirty="0"/>
          </a:p>
          <a:p>
            <a:r>
              <a:rPr lang="en-GB" dirty="0"/>
              <a:t>We also ask practical questions that are not based on the RP but on unfamiliar investigations so students should be equipped to recognise the </a:t>
            </a:r>
            <a:r>
              <a:rPr lang="en-GB" dirty="0" err="1"/>
              <a:t>Ats</a:t>
            </a:r>
            <a:r>
              <a:rPr lang="en-GB" dirty="0"/>
              <a:t> in exam questions and apply their knowledge of the skill to the new context.</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99B5C5E-EC29-4572-8480-C2C65F812203}"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253955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this all hang together in the specification.</a:t>
            </a:r>
          </a:p>
          <a:p>
            <a:r>
              <a:rPr lang="en-GB" dirty="0"/>
              <a:t>You can turn to any page in the specification for examples of WS, AT, MS and RPs. The content is presented in two columns, the first is SK and the 2</a:t>
            </a:r>
            <a:r>
              <a:rPr lang="en-GB" baseline="30000" dirty="0"/>
              <a:t>nd</a:t>
            </a:r>
            <a:r>
              <a:rPr lang="en-GB" dirty="0"/>
              <a:t> is key opportunities for skills development. </a:t>
            </a:r>
          </a:p>
          <a:p>
            <a:r>
              <a:rPr lang="en-GB" dirty="0"/>
              <a:t>The content is organised into a series of sub-headings with specification point numbering. This is the numbering that was used in  describing the AI and, for some teachers who do not consult the spec often, this proved problematic in interpretation. I mention this because if we ever have AI again, it is vital that you are referring to the spec points in this document, not a textbook, SOW or other knowledge provider (</a:t>
            </a:r>
            <a:r>
              <a:rPr lang="en-GB" dirty="0" err="1"/>
              <a:t>eg</a:t>
            </a:r>
            <a:r>
              <a:rPr lang="en-GB" dirty="0"/>
              <a:t> bitesize). </a:t>
            </a:r>
          </a:p>
          <a:p>
            <a:r>
              <a:rPr lang="en-GB" dirty="0"/>
              <a:t>For paper 1 we listed 4.2.2 animal tissues, organs and organ systems which included 4.2.2.6 The effect of lifestyle on some non-communicable disease which some people didn’t realise because they weren’t suing the spec (check this).</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3C767B6-E232-4CCB-8451-22C21F05A60C}"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127700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Areas of working scientifically in the context of the RPs </a:t>
            </a:r>
          </a:p>
          <a:p>
            <a:pPr marL="0" indent="0">
              <a:buNone/>
            </a:pPr>
            <a:r>
              <a:rPr lang="en-GB" sz="1200" dirty="0"/>
              <a:t>		 repeatable or its significance </a:t>
            </a:r>
          </a:p>
          <a:p>
            <a:pPr marL="0" indent="0">
              <a:buNone/>
            </a:pPr>
            <a:r>
              <a:rPr lang="en-GB" sz="1200" dirty="0"/>
              <a:t>		 identify control variables and other variables </a:t>
            </a:r>
            <a:br>
              <a:rPr lang="en-GB" sz="1200" dirty="0"/>
            </a:br>
            <a:r>
              <a:rPr lang="en-GB" sz="1200" dirty="0"/>
              <a:t>		 term ‘fair’ is always inadequate unless suitably </a:t>
            </a:r>
            <a:br>
              <a:rPr lang="en-GB" sz="1200" dirty="0"/>
            </a:br>
            <a:r>
              <a:rPr lang="en-GB" sz="1200" dirty="0"/>
              <a:t>                qualified types of errors</a:t>
            </a:r>
            <a:br>
              <a:rPr lang="en-GB" sz="1200" dirty="0"/>
            </a:br>
            <a:r>
              <a:rPr lang="en-GB" sz="1200" dirty="0"/>
              <a:t>		 how to improve accuracy - </a:t>
            </a:r>
            <a:r>
              <a:rPr lang="en-GB" sz="1200" i="1" dirty="0"/>
              <a:t>improves inaccuracy</a:t>
            </a:r>
            <a:r>
              <a:rPr lang="en-GB" sz="1200" dirty="0"/>
              <a:t> is insufficient for a</a:t>
            </a:r>
            <a:br>
              <a:rPr lang="en-GB" sz="1200" dirty="0"/>
            </a:br>
            <a:r>
              <a:rPr lang="en-GB" sz="1200" dirty="0"/>
              <a:t>                type of experimental error, </a:t>
            </a:r>
            <a:r>
              <a:rPr lang="en-GB" sz="1200" i="1" dirty="0"/>
              <a:t>human error</a:t>
            </a:r>
            <a:r>
              <a:rPr lang="en-GB" sz="1200" dirty="0"/>
              <a:t> is insufficient </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FF8D920-5ED5-4D60-9D4F-B7AC1DA39E95}"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42</a:t>
            </a:fld>
            <a:endParaRPr lang="en-US"/>
          </a:p>
        </p:txBody>
      </p:sp>
    </p:spTree>
    <p:extLst>
      <p:ext uri="{BB962C8B-B14F-4D97-AF65-F5344CB8AC3E}">
        <p14:creationId xmlns:p14="http://schemas.microsoft.com/office/powerpoint/2010/main" val="148910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E7DE470-EA81-4F5B-8C44-D0EFC27FAD2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46</a:t>
            </a:fld>
            <a:endParaRPr lang="en-US"/>
          </a:p>
        </p:txBody>
      </p:sp>
    </p:spTree>
    <p:extLst>
      <p:ext uri="{BB962C8B-B14F-4D97-AF65-F5344CB8AC3E}">
        <p14:creationId xmlns:p14="http://schemas.microsoft.com/office/powerpoint/2010/main" val="368916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AQAMaths</a:t>
            </a:r>
            <a:r>
              <a:rPr lang="en-GB" sz="1200" kern="1200" dirty="0">
                <a:solidFill>
                  <a:schemeClr val="tx1"/>
                </a:solidFill>
                <a:effectLst/>
                <a:latin typeface="+mn-lt"/>
                <a:ea typeface="+mn-ea"/>
                <a:cs typeface="+mn-cs"/>
              </a:rPr>
              <a:t>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4A0D0CB-4C29-4DE9-A503-A2A387D93756}"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47</a:t>
            </a:fld>
            <a:endParaRPr lang="en-US"/>
          </a:p>
        </p:txBody>
      </p:sp>
    </p:spTree>
    <p:extLst>
      <p:ext uri="{BB962C8B-B14F-4D97-AF65-F5344CB8AC3E}">
        <p14:creationId xmlns:p14="http://schemas.microsoft.com/office/powerpoint/2010/main" val="1890791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Footer Placeholder 4">
            <a:extLst>
              <a:ext uri="{FF2B5EF4-FFF2-40B4-BE49-F238E27FC236}">
                <a16:creationId xmlns:a16="http://schemas.microsoft.com/office/drawing/2014/main" id="{8F636DF0-0598-4B06-9841-C808295C2583}"/>
              </a:ext>
            </a:extLst>
          </p:cNvPr>
          <p:cNvSpPr txBox="1">
            <a:spLocks/>
          </p:cNvSpPr>
          <p:nvPr userDrawn="1"/>
        </p:nvSpPr>
        <p:spPr>
          <a:xfrm>
            <a:off x="1524001" y="6611005"/>
            <a:ext cx="31308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 2023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 id="2147483682" r:id="rId18"/>
    <p:sldLayoutId id="2147483683" r:id="rId19"/>
  </p:sldLayoutIdLst>
  <p:hf hdr="0" ft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qa.org.uk/subjects/science/gcse/combined-science-trilogy-8464/plann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filestore.aqa.org.uk/resources/science/specifications/AQA-8464-SP-2016.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350553" cy="968675"/>
          </a:xfrm>
        </p:spPr>
        <p:txBody>
          <a:bodyPr/>
          <a:lstStyle/>
          <a:p>
            <a:r>
              <a:rPr lang="en-GB"/>
              <a:t>ASE </a:t>
            </a:r>
            <a:r>
              <a:rPr lang="en-GB" dirty="0"/>
              <a:t>2023: Supporting Early Career Teachers</a:t>
            </a:r>
          </a:p>
        </p:txBody>
      </p:sp>
      <p:sp>
        <p:nvSpPr>
          <p:cNvPr id="3" name="Subtitle 2"/>
          <p:cNvSpPr>
            <a:spLocks noGrp="1"/>
          </p:cNvSpPr>
          <p:nvPr>
            <p:ph type="subTitle" idx="1"/>
          </p:nvPr>
        </p:nvSpPr>
        <p:spPr>
          <a:xfrm>
            <a:off x="540000" y="2739661"/>
            <a:ext cx="5367640" cy="688532"/>
          </a:xfrm>
        </p:spPr>
        <p:txBody>
          <a:bodyPr/>
          <a:lstStyle/>
          <a:p>
            <a:r>
              <a:rPr lang="en-GB" dirty="0"/>
              <a:t>Elise Reece and Natalie Vlachakis</a:t>
            </a:r>
          </a:p>
          <a:p>
            <a:endParaRPr lang="en-GB" dirty="0"/>
          </a:p>
        </p:txBody>
      </p:sp>
      <p:sp>
        <p:nvSpPr>
          <p:cNvPr id="4" name="Content Placeholder 3"/>
          <p:cNvSpPr>
            <a:spLocks noGrp="1"/>
          </p:cNvSpPr>
          <p:nvPr>
            <p:ph sz="quarter" idx="12"/>
          </p:nvPr>
        </p:nvSpPr>
        <p:spPr/>
        <p:txBody>
          <a:bodyPr/>
          <a:lstStyle/>
          <a:p>
            <a:r>
              <a:rPr lang="en-GB" dirty="0"/>
              <a:t>Spring 2023</a:t>
            </a:r>
          </a:p>
          <a:p>
            <a:endParaRPr lang="en-GB" dirty="0"/>
          </a:p>
        </p:txBody>
      </p:sp>
      <p:pic>
        <p:nvPicPr>
          <p:cNvPr id="5" name="Picture 4" descr="C:\Users\SCornelius\AppData\Local\Microsoft\Windows\Temporary Internet Files\Content.Word\FLOWER_GENERIC_RGB.JPG">
            <a:extLst>
              <a:ext uri="{FF2B5EF4-FFF2-40B4-BE49-F238E27FC236}">
                <a16:creationId xmlns:a16="http://schemas.microsoft.com/office/drawing/2014/main" id="{3373148F-D22E-49D2-BBD8-8064D8490C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445" y="2894771"/>
            <a:ext cx="3170555" cy="3313430"/>
          </a:xfrm>
          <a:prstGeom prst="rect">
            <a:avLst/>
          </a:prstGeom>
          <a:noFill/>
          <a:ln>
            <a:noFill/>
          </a:ln>
        </p:spPr>
      </p:pic>
      <p:sp>
        <p:nvSpPr>
          <p:cNvPr id="6" name="Rectangle 5">
            <a:extLst>
              <a:ext uri="{FF2B5EF4-FFF2-40B4-BE49-F238E27FC236}">
                <a16:creationId xmlns:a16="http://schemas.microsoft.com/office/drawing/2014/main" id="{52AF3418-F3D8-4274-A3A2-BA24454261CA}"/>
              </a:ext>
            </a:extLst>
          </p:cNvPr>
          <p:cNvSpPr/>
          <p:nvPr/>
        </p:nvSpPr>
        <p:spPr>
          <a:xfrm>
            <a:off x="2196445" y="6589336"/>
            <a:ext cx="2724347" cy="2432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2021-2EAE-49A2-9D90-6A37D2954F73}"/>
              </a:ext>
            </a:extLst>
          </p:cNvPr>
          <p:cNvSpPr>
            <a:spLocks noGrp="1"/>
          </p:cNvSpPr>
          <p:nvPr>
            <p:ph type="title"/>
          </p:nvPr>
        </p:nvSpPr>
        <p:spPr/>
        <p:txBody>
          <a:bodyPr/>
          <a:lstStyle/>
          <a:p>
            <a:r>
              <a:rPr lang="en-GB" dirty="0"/>
              <a:t>Specification layout</a:t>
            </a:r>
          </a:p>
        </p:txBody>
      </p:sp>
      <p:sp>
        <p:nvSpPr>
          <p:cNvPr id="4" name="Slide Number Placeholder 3">
            <a:extLst>
              <a:ext uri="{FF2B5EF4-FFF2-40B4-BE49-F238E27FC236}">
                <a16:creationId xmlns:a16="http://schemas.microsoft.com/office/drawing/2014/main" id="{F1B73713-52A8-4790-9D82-91B2709D711E}"/>
              </a:ext>
            </a:extLst>
          </p:cNvPr>
          <p:cNvSpPr>
            <a:spLocks noGrp="1"/>
          </p:cNvSpPr>
          <p:nvPr>
            <p:ph type="sldNum" sz="quarter" idx="4"/>
          </p:nvPr>
        </p:nvSpPr>
        <p:spPr/>
        <p:txBody>
          <a:bodyPr/>
          <a:lstStyle/>
          <a:p>
            <a:fld id="{9D4704D4-DAEA-4D4A-A9DC-4373E3AC7101}" type="slidenum">
              <a:rPr lang="en-GB" smtClean="0"/>
              <a:pPr/>
              <a:t>10</a:t>
            </a:fld>
            <a:endParaRPr lang="en-GB" dirty="0"/>
          </a:p>
        </p:txBody>
      </p:sp>
      <p:pic>
        <p:nvPicPr>
          <p:cNvPr id="5" name="Picture 4">
            <a:extLst>
              <a:ext uri="{FF2B5EF4-FFF2-40B4-BE49-F238E27FC236}">
                <a16:creationId xmlns:a16="http://schemas.microsoft.com/office/drawing/2014/main" id="{6D53D799-DAD6-48B0-95A9-7C1E3B964593}"/>
              </a:ext>
            </a:extLst>
          </p:cNvPr>
          <p:cNvPicPr>
            <a:picLocks noChangeAspect="1"/>
          </p:cNvPicPr>
          <p:nvPr/>
        </p:nvPicPr>
        <p:blipFill>
          <a:blip r:embed="rId3"/>
          <a:stretch>
            <a:fillRect/>
          </a:stretch>
        </p:blipFill>
        <p:spPr>
          <a:xfrm>
            <a:off x="540000" y="1126811"/>
            <a:ext cx="5321786" cy="4948065"/>
          </a:xfrm>
          <a:prstGeom prst="rect">
            <a:avLst/>
          </a:prstGeom>
        </p:spPr>
      </p:pic>
    </p:spTree>
    <p:extLst>
      <p:ext uri="{BB962C8B-B14F-4D97-AF65-F5344CB8AC3E}">
        <p14:creationId xmlns:p14="http://schemas.microsoft.com/office/powerpoint/2010/main" val="342255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1BF6-44D0-4186-B775-9F310E9ADEEC}"/>
              </a:ext>
            </a:extLst>
          </p:cNvPr>
          <p:cNvSpPr>
            <a:spLocks noGrp="1"/>
          </p:cNvSpPr>
          <p:nvPr>
            <p:ph type="title"/>
          </p:nvPr>
        </p:nvSpPr>
        <p:spPr/>
        <p:txBody>
          <a:bodyPr/>
          <a:lstStyle/>
          <a:p>
            <a:r>
              <a:rPr lang="en-GB" dirty="0"/>
              <a:t>Exam papers</a:t>
            </a:r>
          </a:p>
        </p:txBody>
      </p:sp>
      <p:sp>
        <p:nvSpPr>
          <p:cNvPr id="4" name="Slide Number Placeholder 3">
            <a:extLst>
              <a:ext uri="{FF2B5EF4-FFF2-40B4-BE49-F238E27FC236}">
                <a16:creationId xmlns:a16="http://schemas.microsoft.com/office/drawing/2014/main" id="{7A335F4D-D4B9-4A3C-A1F4-F5AF62B969BC}"/>
              </a:ext>
            </a:extLst>
          </p:cNvPr>
          <p:cNvSpPr>
            <a:spLocks noGrp="1"/>
          </p:cNvSpPr>
          <p:nvPr>
            <p:ph type="sldNum" sz="quarter" idx="4"/>
          </p:nvPr>
        </p:nvSpPr>
        <p:spPr/>
        <p:txBody>
          <a:bodyPr/>
          <a:lstStyle/>
          <a:p>
            <a:fld id="{9D4704D4-DAEA-4D4A-A9DC-4373E3AC7101}" type="slidenum">
              <a:rPr lang="en-GB" smtClean="0"/>
              <a:pPr/>
              <a:t>11</a:t>
            </a:fld>
            <a:endParaRPr lang="en-GB" dirty="0"/>
          </a:p>
        </p:txBody>
      </p:sp>
      <p:pic>
        <p:nvPicPr>
          <p:cNvPr id="6" name="Content Placeholder 5">
            <a:extLst>
              <a:ext uri="{FF2B5EF4-FFF2-40B4-BE49-F238E27FC236}">
                <a16:creationId xmlns:a16="http://schemas.microsoft.com/office/drawing/2014/main" id="{37C9A493-17E7-4A45-A3FC-FA98949E4DDE}"/>
              </a:ext>
            </a:extLst>
          </p:cNvPr>
          <p:cNvPicPr>
            <a:picLocks noGrp="1" noChangeAspect="1"/>
          </p:cNvPicPr>
          <p:nvPr>
            <p:ph sz="quarter" idx="12"/>
          </p:nvPr>
        </p:nvPicPr>
        <p:blipFill rotWithShape="1">
          <a:blip r:embed="rId2"/>
          <a:srcRect b="6651"/>
          <a:stretch/>
        </p:blipFill>
        <p:spPr>
          <a:xfrm>
            <a:off x="540000" y="1226344"/>
            <a:ext cx="5133687" cy="5025376"/>
          </a:xfrm>
          <a:prstGeom prst="rect">
            <a:avLst/>
          </a:prstGeom>
        </p:spPr>
      </p:pic>
    </p:spTree>
    <p:extLst>
      <p:ext uri="{BB962C8B-B14F-4D97-AF65-F5344CB8AC3E}">
        <p14:creationId xmlns:p14="http://schemas.microsoft.com/office/powerpoint/2010/main" val="354099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23F645-BFDE-4946-9359-44503CE774B4}"/>
              </a:ext>
            </a:extLst>
          </p:cNvPr>
          <p:cNvSpPr>
            <a:spLocks noGrp="1"/>
          </p:cNvSpPr>
          <p:nvPr>
            <p:ph type="title"/>
          </p:nvPr>
        </p:nvSpPr>
        <p:spPr/>
        <p:txBody>
          <a:bodyPr/>
          <a:lstStyle/>
          <a:p>
            <a:r>
              <a:rPr lang="en-GB" dirty="0"/>
              <a:t>Assessment objectives</a:t>
            </a:r>
          </a:p>
        </p:txBody>
      </p:sp>
      <p:sp>
        <p:nvSpPr>
          <p:cNvPr id="7" name="Content Placeholder 6">
            <a:extLst>
              <a:ext uri="{FF2B5EF4-FFF2-40B4-BE49-F238E27FC236}">
                <a16:creationId xmlns:a16="http://schemas.microsoft.com/office/drawing/2014/main" id="{F95E8F49-80FA-400C-9C76-4556B05D243D}"/>
              </a:ext>
            </a:extLst>
          </p:cNvPr>
          <p:cNvSpPr>
            <a:spLocks noGrp="1"/>
          </p:cNvSpPr>
          <p:nvPr>
            <p:ph idx="1"/>
          </p:nvPr>
        </p:nvSpPr>
        <p:spPr/>
        <p:txBody>
          <a:bodyPr/>
          <a:lstStyle/>
          <a:p>
            <a:pPr marL="359410" indent="-359410"/>
            <a:r>
              <a:rPr lang="en-GB" dirty="0"/>
              <a:t>How many science GCSE assessment objectives (AOs) are there?</a:t>
            </a:r>
            <a:br>
              <a:rPr lang="en-GB" dirty="0"/>
            </a:br>
            <a:endParaRPr lang="en-GB" dirty="0">
              <a:cs typeface="Arial"/>
            </a:endParaRPr>
          </a:p>
          <a:p>
            <a:pPr marL="359410" indent="-359410"/>
            <a:r>
              <a:rPr lang="en-GB" dirty="0"/>
              <a:t>What does each AO cover?</a:t>
            </a:r>
            <a:br>
              <a:rPr lang="en-GB" dirty="0"/>
            </a:br>
            <a:endParaRPr lang="en-GB" dirty="0">
              <a:cs typeface="Arial"/>
            </a:endParaRPr>
          </a:p>
          <a:p>
            <a:pPr marL="359410" indent="-359410"/>
            <a:r>
              <a:rPr lang="en-GB" dirty="0"/>
              <a:t>What percentage of the award is assigned to each AO?</a:t>
            </a:r>
            <a:br>
              <a:rPr lang="en-GB" dirty="0"/>
            </a:br>
            <a:endParaRPr lang="en-GB" dirty="0">
              <a:cs typeface="Arial"/>
            </a:endParaRPr>
          </a:p>
          <a:p>
            <a:pPr marL="359410" indent="-359410"/>
            <a:r>
              <a:rPr lang="en-GB" dirty="0"/>
              <a:t>Why are AOs important to teachers?</a:t>
            </a:r>
            <a:endParaRPr lang="en-GB" dirty="0">
              <a:cs typeface="Arial"/>
            </a:endParaRPr>
          </a:p>
          <a:p>
            <a:endParaRPr lang="en-GB" dirty="0"/>
          </a:p>
        </p:txBody>
      </p:sp>
      <p:sp>
        <p:nvSpPr>
          <p:cNvPr id="4" name="Slide Number Placeholder 3">
            <a:extLst>
              <a:ext uri="{FF2B5EF4-FFF2-40B4-BE49-F238E27FC236}">
                <a16:creationId xmlns:a16="http://schemas.microsoft.com/office/drawing/2014/main" id="{E4F43339-8CBF-4F32-9A3C-D87E5BFDD7B5}"/>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112572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BE1570-A648-4597-AAE8-72BA2EEDB42E}"/>
              </a:ext>
            </a:extLst>
          </p:cNvPr>
          <p:cNvSpPr>
            <a:spLocks noGrp="1"/>
          </p:cNvSpPr>
          <p:nvPr>
            <p:ph type="title"/>
          </p:nvPr>
        </p:nvSpPr>
        <p:spPr/>
        <p:txBody>
          <a:bodyPr/>
          <a:lstStyle/>
          <a:p>
            <a:r>
              <a:rPr lang="en-GB" dirty="0"/>
              <a:t>GCSE Science Assessment objectives (AOs)</a:t>
            </a:r>
          </a:p>
        </p:txBody>
      </p:sp>
      <p:pic>
        <p:nvPicPr>
          <p:cNvPr id="7" name="Content Placeholder 6">
            <a:extLst>
              <a:ext uri="{FF2B5EF4-FFF2-40B4-BE49-F238E27FC236}">
                <a16:creationId xmlns:a16="http://schemas.microsoft.com/office/drawing/2014/main" id="{AAAEB917-D352-45E5-BC0A-4A079F69F110}"/>
              </a:ext>
            </a:extLst>
          </p:cNvPr>
          <p:cNvPicPr>
            <a:picLocks noGrp="1" noChangeAspect="1"/>
          </p:cNvPicPr>
          <p:nvPr>
            <p:ph sz="quarter" idx="12"/>
          </p:nvPr>
        </p:nvPicPr>
        <p:blipFill>
          <a:blip r:embed="rId2"/>
          <a:stretch>
            <a:fillRect/>
          </a:stretch>
        </p:blipFill>
        <p:spPr>
          <a:xfrm>
            <a:off x="540000" y="1588744"/>
            <a:ext cx="7488420" cy="4405312"/>
          </a:xfrm>
          <a:prstGeom prst="rect">
            <a:avLst/>
          </a:prstGeom>
        </p:spPr>
      </p:pic>
      <p:sp>
        <p:nvSpPr>
          <p:cNvPr id="3" name="Slide Number Placeholder 2">
            <a:extLst>
              <a:ext uri="{FF2B5EF4-FFF2-40B4-BE49-F238E27FC236}">
                <a16:creationId xmlns:a16="http://schemas.microsoft.com/office/drawing/2014/main" id="{C49022E1-DF2C-4153-B7FA-55FE2D9D227E}"/>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353026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E75C-BAC1-4909-A816-0E2C10D4F534}"/>
              </a:ext>
            </a:extLst>
          </p:cNvPr>
          <p:cNvSpPr>
            <a:spLocks noGrp="1"/>
          </p:cNvSpPr>
          <p:nvPr>
            <p:ph type="title"/>
          </p:nvPr>
        </p:nvSpPr>
        <p:spPr/>
        <p:txBody>
          <a:bodyPr/>
          <a:lstStyle/>
          <a:p>
            <a:r>
              <a:rPr lang="en-GB" dirty="0"/>
              <a:t>Can you identify the AO?</a:t>
            </a:r>
          </a:p>
        </p:txBody>
      </p:sp>
      <p:sp>
        <p:nvSpPr>
          <p:cNvPr id="4" name="Slide Number Placeholder 3">
            <a:extLst>
              <a:ext uri="{FF2B5EF4-FFF2-40B4-BE49-F238E27FC236}">
                <a16:creationId xmlns:a16="http://schemas.microsoft.com/office/drawing/2014/main" id="{700CF790-CCF3-4E14-9605-E50BE695D93F}"/>
              </a:ext>
            </a:extLst>
          </p:cNvPr>
          <p:cNvSpPr>
            <a:spLocks noGrp="1"/>
          </p:cNvSpPr>
          <p:nvPr>
            <p:ph type="sldNum" sz="quarter" idx="4"/>
          </p:nvPr>
        </p:nvSpPr>
        <p:spPr/>
        <p:txBody>
          <a:bodyPr/>
          <a:lstStyle/>
          <a:p>
            <a:fld id="{9D4704D4-DAEA-4D4A-A9DC-4373E3AC7101}" type="slidenum">
              <a:rPr lang="en-GB" smtClean="0"/>
              <a:pPr/>
              <a:t>14</a:t>
            </a:fld>
            <a:endParaRPr lang="en-GB" dirty="0"/>
          </a:p>
        </p:txBody>
      </p:sp>
      <p:graphicFrame>
        <p:nvGraphicFramePr>
          <p:cNvPr id="5" name="Content Placeholder 3">
            <a:extLst>
              <a:ext uri="{FF2B5EF4-FFF2-40B4-BE49-F238E27FC236}">
                <a16:creationId xmlns:a16="http://schemas.microsoft.com/office/drawing/2014/main" id="{8D2D8602-CE9E-4AB5-AFBE-BFE7B9759313}"/>
              </a:ext>
            </a:extLst>
          </p:cNvPr>
          <p:cNvGraphicFramePr>
            <a:graphicFrameLocks/>
          </p:cNvGraphicFramePr>
          <p:nvPr>
            <p:extLst>
              <p:ext uri="{D42A27DB-BD31-4B8C-83A1-F6EECF244321}">
                <p14:modId xmlns:p14="http://schemas.microsoft.com/office/powerpoint/2010/main" val="3360296205"/>
              </p:ext>
            </p:extLst>
          </p:nvPr>
        </p:nvGraphicFramePr>
        <p:xfrm>
          <a:off x="540000" y="1731713"/>
          <a:ext cx="8045200" cy="4406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4F7B0B6-1940-4453-A764-D6EB8E74960A}"/>
              </a:ext>
            </a:extLst>
          </p:cNvPr>
          <p:cNvSpPr txBox="1"/>
          <p:nvPr/>
        </p:nvSpPr>
        <p:spPr>
          <a:xfrm>
            <a:off x="540000" y="1285797"/>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dirty="0"/>
              <a:t>Trilogy C2H 2018</a:t>
            </a:r>
            <a:r>
              <a:rPr lang="en-US" dirty="0">
                <a:cs typeface="Arial"/>
              </a:rPr>
              <a:t>​</a:t>
            </a:r>
            <a:endParaRPr lang="en-US" dirty="0"/>
          </a:p>
        </p:txBody>
      </p:sp>
    </p:spTree>
    <p:extLst>
      <p:ext uri="{BB962C8B-B14F-4D97-AF65-F5344CB8AC3E}">
        <p14:creationId xmlns:p14="http://schemas.microsoft.com/office/powerpoint/2010/main" val="35801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FC179D-2526-4CD7-9FD5-B25F20E9BEC4}"/>
              </a:ext>
            </a:extLst>
          </p:cNvPr>
          <p:cNvSpPr>
            <a:spLocks noGrp="1"/>
          </p:cNvSpPr>
          <p:nvPr>
            <p:ph type="title"/>
          </p:nvPr>
        </p:nvSpPr>
        <p:spPr/>
        <p:txBody>
          <a:bodyPr/>
          <a:lstStyle/>
          <a:p>
            <a:r>
              <a:rPr lang="en-GB" dirty="0"/>
              <a:t>Website resources</a:t>
            </a:r>
          </a:p>
        </p:txBody>
      </p:sp>
      <p:sp>
        <p:nvSpPr>
          <p:cNvPr id="4" name="Slide Number Placeholder 3">
            <a:extLst>
              <a:ext uri="{FF2B5EF4-FFF2-40B4-BE49-F238E27FC236}">
                <a16:creationId xmlns:a16="http://schemas.microsoft.com/office/drawing/2014/main" id="{0EEB586F-A6F8-4F71-9243-00C146198A78}"/>
              </a:ext>
            </a:extLst>
          </p:cNvPr>
          <p:cNvSpPr>
            <a:spLocks noGrp="1"/>
          </p:cNvSpPr>
          <p:nvPr>
            <p:ph type="sldNum" sz="quarter" idx="4"/>
          </p:nvPr>
        </p:nvSpPr>
        <p:spPr/>
        <p:txBody>
          <a:bodyPr/>
          <a:lstStyle/>
          <a:p>
            <a:fld id="{9D4704D4-DAEA-4D4A-A9DC-4373E3AC7101}" type="slidenum">
              <a:rPr lang="en-GB" smtClean="0"/>
              <a:pPr/>
              <a:t>15</a:t>
            </a:fld>
            <a:endParaRPr lang="en-GB" dirty="0"/>
          </a:p>
        </p:txBody>
      </p:sp>
      <p:pic>
        <p:nvPicPr>
          <p:cNvPr id="7" name="Picture 6">
            <a:extLst>
              <a:ext uri="{FF2B5EF4-FFF2-40B4-BE49-F238E27FC236}">
                <a16:creationId xmlns:a16="http://schemas.microsoft.com/office/drawing/2014/main" id="{A1AE3267-E717-4C32-ACA4-34BF4B0C0277}"/>
              </a:ext>
            </a:extLst>
          </p:cNvPr>
          <p:cNvPicPr>
            <a:picLocks noChangeAspect="1"/>
          </p:cNvPicPr>
          <p:nvPr/>
        </p:nvPicPr>
        <p:blipFill>
          <a:blip r:embed="rId2"/>
          <a:stretch>
            <a:fillRect/>
          </a:stretch>
        </p:blipFill>
        <p:spPr>
          <a:xfrm>
            <a:off x="540000" y="1084495"/>
            <a:ext cx="4913802" cy="5054022"/>
          </a:xfrm>
          <a:prstGeom prst="rect">
            <a:avLst/>
          </a:prstGeom>
        </p:spPr>
      </p:pic>
    </p:spTree>
    <p:extLst>
      <p:ext uri="{BB962C8B-B14F-4D97-AF65-F5344CB8AC3E}">
        <p14:creationId xmlns:p14="http://schemas.microsoft.com/office/powerpoint/2010/main" val="309915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0C0-2CAF-4991-90D4-3FD6C4E073F0}"/>
              </a:ext>
            </a:extLst>
          </p:cNvPr>
          <p:cNvSpPr>
            <a:spLocks noGrp="1"/>
          </p:cNvSpPr>
          <p:nvPr>
            <p:ph type="title"/>
          </p:nvPr>
        </p:nvSpPr>
        <p:spPr/>
        <p:txBody>
          <a:bodyPr/>
          <a:lstStyle/>
          <a:p>
            <a:r>
              <a:rPr lang="en-GB" dirty="0"/>
              <a:t>Website resources </a:t>
            </a:r>
          </a:p>
        </p:txBody>
      </p:sp>
      <p:pic>
        <p:nvPicPr>
          <p:cNvPr id="5" name="Content Placeholder 4">
            <a:extLst>
              <a:ext uri="{FF2B5EF4-FFF2-40B4-BE49-F238E27FC236}">
                <a16:creationId xmlns:a16="http://schemas.microsoft.com/office/drawing/2014/main" id="{702B958B-5AD7-45D5-A256-94A78C74CC04}"/>
              </a:ext>
            </a:extLst>
          </p:cNvPr>
          <p:cNvPicPr>
            <a:picLocks noGrp="1" noChangeAspect="1"/>
          </p:cNvPicPr>
          <p:nvPr>
            <p:ph sz="quarter" idx="12"/>
          </p:nvPr>
        </p:nvPicPr>
        <p:blipFill>
          <a:blip r:embed="rId2"/>
          <a:stretch>
            <a:fillRect/>
          </a:stretch>
        </p:blipFill>
        <p:spPr>
          <a:xfrm>
            <a:off x="540000" y="1613706"/>
            <a:ext cx="8041321" cy="4121253"/>
          </a:xfrm>
          <a:prstGeom prst="rect">
            <a:avLst/>
          </a:prstGeom>
        </p:spPr>
      </p:pic>
      <p:sp>
        <p:nvSpPr>
          <p:cNvPr id="4" name="Slide Number Placeholder 3">
            <a:extLst>
              <a:ext uri="{FF2B5EF4-FFF2-40B4-BE49-F238E27FC236}">
                <a16:creationId xmlns:a16="http://schemas.microsoft.com/office/drawing/2014/main" id="{F9C4D26F-D9DB-415D-9373-CD5DF9E61A72}"/>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349036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306-03D6-4120-84B3-9844FAD1177A}"/>
              </a:ext>
            </a:extLst>
          </p:cNvPr>
          <p:cNvSpPr>
            <a:spLocks noGrp="1"/>
          </p:cNvSpPr>
          <p:nvPr>
            <p:ph type="title"/>
          </p:nvPr>
        </p:nvSpPr>
        <p:spPr/>
        <p:txBody>
          <a:bodyPr/>
          <a:lstStyle/>
          <a:p>
            <a:r>
              <a:rPr lang="en-GB" dirty="0"/>
              <a:t>Practical handbook</a:t>
            </a:r>
          </a:p>
        </p:txBody>
      </p:sp>
      <p:pic>
        <p:nvPicPr>
          <p:cNvPr id="5" name="Content Placeholder 4">
            <a:extLst>
              <a:ext uri="{FF2B5EF4-FFF2-40B4-BE49-F238E27FC236}">
                <a16:creationId xmlns:a16="http://schemas.microsoft.com/office/drawing/2014/main" id="{735FFAE4-2845-49B8-AFF1-FE3E8D9D7218}"/>
              </a:ext>
            </a:extLst>
          </p:cNvPr>
          <p:cNvPicPr>
            <a:picLocks noGrp="1" noChangeAspect="1"/>
          </p:cNvPicPr>
          <p:nvPr>
            <p:ph sz="quarter" idx="12"/>
          </p:nvPr>
        </p:nvPicPr>
        <p:blipFill>
          <a:blip r:embed="rId2"/>
          <a:stretch>
            <a:fillRect/>
          </a:stretch>
        </p:blipFill>
        <p:spPr>
          <a:xfrm>
            <a:off x="540000" y="1731963"/>
            <a:ext cx="4319249" cy="4405312"/>
          </a:xfrm>
          <a:prstGeom prst="rect">
            <a:avLst/>
          </a:prstGeom>
        </p:spPr>
      </p:pic>
      <p:sp>
        <p:nvSpPr>
          <p:cNvPr id="4" name="Slide Number Placeholder 3">
            <a:extLst>
              <a:ext uri="{FF2B5EF4-FFF2-40B4-BE49-F238E27FC236}">
                <a16:creationId xmlns:a16="http://schemas.microsoft.com/office/drawing/2014/main" id="{B215F377-F2B8-4064-8D76-D523E20CB40F}"/>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2281895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7F91-8A02-4646-B3B1-91579791A1DD}"/>
              </a:ext>
            </a:extLst>
          </p:cNvPr>
          <p:cNvSpPr>
            <a:spLocks noGrp="1"/>
          </p:cNvSpPr>
          <p:nvPr>
            <p:ph type="title"/>
          </p:nvPr>
        </p:nvSpPr>
        <p:spPr/>
        <p:txBody>
          <a:bodyPr/>
          <a:lstStyle/>
          <a:p>
            <a:r>
              <a:rPr lang="en-GB" dirty="0"/>
              <a:t>Centre services: Secure resources </a:t>
            </a:r>
          </a:p>
        </p:txBody>
      </p:sp>
      <p:pic>
        <p:nvPicPr>
          <p:cNvPr id="5" name="Content Placeholder 4">
            <a:extLst>
              <a:ext uri="{FF2B5EF4-FFF2-40B4-BE49-F238E27FC236}">
                <a16:creationId xmlns:a16="http://schemas.microsoft.com/office/drawing/2014/main" id="{27EDD27A-BF87-4126-B646-C460C919C81B}"/>
              </a:ext>
            </a:extLst>
          </p:cNvPr>
          <p:cNvPicPr>
            <a:picLocks noGrp="1" noChangeAspect="1"/>
          </p:cNvPicPr>
          <p:nvPr>
            <p:ph sz="quarter" idx="12"/>
          </p:nvPr>
        </p:nvPicPr>
        <p:blipFill>
          <a:blip r:embed="rId2"/>
          <a:stretch>
            <a:fillRect/>
          </a:stretch>
        </p:blipFill>
        <p:spPr>
          <a:xfrm>
            <a:off x="540000" y="1731963"/>
            <a:ext cx="5820737" cy="4405312"/>
          </a:xfrm>
          <a:prstGeom prst="rect">
            <a:avLst/>
          </a:prstGeom>
        </p:spPr>
      </p:pic>
      <p:sp>
        <p:nvSpPr>
          <p:cNvPr id="4" name="Slide Number Placeholder 3">
            <a:extLst>
              <a:ext uri="{FF2B5EF4-FFF2-40B4-BE49-F238E27FC236}">
                <a16:creationId xmlns:a16="http://schemas.microsoft.com/office/drawing/2014/main" id="{F3E8A7AD-D4F5-44B0-B283-85A9B5AC68F5}"/>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306709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BF27E-EA4D-43A2-BA76-DD9DE65E3CCB}"/>
              </a:ext>
            </a:extLst>
          </p:cNvPr>
          <p:cNvSpPr>
            <a:spLocks noGrp="1"/>
          </p:cNvSpPr>
          <p:nvPr>
            <p:ph type="title"/>
          </p:nvPr>
        </p:nvSpPr>
        <p:spPr/>
        <p:txBody>
          <a:bodyPr/>
          <a:lstStyle/>
          <a:p>
            <a:r>
              <a:rPr lang="en-GB" dirty="0"/>
              <a:t>Structure of the papers</a:t>
            </a:r>
          </a:p>
        </p:txBody>
      </p:sp>
      <p:sp>
        <p:nvSpPr>
          <p:cNvPr id="6" name="Content Placeholder 5">
            <a:extLst>
              <a:ext uri="{FF2B5EF4-FFF2-40B4-BE49-F238E27FC236}">
                <a16:creationId xmlns:a16="http://schemas.microsoft.com/office/drawing/2014/main" id="{330C2FAA-A5AE-44AA-80D4-15B09B552225}"/>
              </a:ext>
            </a:extLst>
          </p:cNvPr>
          <p:cNvSpPr>
            <a:spLocks noGrp="1"/>
          </p:cNvSpPr>
          <p:nvPr>
            <p:ph sz="quarter" idx="12"/>
          </p:nvPr>
        </p:nvSpPr>
        <p:spPr/>
        <p:txBody>
          <a:bodyPr/>
          <a:lstStyle/>
          <a:p>
            <a:pPr marL="359410" indent="-359410"/>
            <a:r>
              <a:rPr lang="en-GB" dirty="0" err="1"/>
              <a:t>Approx</a:t>
            </a:r>
            <a:r>
              <a:rPr lang="en-GB" dirty="0"/>
              <a:t> 7 questions on Combined and 10 for Separate science.</a:t>
            </a:r>
            <a:endParaRPr lang="en-US" dirty="0"/>
          </a:p>
          <a:p>
            <a:pPr marL="359410" indent="-359410"/>
            <a:r>
              <a:rPr lang="en-GB" dirty="0"/>
              <a:t>Questions are made up of several ‘items’.</a:t>
            </a:r>
            <a:endParaRPr lang="en-GB" dirty="0">
              <a:cs typeface="Arial"/>
            </a:endParaRPr>
          </a:p>
          <a:p>
            <a:pPr marL="359410" indent="-359410"/>
            <a:r>
              <a:rPr lang="en-GB" dirty="0"/>
              <a:t>Each question covers an area of science. The stem introduces it.</a:t>
            </a:r>
            <a:endParaRPr lang="en-GB" dirty="0">
              <a:cs typeface="Arial"/>
            </a:endParaRPr>
          </a:p>
          <a:p>
            <a:pPr marL="359410" indent="-359410"/>
            <a:r>
              <a:rPr lang="en-GB" dirty="0"/>
              <a:t>Papers are ramped and tiered.</a:t>
            </a:r>
            <a:endParaRPr lang="en-GB" dirty="0">
              <a:cs typeface="Arial"/>
            </a:endParaRPr>
          </a:p>
          <a:p>
            <a:pPr marL="359410" indent="-359410"/>
            <a:r>
              <a:rPr lang="en-GB" dirty="0"/>
              <a:t>Common questions make up 30% of marks.</a:t>
            </a:r>
          </a:p>
          <a:p>
            <a:pPr marL="359410" indent="-359410"/>
            <a:endParaRPr lang="en-GB" dirty="0"/>
          </a:p>
          <a:p>
            <a:pPr marL="359410" indent="-359410"/>
            <a:endParaRPr lang="en-GB" dirty="0"/>
          </a:p>
        </p:txBody>
      </p:sp>
      <p:sp>
        <p:nvSpPr>
          <p:cNvPr id="4" name="Slide Number Placeholder 3">
            <a:extLst>
              <a:ext uri="{FF2B5EF4-FFF2-40B4-BE49-F238E27FC236}">
                <a16:creationId xmlns:a16="http://schemas.microsoft.com/office/drawing/2014/main" id="{B3DA6A88-1051-45DC-A567-4E3E2305612C}"/>
              </a:ext>
            </a:extLst>
          </p:cNvPr>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9" name="Picture 8">
            <a:extLst>
              <a:ext uri="{FF2B5EF4-FFF2-40B4-BE49-F238E27FC236}">
                <a16:creationId xmlns:a16="http://schemas.microsoft.com/office/drawing/2014/main" id="{D3A563C1-29E1-43A1-89A6-951DE7C23C75}"/>
              </a:ext>
            </a:extLst>
          </p:cNvPr>
          <p:cNvPicPr>
            <a:picLocks noChangeAspect="1"/>
          </p:cNvPicPr>
          <p:nvPr/>
        </p:nvPicPr>
        <p:blipFill>
          <a:blip r:embed="rId2"/>
          <a:stretch>
            <a:fillRect/>
          </a:stretch>
        </p:blipFill>
        <p:spPr>
          <a:xfrm>
            <a:off x="558000" y="3465215"/>
            <a:ext cx="6858331" cy="2394810"/>
          </a:xfrm>
          <a:prstGeom prst="rect">
            <a:avLst/>
          </a:prstGeom>
        </p:spPr>
      </p:pic>
    </p:spTree>
    <p:extLst>
      <p:ext uri="{BB962C8B-B14F-4D97-AF65-F5344CB8AC3E}">
        <p14:creationId xmlns:p14="http://schemas.microsoft.com/office/powerpoint/2010/main" val="277706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59E77-7324-4EBE-8C32-1C6DBF4139E8}"/>
              </a:ext>
            </a:extLst>
          </p:cNvPr>
          <p:cNvSpPr>
            <a:spLocks noGrp="1"/>
          </p:cNvSpPr>
          <p:nvPr>
            <p:ph type="title"/>
          </p:nvPr>
        </p:nvSpPr>
        <p:spPr/>
        <p:txBody>
          <a:bodyPr/>
          <a:lstStyle/>
          <a:p>
            <a:r>
              <a:rPr lang="en-GB" dirty="0"/>
              <a:t>Types of questions</a:t>
            </a:r>
          </a:p>
        </p:txBody>
      </p:sp>
      <p:sp>
        <p:nvSpPr>
          <p:cNvPr id="6" name="Content Placeholder 5">
            <a:extLst>
              <a:ext uri="{FF2B5EF4-FFF2-40B4-BE49-F238E27FC236}">
                <a16:creationId xmlns:a16="http://schemas.microsoft.com/office/drawing/2014/main" id="{BF1623EA-9010-4F76-A900-8FECFD81080D}"/>
              </a:ext>
            </a:extLst>
          </p:cNvPr>
          <p:cNvSpPr>
            <a:spLocks noGrp="1"/>
          </p:cNvSpPr>
          <p:nvPr>
            <p:ph sz="quarter" idx="12"/>
          </p:nvPr>
        </p:nvSpPr>
        <p:spPr/>
        <p:txBody>
          <a:bodyPr/>
          <a:lstStyle/>
          <a:p>
            <a:pPr marL="359410" indent="-359410"/>
            <a:r>
              <a:rPr lang="en-GB" dirty="0"/>
              <a:t>Different question types</a:t>
            </a:r>
            <a:endParaRPr lang="en-US" dirty="0"/>
          </a:p>
          <a:p>
            <a:pPr marL="719455" lvl="1" indent="-359410">
              <a:buClr>
                <a:schemeClr val="tx2"/>
              </a:buClr>
              <a:buSzPct val="60000"/>
              <a:buFont typeface="Courier New" panose="02070309020205020404" pitchFamily="49" charset="0"/>
              <a:buChar char="o"/>
            </a:pPr>
            <a:r>
              <a:rPr lang="en-GB" dirty="0"/>
              <a:t>multiple choice, link boxes: 1 or 2 marks</a:t>
            </a:r>
            <a:endParaRPr lang="en-GB" dirty="0">
              <a:cs typeface="Arial"/>
            </a:endParaRPr>
          </a:p>
          <a:p>
            <a:pPr marL="719455" lvl="1" indent="-359410">
              <a:buClr>
                <a:schemeClr val="tx2"/>
              </a:buClr>
              <a:buSzPct val="60000"/>
              <a:buFont typeface="Courier New" panose="02070309020205020404" pitchFamily="49" charset="0"/>
              <a:buChar char="o"/>
            </a:pPr>
            <a:r>
              <a:rPr lang="en-GB" dirty="0"/>
              <a:t>short answer: 1–3 marks</a:t>
            </a:r>
            <a:endParaRPr lang="en-GB" dirty="0">
              <a:cs typeface="Arial"/>
            </a:endParaRPr>
          </a:p>
          <a:p>
            <a:pPr marL="719455" lvl="1" indent="-359410">
              <a:buClr>
                <a:schemeClr val="tx2"/>
              </a:buClr>
              <a:buSzPct val="60000"/>
              <a:buFont typeface="Courier New" panose="02070309020205020404" pitchFamily="49" charset="0"/>
              <a:buChar char="o"/>
            </a:pPr>
            <a:r>
              <a:rPr lang="en-GB" dirty="0"/>
              <a:t>calculations: 1–4 marks (compensatory marks)</a:t>
            </a:r>
            <a:endParaRPr lang="en-GB" dirty="0">
              <a:cs typeface="Arial"/>
            </a:endParaRPr>
          </a:p>
          <a:p>
            <a:pPr marL="719455" lvl="1" indent="-359410">
              <a:buClr>
                <a:schemeClr val="tx2"/>
              </a:buClr>
              <a:buSzPct val="60000"/>
              <a:buFont typeface="Courier New" panose="02070309020205020404" pitchFamily="49" charset="0"/>
              <a:buChar char="o"/>
            </a:pPr>
            <a:r>
              <a:rPr lang="en-GB" dirty="0"/>
              <a:t>extended response: 4–6 marks (levels of response mark scheme)</a:t>
            </a:r>
            <a:endParaRPr lang="en-GB" dirty="0">
              <a:cs typeface="Arial"/>
            </a:endParaRPr>
          </a:p>
          <a:p>
            <a:pPr marL="719455" lvl="1" indent="-359410">
              <a:buClr>
                <a:schemeClr val="tx2"/>
              </a:buClr>
              <a:buSzPct val="60000"/>
              <a:buFont typeface="Courier New" panose="02070309020205020404" pitchFamily="49" charset="0"/>
              <a:buChar char="o"/>
            </a:pPr>
            <a:r>
              <a:rPr lang="en-GB" dirty="0"/>
              <a:t>multistep calculation: 4–6 marks</a:t>
            </a:r>
            <a:endParaRPr lang="en-GB" dirty="0">
              <a:cs typeface="Arial"/>
            </a:endParaRPr>
          </a:p>
          <a:p>
            <a:pPr marL="719455" lvl="1" indent="-359410">
              <a:buClr>
                <a:schemeClr val="tx2"/>
              </a:buClr>
              <a:buSzPct val="60000"/>
              <a:buFont typeface="Courier New" panose="02070309020205020404" pitchFamily="49" charset="0"/>
              <a:buChar char="o"/>
            </a:pPr>
            <a:r>
              <a:rPr lang="en-GB" dirty="0"/>
              <a:t>graphs: 3 marks (plots, axis, scale, line of best fit)</a:t>
            </a:r>
            <a:endParaRPr lang="en-GB" dirty="0">
              <a:cs typeface="Arial"/>
            </a:endParaRPr>
          </a:p>
          <a:p>
            <a:pPr marL="719455" lvl="1" indent="-359410">
              <a:buClr>
                <a:schemeClr val="tx2"/>
              </a:buClr>
              <a:buSzPct val="60000"/>
              <a:buFont typeface="Courier New" panose="02070309020205020404" pitchFamily="49" charset="0"/>
              <a:buChar char="o"/>
            </a:pPr>
            <a:r>
              <a:rPr lang="en-GB" dirty="0"/>
              <a:t>diagrams.</a:t>
            </a:r>
          </a:p>
          <a:p>
            <a:pPr marL="719455" lvl="1" indent="-359410">
              <a:buClr>
                <a:srgbClr val="6464A0"/>
              </a:buClr>
              <a:buSzPct val="60000"/>
              <a:buFont typeface="Courier New" panose="02070309020205020404" pitchFamily="49" charset="0"/>
              <a:buChar char="o"/>
            </a:pPr>
            <a:endParaRPr lang="en-GB" dirty="0">
              <a:cs typeface="Arial"/>
            </a:endParaRPr>
          </a:p>
          <a:p>
            <a:pPr marL="359410" indent="-359410"/>
            <a:r>
              <a:rPr lang="en-GB" dirty="0">
                <a:cs typeface="Arial"/>
              </a:rPr>
              <a:t>Page 5 of handbook.</a:t>
            </a:r>
          </a:p>
          <a:p>
            <a:pPr marL="359410" indent="-359410"/>
            <a:endParaRPr lang="en-GB" dirty="0">
              <a:cs typeface="Arial"/>
            </a:endParaRPr>
          </a:p>
          <a:p>
            <a:pPr marL="359410" indent="-359410"/>
            <a:r>
              <a:rPr lang="en-GB" dirty="0"/>
              <a:t>Questions cover several AOs (</a:t>
            </a:r>
            <a:r>
              <a:rPr lang="en-GB" dirty="0" err="1">
                <a:ea typeface="+mn-lt"/>
                <a:cs typeface="+mn-lt"/>
              </a:rPr>
              <a:t>eg</a:t>
            </a:r>
            <a:r>
              <a:rPr lang="en-GB" dirty="0">
                <a:ea typeface="+mn-lt"/>
                <a:cs typeface="+mn-lt"/>
              </a:rPr>
              <a:t> Trilogy P2 2018 standard demand).</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2C5A09EF-BCB8-4EC9-9E44-E9D8674472F5}"/>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18127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DA61B-FA55-4307-8B7F-412289597CA2}"/>
              </a:ext>
            </a:extLst>
          </p:cNvPr>
          <p:cNvSpPr>
            <a:spLocks noGrp="1"/>
          </p:cNvSpPr>
          <p:nvPr>
            <p:ph type="title"/>
          </p:nvPr>
        </p:nvSpPr>
        <p:spPr/>
        <p:txBody>
          <a:bodyPr/>
          <a:lstStyle/>
          <a:p>
            <a:r>
              <a:rPr lang="en-GB" dirty="0"/>
              <a:t>Applying a mark scheme</a:t>
            </a:r>
          </a:p>
        </p:txBody>
      </p:sp>
      <p:sp>
        <p:nvSpPr>
          <p:cNvPr id="8" name="Content Placeholder 7">
            <a:extLst>
              <a:ext uri="{FF2B5EF4-FFF2-40B4-BE49-F238E27FC236}">
                <a16:creationId xmlns:a16="http://schemas.microsoft.com/office/drawing/2014/main" id="{E9087FE3-985F-4BB2-ADA5-4EEA964D9E31}"/>
              </a:ext>
            </a:extLst>
          </p:cNvPr>
          <p:cNvSpPr>
            <a:spLocks noGrp="1"/>
          </p:cNvSpPr>
          <p:nvPr>
            <p:ph idx="1"/>
          </p:nvPr>
        </p:nvSpPr>
        <p:spPr/>
        <p:txBody>
          <a:bodyPr/>
          <a:lstStyle/>
          <a:p>
            <a:pPr marL="0" indent="0">
              <a:buNone/>
            </a:pPr>
            <a:r>
              <a:rPr lang="en-GB" dirty="0"/>
              <a:t>Marking questions in the ASE ECT booklet</a:t>
            </a:r>
          </a:p>
          <a:p>
            <a:endParaRPr lang="en-GB" dirty="0"/>
          </a:p>
        </p:txBody>
      </p:sp>
      <p:sp>
        <p:nvSpPr>
          <p:cNvPr id="4" name="Slide Number Placeholder 3">
            <a:extLst>
              <a:ext uri="{FF2B5EF4-FFF2-40B4-BE49-F238E27FC236}">
                <a16:creationId xmlns:a16="http://schemas.microsoft.com/office/drawing/2014/main" id="{93C03205-221E-4DF5-97CC-30BB9B8CD790}"/>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367276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322454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45414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00313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914673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1867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262398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293945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29</a:t>
            </a:fld>
            <a:endParaRPr lang="en-GB" dirty="0"/>
          </a:p>
        </p:txBody>
      </p:sp>
    </p:spTree>
    <p:extLst>
      <p:ext uri="{BB962C8B-B14F-4D97-AF65-F5344CB8AC3E}">
        <p14:creationId xmlns:p14="http://schemas.microsoft.com/office/powerpoint/2010/main" val="74383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of session</a:t>
            </a:r>
          </a:p>
        </p:txBody>
      </p:sp>
      <p:sp>
        <p:nvSpPr>
          <p:cNvPr id="4" name="Content Placeholder 3"/>
          <p:cNvSpPr>
            <a:spLocks noGrp="1"/>
          </p:cNvSpPr>
          <p:nvPr>
            <p:ph idx="1"/>
          </p:nvPr>
        </p:nvSpPr>
        <p:spPr/>
        <p:txBody>
          <a:bodyPr/>
          <a:lstStyle/>
          <a:p>
            <a:pPr marL="359410" indent="-359410"/>
            <a:r>
              <a:rPr lang="en-GB" dirty="0"/>
              <a:t>The specification</a:t>
            </a:r>
            <a:br>
              <a:rPr lang="en-GB" dirty="0"/>
            </a:br>
            <a:r>
              <a:rPr lang="en-GB" dirty="0"/>
              <a:t> </a:t>
            </a:r>
            <a:endParaRPr lang="en-US" dirty="0">
              <a:cs typeface="Arial"/>
            </a:endParaRPr>
          </a:p>
          <a:p>
            <a:pPr marL="359410" indent="-359410"/>
            <a:r>
              <a:rPr lang="en-GB" dirty="0"/>
              <a:t>Assessment objectives</a:t>
            </a:r>
          </a:p>
          <a:p>
            <a:pPr marL="359410" indent="-359410"/>
            <a:endParaRPr lang="en-GB" dirty="0">
              <a:cs typeface="Arial"/>
            </a:endParaRPr>
          </a:p>
          <a:p>
            <a:pPr marL="359410" indent="-359410"/>
            <a:r>
              <a:rPr lang="en-GB" dirty="0"/>
              <a:t>Structure of the paper </a:t>
            </a:r>
            <a:br>
              <a:rPr lang="en-GB" dirty="0"/>
            </a:br>
            <a:endParaRPr lang="en-US" dirty="0"/>
          </a:p>
          <a:p>
            <a:pPr marL="359410" indent="-359410"/>
            <a:r>
              <a:rPr lang="en-GB" dirty="0">
                <a:cs typeface="Arial"/>
              </a:rPr>
              <a:t>Applying a mark scheme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553251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pPr marL="359410" indent="-359410"/>
            <a:r>
              <a:rPr lang="en-GB" dirty="0"/>
              <a:t>Example 8      1 mark</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309338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pPr marL="359410" indent="-359410"/>
            <a:r>
              <a:rPr lang="en-GB" dirty="0"/>
              <a:t>Example 8      1 mark</a:t>
            </a:r>
            <a:endParaRPr lang="en-GB" dirty="0">
              <a:cs typeface="Arial"/>
            </a:endParaRPr>
          </a:p>
          <a:p>
            <a:pPr marL="359410" indent="-359410"/>
            <a:r>
              <a:rPr lang="en-GB" dirty="0"/>
              <a:t>Example 9      3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342782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pPr marL="359410" indent="-359410"/>
            <a:r>
              <a:rPr lang="en-GB" dirty="0"/>
              <a:t>Example 8      1 mark</a:t>
            </a:r>
            <a:endParaRPr lang="en-GB" dirty="0">
              <a:cs typeface="Arial"/>
            </a:endParaRPr>
          </a:p>
          <a:p>
            <a:pPr marL="359410" indent="-359410"/>
            <a:r>
              <a:rPr lang="en-GB" dirty="0"/>
              <a:t>Example 9      3 marks</a:t>
            </a:r>
            <a:endParaRPr lang="en-GB" dirty="0">
              <a:cs typeface="Arial"/>
            </a:endParaRPr>
          </a:p>
          <a:p>
            <a:pPr marL="359410" indent="-359410"/>
            <a:r>
              <a:rPr lang="en-GB" dirty="0"/>
              <a:t>Example 10    0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32</a:t>
            </a:fld>
            <a:endParaRPr lang="en-GB" dirty="0"/>
          </a:p>
        </p:txBody>
      </p:sp>
    </p:spTree>
    <p:extLst>
      <p:ext uri="{BB962C8B-B14F-4D97-AF65-F5344CB8AC3E}">
        <p14:creationId xmlns:p14="http://schemas.microsoft.com/office/powerpoint/2010/main" val="2641425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pPr marL="359410" indent="-359410"/>
            <a:r>
              <a:rPr lang="en-GB" dirty="0"/>
              <a:t>Example 8      1 mark</a:t>
            </a:r>
            <a:endParaRPr lang="en-GB" dirty="0">
              <a:cs typeface="Arial"/>
            </a:endParaRPr>
          </a:p>
          <a:p>
            <a:pPr marL="359410" indent="-359410"/>
            <a:r>
              <a:rPr lang="en-GB" dirty="0"/>
              <a:t>Example 9      3 marks</a:t>
            </a:r>
            <a:endParaRPr lang="en-GB" dirty="0">
              <a:cs typeface="Arial"/>
            </a:endParaRPr>
          </a:p>
          <a:p>
            <a:pPr marL="359410" indent="-359410"/>
            <a:r>
              <a:rPr lang="en-GB" dirty="0"/>
              <a:t>Example 10    0 marks</a:t>
            </a:r>
            <a:endParaRPr lang="en-GB" dirty="0">
              <a:cs typeface="Arial"/>
            </a:endParaRPr>
          </a:p>
          <a:p>
            <a:pPr marL="359410" indent="-359410"/>
            <a:r>
              <a:rPr lang="en-GB" dirty="0"/>
              <a:t>Example 11    1 marks and 0 marks</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382121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14E3C-88E2-43F2-938B-48ACF912AF69}"/>
              </a:ext>
            </a:extLst>
          </p:cNvPr>
          <p:cNvSpPr>
            <a:spLocks noGrp="1"/>
          </p:cNvSpPr>
          <p:nvPr>
            <p:ph type="title"/>
          </p:nvPr>
        </p:nvSpPr>
        <p:spPr/>
        <p:txBody>
          <a:bodyPr/>
          <a:lstStyle/>
          <a:p>
            <a:r>
              <a:rPr lang="en-GB" dirty="0"/>
              <a:t>Marks awarded on the responses </a:t>
            </a:r>
          </a:p>
        </p:txBody>
      </p:sp>
      <p:sp>
        <p:nvSpPr>
          <p:cNvPr id="6" name="Content Placeholder 5">
            <a:extLst>
              <a:ext uri="{FF2B5EF4-FFF2-40B4-BE49-F238E27FC236}">
                <a16:creationId xmlns:a16="http://schemas.microsoft.com/office/drawing/2014/main" id="{3B29B7B9-A7E5-4714-8E00-26FBDA1A5269}"/>
              </a:ext>
            </a:extLst>
          </p:cNvPr>
          <p:cNvSpPr>
            <a:spLocks noGrp="1"/>
          </p:cNvSpPr>
          <p:nvPr>
            <p:ph idx="1"/>
          </p:nvPr>
        </p:nvSpPr>
        <p:spPr/>
        <p:txBody>
          <a:bodyPr/>
          <a:lstStyle/>
          <a:p>
            <a:pPr marL="359410" indent="-359410"/>
            <a:r>
              <a:rPr lang="en-GB" dirty="0"/>
              <a:t>Example 1      0 marks </a:t>
            </a:r>
            <a:endParaRPr lang="en-US" dirty="0"/>
          </a:p>
          <a:p>
            <a:pPr marL="359410" indent="-359410"/>
            <a:r>
              <a:rPr lang="en-GB" dirty="0"/>
              <a:t>Example 2      0 marks</a:t>
            </a:r>
            <a:endParaRPr lang="en-GB" dirty="0">
              <a:cs typeface="Arial"/>
            </a:endParaRPr>
          </a:p>
          <a:p>
            <a:pPr marL="359410" indent="-359410"/>
            <a:r>
              <a:rPr lang="en-GB" dirty="0"/>
              <a:t>Example 3      1 mark</a:t>
            </a:r>
            <a:endParaRPr lang="en-GB" dirty="0">
              <a:cs typeface="Arial"/>
            </a:endParaRPr>
          </a:p>
          <a:p>
            <a:pPr marL="359410" indent="-359410"/>
            <a:r>
              <a:rPr lang="en-GB" dirty="0"/>
              <a:t>Example 4      2 marks</a:t>
            </a:r>
            <a:endParaRPr lang="en-GB" dirty="0">
              <a:cs typeface="Arial"/>
            </a:endParaRPr>
          </a:p>
          <a:p>
            <a:pPr marL="359410" indent="-359410"/>
            <a:r>
              <a:rPr lang="en-GB" dirty="0"/>
              <a:t>Example 5      2 marks</a:t>
            </a:r>
            <a:endParaRPr lang="en-GB" dirty="0">
              <a:cs typeface="Arial"/>
            </a:endParaRPr>
          </a:p>
          <a:p>
            <a:pPr marL="359410" indent="-359410"/>
            <a:r>
              <a:rPr lang="en-GB" dirty="0"/>
              <a:t>Example 6      0 marks</a:t>
            </a:r>
            <a:endParaRPr lang="en-GB" dirty="0">
              <a:cs typeface="Arial"/>
            </a:endParaRPr>
          </a:p>
          <a:p>
            <a:pPr marL="359410" indent="-359410"/>
            <a:r>
              <a:rPr lang="en-GB" dirty="0"/>
              <a:t>Example 7      2 marks</a:t>
            </a:r>
            <a:endParaRPr lang="en-GB" dirty="0">
              <a:cs typeface="Arial"/>
            </a:endParaRPr>
          </a:p>
          <a:p>
            <a:pPr marL="359410" indent="-359410"/>
            <a:r>
              <a:rPr lang="en-GB" dirty="0"/>
              <a:t>Example 8      1 mark</a:t>
            </a:r>
            <a:endParaRPr lang="en-GB" dirty="0">
              <a:cs typeface="Arial"/>
            </a:endParaRPr>
          </a:p>
          <a:p>
            <a:pPr marL="359410" indent="-359410"/>
            <a:r>
              <a:rPr lang="en-GB" dirty="0"/>
              <a:t>Example 9      3 marks</a:t>
            </a:r>
            <a:endParaRPr lang="en-GB" dirty="0">
              <a:cs typeface="Arial"/>
            </a:endParaRPr>
          </a:p>
          <a:p>
            <a:pPr marL="359410" indent="-359410"/>
            <a:r>
              <a:rPr lang="en-GB" dirty="0"/>
              <a:t>Example 10    0 marks</a:t>
            </a:r>
            <a:endParaRPr lang="en-GB" dirty="0">
              <a:cs typeface="Arial"/>
            </a:endParaRPr>
          </a:p>
          <a:p>
            <a:pPr marL="359410" indent="-359410"/>
            <a:r>
              <a:rPr lang="en-GB" dirty="0"/>
              <a:t>Example 11    1 marks and 0 marks</a:t>
            </a:r>
            <a:endParaRPr lang="en-GB" dirty="0">
              <a:cs typeface="Arial"/>
            </a:endParaRPr>
          </a:p>
          <a:p>
            <a:pPr marL="359410" indent="-359410"/>
            <a:r>
              <a:rPr lang="en-GB" dirty="0"/>
              <a:t>Example 12    0 marks and 0 marks </a:t>
            </a:r>
            <a:endParaRPr lang="en-GB" dirty="0">
              <a:cs typeface="Arial"/>
            </a:endParaRPr>
          </a:p>
          <a:p>
            <a:endParaRPr lang="en-GB" dirty="0"/>
          </a:p>
        </p:txBody>
      </p:sp>
      <p:sp>
        <p:nvSpPr>
          <p:cNvPr id="3" name="Slide Number Placeholder 2">
            <a:extLst>
              <a:ext uri="{FF2B5EF4-FFF2-40B4-BE49-F238E27FC236}">
                <a16:creationId xmlns:a16="http://schemas.microsoft.com/office/drawing/2014/main" id="{AC0BFF7B-6D83-4FE1-A004-F2F149469B11}"/>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310303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B6F9-D916-4ABD-BFE4-A18627BF0C21}"/>
              </a:ext>
            </a:extLst>
          </p:cNvPr>
          <p:cNvSpPr>
            <a:spLocks noGrp="1"/>
          </p:cNvSpPr>
          <p:nvPr>
            <p:ph type="title"/>
          </p:nvPr>
        </p:nvSpPr>
        <p:spPr/>
        <p:txBody>
          <a:bodyPr/>
          <a:lstStyle/>
          <a:p>
            <a:r>
              <a:rPr lang="en-GB" dirty="0"/>
              <a:t>Graphs</a:t>
            </a:r>
          </a:p>
        </p:txBody>
      </p:sp>
      <p:sp>
        <p:nvSpPr>
          <p:cNvPr id="3" name="Content Placeholder 2">
            <a:extLst>
              <a:ext uri="{FF2B5EF4-FFF2-40B4-BE49-F238E27FC236}">
                <a16:creationId xmlns:a16="http://schemas.microsoft.com/office/drawing/2014/main" id="{AEB34F2A-5176-4249-B898-4C0433AFBD04}"/>
              </a:ext>
            </a:extLst>
          </p:cNvPr>
          <p:cNvSpPr>
            <a:spLocks noGrp="1"/>
          </p:cNvSpPr>
          <p:nvPr>
            <p:ph idx="1"/>
          </p:nvPr>
        </p:nvSpPr>
        <p:spPr/>
        <p:txBody>
          <a:bodyPr/>
          <a:lstStyle/>
          <a:p>
            <a:pPr marL="0" indent="0">
              <a:buNone/>
            </a:pPr>
            <a:r>
              <a:rPr lang="en-US" dirty="0">
                <a:ea typeface="+mn-lt"/>
                <a:cs typeface="+mn-lt"/>
              </a:rPr>
              <a:t>Students may be asked to:</a:t>
            </a:r>
            <a:endParaRPr lang="en-US" dirty="0">
              <a:cs typeface="Arial"/>
            </a:endParaRPr>
          </a:p>
          <a:p>
            <a:pPr marL="0" indent="0">
              <a:buNone/>
            </a:pPr>
            <a:endParaRPr lang="en-US" dirty="0">
              <a:ea typeface="+mn-lt"/>
              <a:cs typeface="+mn-lt"/>
            </a:endParaRPr>
          </a:p>
          <a:p>
            <a:pPr marL="359410" indent="-359410"/>
            <a:r>
              <a:rPr lang="en-US" b="1" dirty="0">
                <a:ea typeface="+mn-lt"/>
                <a:cs typeface="+mn-lt"/>
              </a:rPr>
              <a:t>plot</a:t>
            </a:r>
            <a:r>
              <a:rPr lang="en-US" dirty="0">
                <a:ea typeface="+mn-lt"/>
                <a:cs typeface="+mn-lt"/>
              </a:rPr>
              <a:t> the data from a table</a:t>
            </a:r>
          </a:p>
          <a:p>
            <a:pPr marL="359410" indent="-359410"/>
            <a:r>
              <a:rPr lang="en-US" dirty="0">
                <a:cs typeface="Arial"/>
              </a:rPr>
              <a:t>(ideally) use a </a:t>
            </a:r>
            <a:r>
              <a:rPr lang="en-US" b="1" dirty="0">
                <a:cs typeface="Arial"/>
              </a:rPr>
              <a:t>sharp pencil</a:t>
            </a:r>
            <a:endParaRPr lang="en-US" dirty="0">
              <a:cs typeface="Arial"/>
            </a:endParaRPr>
          </a:p>
          <a:p>
            <a:pPr marL="359410" indent="-359410"/>
            <a:r>
              <a:rPr lang="en-US" b="1" dirty="0">
                <a:ea typeface="+mn-lt"/>
                <a:cs typeface="+mn-lt"/>
              </a:rPr>
              <a:t>cross (x)</a:t>
            </a:r>
            <a:r>
              <a:rPr lang="en-US" dirty="0">
                <a:ea typeface="+mn-lt"/>
                <a:cs typeface="+mn-lt"/>
              </a:rPr>
              <a:t> or dots can be used (but cross (x) easier to see)</a:t>
            </a:r>
            <a:endParaRPr lang="en-US" dirty="0">
              <a:cs typeface="Arial"/>
            </a:endParaRPr>
          </a:p>
          <a:p>
            <a:pPr marL="359410" indent="-359410"/>
            <a:r>
              <a:rPr lang="en-US" b="1" dirty="0">
                <a:ea typeface="+mn-lt"/>
                <a:cs typeface="+mn-lt"/>
              </a:rPr>
              <a:t>label the axis</a:t>
            </a:r>
            <a:r>
              <a:rPr lang="en-US" dirty="0">
                <a:ea typeface="+mn-lt"/>
                <a:cs typeface="+mn-lt"/>
              </a:rPr>
              <a:t> – use the headings in the data table </a:t>
            </a:r>
          </a:p>
          <a:p>
            <a:pPr marL="359410" indent="-359410"/>
            <a:r>
              <a:rPr lang="en-US" dirty="0">
                <a:ea typeface="+mn-lt"/>
                <a:cs typeface="+mn-lt"/>
              </a:rPr>
              <a:t>draw the </a:t>
            </a:r>
            <a:r>
              <a:rPr lang="en-US" b="1" dirty="0">
                <a:ea typeface="+mn-lt"/>
                <a:cs typeface="+mn-lt"/>
              </a:rPr>
              <a:t>scale</a:t>
            </a:r>
            <a:r>
              <a:rPr lang="en-US" dirty="0">
                <a:ea typeface="+mn-lt"/>
                <a:cs typeface="+mn-lt"/>
              </a:rPr>
              <a:t> – use most of the graph paper given</a:t>
            </a:r>
          </a:p>
          <a:p>
            <a:pPr marL="359410" indent="-359410"/>
            <a:r>
              <a:rPr lang="en-US" dirty="0">
                <a:ea typeface="+mn-lt"/>
                <a:cs typeface="+mn-lt"/>
              </a:rPr>
              <a:t>draw a </a:t>
            </a:r>
            <a:r>
              <a:rPr lang="en-US" b="1" dirty="0">
                <a:ea typeface="+mn-lt"/>
                <a:cs typeface="+mn-lt"/>
              </a:rPr>
              <a:t>line of best fit</a:t>
            </a:r>
            <a:r>
              <a:rPr lang="en-US" dirty="0">
                <a:ea typeface="+mn-lt"/>
                <a:cs typeface="+mn-lt"/>
              </a:rPr>
              <a:t> – lines of best fit can be straight or curved, look at the pattern in the data first to decide.</a:t>
            </a:r>
          </a:p>
          <a:p>
            <a:pPr marL="359410" indent="-359410"/>
            <a:endParaRPr lang="en-US" dirty="0">
              <a:cs typeface="Arial"/>
            </a:endParaRPr>
          </a:p>
          <a:p>
            <a:pPr marL="0" indent="0">
              <a:buNone/>
            </a:pPr>
            <a:r>
              <a:rPr lang="en-US" dirty="0">
                <a:cs typeface="Arial"/>
              </a:rPr>
              <a:t>They are marked for </a:t>
            </a:r>
            <a:r>
              <a:rPr lang="en-US" b="1" dirty="0">
                <a:cs typeface="Arial"/>
              </a:rPr>
              <a:t>accuracy</a:t>
            </a:r>
            <a:r>
              <a:rPr lang="en-US" dirty="0">
                <a:cs typeface="Arial"/>
              </a:rPr>
              <a:t> (divisions of scales depend on demand).</a:t>
            </a:r>
            <a:endParaRPr lang="en-US" dirty="0">
              <a:ea typeface="+mn-lt"/>
              <a:cs typeface="+mn-lt"/>
            </a:endParaRPr>
          </a:p>
          <a:p>
            <a:endParaRPr lang="en-GB" dirty="0"/>
          </a:p>
        </p:txBody>
      </p:sp>
      <p:sp>
        <p:nvSpPr>
          <p:cNvPr id="4" name="Slide Number Placeholder 3">
            <a:extLst>
              <a:ext uri="{FF2B5EF4-FFF2-40B4-BE49-F238E27FC236}">
                <a16:creationId xmlns:a16="http://schemas.microsoft.com/office/drawing/2014/main" id="{FF02025F-90CD-486F-BAFE-93F1B1656E98}"/>
              </a:ext>
            </a:extLst>
          </p:cNvPr>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204649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98FF-F68B-4131-9CDB-8F681A3161FF}"/>
              </a:ext>
            </a:extLst>
          </p:cNvPr>
          <p:cNvSpPr>
            <a:spLocks noGrp="1"/>
          </p:cNvSpPr>
          <p:nvPr>
            <p:ph type="title"/>
          </p:nvPr>
        </p:nvSpPr>
        <p:spPr/>
        <p:txBody>
          <a:bodyPr/>
          <a:lstStyle/>
          <a:p>
            <a:r>
              <a:rPr lang="en-GB" dirty="0"/>
              <a:t>Graph commentaries</a:t>
            </a:r>
          </a:p>
        </p:txBody>
      </p:sp>
      <p:sp>
        <p:nvSpPr>
          <p:cNvPr id="3" name="Content Placeholder 2">
            <a:extLst>
              <a:ext uri="{FF2B5EF4-FFF2-40B4-BE49-F238E27FC236}">
                <a16:creationId xmlns:a16="http://schemas.microsoft.com/office/drawing/2014/main" id="{A84365B1-C0AA-4184-AA87-60AE5E6C2B0B}"/>
              </a:ext>
            </a:extLst>
          </p:cNvPr>
          <p:cNvSpPr>
            <a:spLocks noGrp="1"/>
          </p:cNvSpPr>
          <p:nvPr>
            <p:ph idx="1"/>
          </p:nvPr>
        </p:nvSpPr>
        <p:spPr/>
        <p:txBody>
          <a:bodyPr/>
          <a:lstStyle/>
          <a:p>
            <a:pPr>
              <a:lnSpc>
                <a:spcPts val="1800"/>
              </a:lnSpc>
            </a:pPr>
            <a:r>
              <a:rPr lang="en-GB" b="1" dirty="0"/>
              <a:t>Example 14</a:t>
            </a:r>
            <a:r>
              <a:rPr lang="en-GB" dirty="0"/>
              <a:t>: The student has labelled the axis instead of adding the scale so cannot get this marking point. They have correctly drawn 2 of the bars. The examiner has used Nylon which was given as a reference point. </a:t>
            </a:r>
            <a:r>
              <a:rPr lang="en-GB" b="1" dirty="0"/>
              <a:t>2 marks </a:t>
            </a:r>
          </a:p>
          <a:p>
            <a:pPr>
              <a:lnSpc>
                <a:spcPts val="1800"/>
              </a:lnSpc>
            </a:pPr>
            <a:endParaRPr lang="en-GB" b="1" dirty="0"/>
          </a:p>
          <a:p>
            <a:pPr>
              <a:lnSpc>
                <a:spcPts val="1800"/>
              </a:lnSpc>
            </a:pPr>
            <a:r>
              <a:rPr lang="en-US" b="1" dirty="0"/>
              <a:t>Example 15</a:t>
            </a:r>
            <a:r>
              <a:rPr lang="en-US" dirty="0"/>
              <a:t>: The student has correctly plotted all the points from the table of data, although the crosses could have been clearer.</a:t>
            </a:r>
            <a:r>
              <a:rPr lang="en-GB" dirty="0"/>
              <a:t> </a:t>
            </a:r>
            <a:r>
              <a:rPr lang="en-US" dirty="0"/>
              <a:t>They have attempted to draw a curved line of best fit, but it has not been drawn through all the points and is quite rough. As such, the mark for </a:t>
            </a:r>
            <a:r>
              <a:rPr lang="en-US" dirty="0" err="1"/>
              <a:t>lobf</a:t>
            </a:r>
            <a:r>
              <a:rPr lang="en-US" dirty="0"/>
              <a:t> cannot be awarded. </a:t>
            </a:r>
            <a:r>
              <a:rPr lang="en-US" b="1" dirty="0"/>
              <a:t>2 marks</a:t>
            </a:r>
          </a:p>
          <a:p>
            <a:pPr>
              <a:lnSpc>
                <a:spcPts val="1800"/>
              </a:lnSpc>
            </a:pPr>
            <a:endParaRPr lang="en-US" b="1" dirty="0"/>
          </a:p>
          <a:p>
            <a:pPr>
              <a:lnSpc>
                <a:spcPts val="1800"/>
              </a:lnSpc>
            </a:pPr>
            <a:r>
              <a:rPr lang="en-US" b="1" dirty="0"/>
              <a:t>Example 16</a:t>
            </a:r>
            <a:r>
              <a:rPr lang="en-US" dirty="0"/>
              <a:t>: The student has plotted five of the six points correctly, within the tolerance allowed, so gains 1 mark for the plotting. The line of best fit is incorrect, so the mark for this cannot be awarded. </a:t>
            </a:r>
            <a:r>
              <a:rPr lang="en-US" b="1" dirty="0"/>
              <a:t>1 mark</a:t>
            </a:r>
          </a:p>
          <a:p>
            <a:pPr>
              <a:lnSpc>
                <a:spcPts val="1800"/>
              </a:lnSpc>
            </a:pPr>
            <a:endParaRPr lang="en-GB" b="1" dirty="0"/>
          </a:p>
          <a:p>
            <a:pPr>
              <a:lnSpc>
                <a:spcPts val="1800"/>
              </a:lnSpc>
            </a:pPr>
            <a:r>
              <a:rPr lang="en-GB" b="1" dirty="0"/>
              <a:t>Example 17</a:t>
            </a:r>
            <a:r>
              <a:rPr lang="en-GB" dirty="0"/>
              <a:t>: </a:t>
            </a:r>
            <a:r>
              <a:rPr lang="en-US" dirty="0"/>
              <a:t>This is a straight line of best fit but is to untidy to gain the mark, students should use a ruler. Make sure if 0,0 is asked to be plotted the line goes through the origin. </a:t>
            </a:r>
            <a:r>
              <a:rPr lang="en-US" b="1" dirty="0"/>
              <a:t>1 mark</a:t>
            </a:r>
            <a:endParaRPr lang="en-GB" dirty="0"/>
          </a:p>
        </p:txBody>
      </p:sp>
      <p:sp>
        <p:nvSpPr>
          <p:cNvPr id="4" name="Slide Number Placeholder 3">
            <a:extLst>
              <a:ext uri="{FF2B5EF4-FFF2-40B4-BE49-F238E27FC236}">
                <a16:creationId xmlns:a16="http://schemas.microsoft.com/office/drawing/2014/main" id="{3E8A7C68-1881-4037-A994-9FFD33C15F8D}"/>
              </a:ext>
            </a:extLst>
          </p:cNvPr>
          <p:cNvSpPr>
            <a:spLocks noGrp="1"/>
          </p:cNvSpPr>
          <p:nvPr>
            <p:ph type="sldNum" sz="quarter" idx="4"/>
          </p:nvPr>
        </p:nvSpPr>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3327571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B99-0A6D-4EC7-B9FC-EB2F2D3F4CC3}"/>
              </a:ext>
            </a:extLst>
          </p:cNvPr>
          <p:cNvSpPr>
            <a:spLocks noGrp="1"/>
          </p:cNvSpPr>
          <p:nvPr>
            <p:ph type="title"/>
          </p:nvPr>
        </p:nvSpPr>
        <p:spPr/>
        <p:txBody>
          <a:bodyPr/>
          <a:lstStyle/>
          <a:p>
            <a:r>
              <a:rPr lang="en-GB" dirty="0"/>
              <a:t>Extended response</a:t>
            </a:r>
          </a:p>
        </p:txBody>
      </p:sp>
      <p:sp>
        <p:nvSpPr>
          <p:cNvPr id="3" name="Content Placeholder 2">
            <a:extLst>
              <a:ext uri="{FF2B5EF4-FFF2-40B4-BE49-F238E27FC236}">
                <a16:creationId xmlns:a16="http://schemas.microsoft.com/office/drawing/2014/main" id="{84C2D08A-EAE4-4B7D-9177-850C9A21631B}"/>
              </a:ext>
            </a:extLst>
          </p:cNvPr>
          <p:cNvSpPr>
            <a:spLocks noGrp="1"/>
          </p:cNvSpPr>
          <p:nvPr>
            <p:ph idx="1"/>
          </p:nvPr>
        </p:nvSpPr>
        <p:spPr/>
        <p:txBody>
          <a:bodyPr/>
          <a:lstStyle/>
          <a:p>
            <a:pPr marL="359410" indent="-359410"/>
            <a:r>
              <a:rPr lang="en-US" dirty="0">
                <a:ea typeface="+mn-lt"/>
                <a:cs typeface="+mn-lt"/>
              </a:rPr>
              <a:t>Assessment criterion to write an answer that is ‘coherent, relevant, substantiated and logically structured’.</a:t>
            </a:r>
          </a:p>
          <a:p>
            <a:pPr marL="359410" indent="-359410"/>
            <a:endParaRPr lang="en-US" dirty="0">
              <a:ea typeface="+mn-lt"/>
              <a:cs typeface="+mn-lt"/>
            </a:endParaRPr>
          </a:p>
          <a:p>
            <a:pPr marL="359410" indent="-359410"/>
            <a:r>
              <a:rPr lang="en-US" dirty="0">
                <a:ea typeface="+mn-lt"/>
                <a:cs typeface="+mn-lt"/>
              </a:rPr>
              <a:t>Marked using ‘levels of response’ mark schemes.</a:t>
            </a:r>
          </a:p>
          <a:p>
            <a:pPr marL="0" indent="0">
              <a:buNone/>
            </a:pPr>
            <a:endParaRPr lang="en-US" dirty="0">
              <a:ea typeface="+mn-lt"/>
              <a:cs typeface="+mn-lt"/>
            </a:endParaRPr>
          </a:p>
          <a:p>
            <a:pPr marL="359410" indent="-359410"/>
            <a:r>
              <a:rPr lang="en-US" dirty="0">
                <a:ea typeface="+mn-lt"/>
                <a:cs typeface="+mn-lt"/>
              </a:rPr>
              <a:t>When a student writes their answer they can:</a:t>
            </a:r>
          </a:p>
          <a:p>
            <a:pPr marL="719455" lvl="1" indent="-359410">
              <a:buClr>
                <a:srgbClr val="7030A0"/>
              </a:buClr>
              <a:buSzPct val="60000"/>
              <a:buFont typeface="Courier New"/>
              <a:buChar char="o"/>
            </a:pPr>
            <a:r>
              <a:rPr lang="en-US" dirty="0">
                <a:ea typeface="+mn-lt"/>
                <a:cs typeface="+mn-lt"/>
              </a:rPr>
              <a:t>write in paragraphs</a:t>
            </a:r>
          </a:p>
          <a:p>
            <a:pPr marL="719455" lvl="1" indent="-359410">
              <a:buClr>
                <a:srgbClr val="7030A0"/>
              </a:buClr>
              <a:buSzPct val="60000"/>
              <a:buFont typeface="Courier New"/>
              <a:buChar char="o"/>
            </a:pPr>
            <a:r>
              <a:rPr lang="en-US" dirty="0">
                <a:ea typeface="+mn-lt"/>
                <a:cs typeface="+mn-lt"/>
              </a:rPr>
              <a:t>use short sentences in bullet points</a:t>
            </a:r>
            <a:endParaRPr lang="en-US" dirty="0">
              <a:cs typeface="Arial"/>
            </a:endParaRPr>
          </a:p>
          <a:p>
            <a:pPr marL="719455" lvl="1" indent="-359410">
              <a:buClr>
                <a:srgbClr val="7030A0"/>
              </a:buClr>
              <a:buSzPct val="60000"/>
              <a:buFont typeface="Courier New"/>
              <a:buChar char="o"/>
            </a:pPr>
            <a:r>
              <a:rPr lang="en-US" dirty="0">
                <a:ea typeface="+mn-lt"/>
                <a:cs typeface="+mn-lt"/>
              </a:rPr>
              <a:t>use labelled diagrams</a:t>
            </a:r>
          </a:p>
          <a:p>
            <a:pPr marL="719455" lvl="1" indent="-359410">
              <a:buClr>
                <a:srgbClr val="7030A0"/>
              </a:buClr>
              <a:buSzPct val="60000"/>
              <a:buFont typeface="Courier New"/>
              <a:buChar char="o"/>
            </a:pPr>
            <a:r>
              <a:rPr lang="en-US" dirty="0">
                <a:ea typeface="+mn-lt"/>
                <a:cs typeface="+mn-lt"/>
              </a:rPr>
              <a:t>use tables with headings for compare and evaluate questions.</a:t>
            </a:r>
          </a:p>
          <a:p>
            <a:pPr marL="719455" lvl="1" indent="-359410">
              <a:buFont typeface="Courier New"/>
              <a:buChar char="o"/>
            </a:pPr>
            <a:endParaRPr lang="en-US" dirty="0">
              <a:cs typeface="Arial"/>
            </a:endParaRPr>
          </a:p>
          <a:p>
            <a:pPr marL="359410" indent="-359410"/>
            <a:r>
              <a:rPr lang="en-US" dirty="0">
                <a:cs typeface="Arial"/>
              </a:rPr>
              <a:t>Don't need to fill all the space.</a:t>
            </a:r>
          </a:p>
          <a:p>
            <a:pPr marL="359410" indent="-359410"/>
            <a:endParaRPr lang="en-US" dirty="0">
              <a:cs typeface="Arial"/>
            </a:endParaRPr>
          </a:p>
          <a:p>
            <a:pPr marL="359410" indent="-359410"/>
            <a:r>
              <a:rPr lang="en-US" dirty="0">
                <a:cs typeface="Arial"/>
              </a:rPr>
              <a:t>Have a go!</a:t>
            </a:r>
          </a:p>
          <a:p>
            <a:endParaRPr lang="en-GB" dirty="0"/>
          </a:p>
        </p:txBody>
      </p:sp>
      <p:sp>
        <p:nvSpPr>
          <p:cNvPr id="4" name="Slide Number Placeholder 3">
            <a:extLst>
              <a:ext uri="{FF2B5EF4-FFF2-40B4-BE49-F238E27FC236}">
                <a16:creationId xmlns:a16="http://schemas.microsoft.com/office/drawing/2014/main" id="{D4F97512-97C7-4423-BFD8-211E98246D13}"/>
              </a:ext>
            </a:extLst>
          </p:cNvPr>
          <p:cNvSpPr>
            <a:spLocks noGrp="1"/>
          </p:cNvSpPr>
          <p:nvPr>
            <p:ph type="sldNum" sz="quarter" idx="4"/>
          </p:nvPr>
        </p:nvSpPr>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201111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AD50-6F96-413C-9999-9D149F694CDA}"/>
              </a:ext>
            </a:extLst>
          </p:cNvPr>
          <p:cNvSpPr>
            <a:spLocks noGrp="1"/>
          </p:cNvSpPr>
          <p:nvPr>
            <p:ph type="title"/>
          </p:nvPr>
        </p:nvSpPr>
        <p:spPr/>
        <p:txBody>
          <a:bodyPr/>
          <a:lstStyle/>
          <a:p>
            <a:r>
              <a:rPr lang="en-GB" dirty="0"/>
              <a:t>Implications</a:t>
            </a:r>
          </a:p>
        </p:txBody>
      </p:sp>
      <p:sp>
        <p:nvSpPr>
          <p:cNvPr id="3" name="Content Placeholder 2">
            <a:extLst>
              <a:ext uri="{FF2B5EF4-FFF2-40B4-BE49-F238E27FC236}">
                <a16:creationId xmlns:a16="http://schemas.microsoft.com/office/drawing/2014/main" id="{54604F51-D702-44C4-809C-E588FE3275BA}"/>
              </a:ext>
            </a:extLst>
          </p:cNvPr>
          <p:cNvSpPr>
            <a:spLocks noGrp="1"/>
          </p:cNvSpPr>
          <p:nvPr>
            <p:ph idx="1"/>
          </p:nvPr>
        </p:nvSpPr>
        <p:spPr/>
        <p:txBody>
          <a:bodyPr/>
          <a:lstStyle/>
          <a:p>
            <a:pPr marL="359410" indent="-359410"/>
            <a:r>
              <a:rPr lang="en-US" dirty="0">
                <a:ea typeface="+mn-lt"/>
                <a:cs typeface="+mn-lt"/>
              </a:rPr>
              <a:t>AO2: unfamiliar contexts</a:t>
            </a:r>
          </a:p>
          <a:p>
            <a:pPr marL="359410" indent="-359410"/>
            <a:endParaRPr lang="en-US" dirty="0">
              <a:cs typeface="Arial"/>
            </a:endParaRPr>
          </a:p>
          <a:p>
            <a:pPr marL="359410" indent="-359410"/>
            <a:r>
              <a:rPr lang="en-US" dirty="0">
                <a:ea typeface="+mn-lt"/>
                <a:cs typeface="+mn-lt"/>
              </a:rPr>
              <a:t>Required </a:t>
            </a:r>
            <a:r>
              <a:rPr lang="en-US" dirty="0" err="1">
                <a:ea typeface="+mn-lt"/>
                <a:cs typeface="+mn-lt"/>
              </a:rPr>
              <a:t>practicals</a:t>
            </a:r>
            <a:endParaRPr lang="en-US" dirty="0">
              <a:ea typeface="+mn-lt"/>
              <a:cs typeface="+mn-lt"/>
            </a:endParaRPr>
          </a:p>
          <a:p>
            <a:pPr marL="359410" indent="-359410"/>
            <a:endParaRPr lang="en-US" dirty="0"/>
          </a:p>
          <a:p>
            <a:pPr marL="359410" indent="-359410"/>
            <a:r>
              <a:rPr lang="en-US" dirty="0" err="1">
                <a:ea typeface="+mn-lt"/>
                <a:cs typeface="+mn-lt"/>
              </a:rPr>
              <a:t>Maths</a:t>
            </a:r>
            <a:r>
              <a:rPr lang="en-US" dirty="0">
                <a:ea typeface="+mn-lt"/>
                <a:cs typeface="+mn-lt"/>
              </a:rPr>
              <a:t> skills</a:t>
            </a:r>
            <a:endParaRPr lang="en-US" dirty="0"/>
          </a:p>
          <a:p>
            <a:endParaRPr lang="en-GB" dirty="0"/>
          </a:p>
        </p:txBody>
      </p:sp>
      <p:sp>
        <p:nvSpPr>
          <p:cNvPr id="4" name="Slide Number Placeholder 3">
            <a:extLst>
              <a:ext uri="{FF2B5EF4-FFF2-40B4-BE49-F238E27FC236}">
                <a16:creationId xmlns:a16="http://schemas.microsoft.com/office/drawing/2014/main" id="{151E0425-ECAE-4CA5-A202-7AD539ABBA37}"/>
              </a:ext>
            </a:extLst>
          </p:cNvPr>
          <p:cNvSpPr>
            <a:spLocks noGrp="1"/>
          </p:cNvSpPr>
          <p:nvPr>
            <p:ph type="sldNum" sz="quarter" idx="4"/>
          </p:nvPr>
        </p:nvSpPr>
        <p:spPr/>
        <p:txBody>
          <a:bodyPr/>
          <a:lstStyle/>
          <a:p>
            <a:fld id="{9D4704D4-DAEA-4D4A-A9DC-4373E3AC7101}" type="slidenum">
              <a:rPr lang="en-GB" smtClean="0"/>
              <a:pPr/>
              <a:t>38</a:t>
            </a:fld>
            <a:endParaRPr lang="en-GB" dirty="0"/>
          </a:p>
        </p:txBody>
      </p:sp>
    </p:spTree>
    <p:extLst>
      <p:ext uri="{BB962C8B-B14F-4D97-AF65-F5344CB8AC3E}">
        <p14:creationId xmlns:p14="http://schemas.microsoft.com/office/powerpoint/2010/main" val="3724106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27BD-F29C-425A-B117-4896A93B59C8}"/>
              </a:ext>
            </a:extLst>
          </p:cNvPr>
          <p:cNvSpPr>
            <a:spLocks noGrp="1"/>
          </p:cNvSpPr>
          <p:nvPr>
            <p:ph type="title"/>
          </p:nvPr>
        </p:nvSpPr>
        <p:spPr/>
        <p:txBody>
          <a:bodyPr/>
          <a:lstStyle/>
          <a:p>
            <a:r>
              <a:rPr lang="en-GB" dirty="0"/>
              <a:t>Area of challenge: AO2 unfamiliar context</a:t>
            </a:r>
          </a:p>
        </p:txBody>
      </p:sp>
      <p:pic>
        <p:nvPicPr>
          <p:cNvPr id="5" name="Content Placeholder 4">
            <a:extLst>
              <a:ext uri="{FF2B5EF4-FFF2-40B4-BE49-F238E27FC236}">
                <a16:creationId xmlns:a16="http://schemas.microsoft.com/office/drawing/2014/main" id="{662FF412-DDC5-4D61-B683-6B809C038802}"/>
              </a:ext>
            </a:extLst>
          </p:cNvPr>
          <p:cNvPicPr>
            <a:picLocks noGrp="1" noChangeAspect="1"/>
          </p:cNvPicPr>
          <p:nvPr>
            <p:ph idx="1"/>
          </p:nvPr>
        </p:nvPicPr>
        <p:blipFill>
          <a:blip r:embed="rId2"/>
          <a:stretch>
            <a:fillRect/>
          </a:stretch>
        </p:blipFill>
        <p:spPr>
          <a:xfrm>
            <a:off x="540000" y="1151000"/>
            <a:ext cx="7734299" cy="5046663"/>
          </a:xfrm>
          <a:prstGeom prst="rect">
            <a:avLst/>
          </a:prstGeom>
          <a:ln>
            <a:noFill/>
          </a:ln>
        </p:spPr>
      </p:pic>
      <p:sp>
        <p:nvSpPr>
          <p:cNvPr id="4" name="Slide Number Placeholder 3">
            <a:extLst>
              <a:ext uri="{FF2B5EF4-FFF2-40B4-BE49-F238E27FC236}">
                <a16:creationId xmlns:a16="http://schemas.microsoft.com/office/drawing/2014/main" id="{F830BE78-E6E0-470C-8615-24B5150C9CB2}"/>
              </a:ext>
            </a:extLst>
          </p:cNvPr>
          <p:cNvSpPr>
            <a:spLocks noGrp="1"/>
          </p:cNvSpPr>
          <p:nvPr>
            <p:ph type="sldNum" sz="quarter" idx="4"/>
          </p:nvPr>
        </p:nvSpPr>
        <p:spPr/>
        <p:txBody>
          <a:bodyPr/>
          <a:lstStyle/>
          <a:p>
            <a:fld id="{9D4704D4-DAEA-4D4A-A9DC-4373E3AC7101}" type="slidenum">
              <a:rPr lang="en-GB" smtClean="0"/>
              <a:pPr/>
              <a:t>39</a:t>
            </a:fld>
            <a:endParaRPr lang="en-GB" dirty="0"/>
          </a:p>
        </p:txBody>
      </p:sp>
    </p:spTree>
    <p:extLst>
      <p:ext uri="{BB962C8B-B14F-4D97-AF65-F5344CB8AC3E}">
        <p14:creationId xmlns:p14="http://schemas.microsoft.com/office/powerpoint/2010/main" val="200988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473E-4BEB-45A0-84BE-7C54AD7FE4B0}"/>
              </a:ext>
            </a:extLst>
          </p:cNvPr>
          <p:cNvSpPr>
            <a:spLocks noGrp="1"/>
          </p:cNvSpPr>
          <p:nvPr>
            <p:ph type="title"/>
          </p:nvPr>
        </p:nvSpPr>
        <p:spPr/>
        <p:txBody>
          <a:bodyPr/>
          <a:lstStyle/>
          <a:p>
            <a:r>
              <a:rPr lang="en-US" dirty="0"/>
              <a:t>The specification</a:t>
            </a:r>
            <a:endParaRPr lang="en-GB" dirty="0"/>
          </a:p>
        </p:txBody>
      </p:sp>
      <p:sp>
        <p:nvSpPr>
          <p:cNvPr id="3" name="Content Placeholder 2">
            <a:extLst>
              <a:ext uri="{FF2B5EF4-FFF2-40B4-BE49-F238E27FC236}">
                <a16:creationId xmlns:a16="http://schemas.microsoft.com/office/drawing/2014/main" id="{CD868AFD-2BF4-4705-954B-305C2633276D}"/>
              </a:ext>
            </a:extLst>
          </p:cNvPr>
          <p:cNvSpPr>
            <a:spLocks noGrp="1"/>
          </p:cNvSpPr>
          <p:nvPr>
            <p:ph idx="1"/>
          </p:nvPr>
        </p:nvSpPr>
        <p:spPr/>
        <p:txBody>
          <a:bodyPr/>
          <a:lstStyle/>
          <a:p>
            <a:pPr marL="359410" indent="-359410"/>
            <a:r>
              <a:rPr lang="en-GB" dirty="0">
                <a:ea typeface="+mn-lt"/>
                <a:cs typeface="+mn-lt"/>
              </a:rPr>
              <a:t>Specification layout</a:t>
            </a:r>
            <a:endParaRPr lang="en-US" dirty="0">
              <a:ea typeface="+mn-lt"/>
              <a:cs typeface="+mn-lt"/>
            </a:endParaRPr>
          </a:p>
          <a:p>
            <a:pPr marL="359410" indent="-359410"/>
            <a:endParaRPr lang="en-GB" dirty="0">
              <a:ea typeface="+mn-lt"/>
              <a:cs typeface="+mn-lt"/>
            </a:endParaRPr>
          </a:p>
          <a:p>
            <a:pPr marL="359410" indent="-359410"/>
            <a:r>
              <a:rPr lang="en-GB" dirty="0">
                <a:ea typeface="+mn-lt"/>
                <a:cs typeface="+mn-lt"/>
              </a:rPr>
              <a:t>Assessed content and skills</a:t>
            </a:r>
            <a:endParaRPr lang="en-US" dirty="0">
              <a:ea typeface="+mn-lt"/>
              <a:cs typeface="+mn-lt"/>
            </a:endParaRP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2989274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A4B1-044F-4059-9EE4-8FDFFF8648B5}"/>
              </a:ext>
            </a:extLst>
          </p:cNvPr>
          <p:cNvSpPr>
            <a:spLocks noGrp="1"/>
          </p:cNvSpPr>
          <p:nvPr>
            <p:ph type="title"/>
          </p:nvPr>
        </p:nvSpPr>
        <p:spPr/>
        <p:txBody>
          <a:bodyPr/>
          <a:lstStyle/>
          <a:p>
            <a:r>
              <a:rPr lang="en-GB" dirty="0"/>
              <a:t>Area of challenge: AO2 unfamiliar context</a:t>
            </a:r>
          </a:p>
        </p:txBody>
      </p:sp>
      <p:pic>
        <p:nvPicPr>
          <p:cNvPr id="5" name="Content Placeholder 4">
            <a:extLst>
              <a:ext uri="{FF2B5EF4-FFF2-40B4-BE49-F238E27FC236}">
                <a16:creationId xmlns:a16="http://schemas.microsoft.com/office/drawing/2014/main" id="{9D85A6F5-DDC1-414F-98E2-E2F06885ABFD}"/>
              </a:ext>
            </a:extLst>
          </p:cNvPr>
          <p:cNvPicPr>
            <a:picLocks noGrp="1" noChangeAspect="1"/>
          </p:cNvPicPr>
          <p:nvPr>
            <p:ph sz="quarter" idx="12"/>
          </p:nvPr>
        </p:nvPicPr>
        <p:blipFill>
          <a:blip r:embed="rId2"/>
          <a:stretch>
            <a:fillRect/>
          </a:stretch>
        </p:blipFill>
        <p:spPr>
          <a:xfrm>
            <a:off x="540000" y="1731963"/>
            <a:ext cx="6372570" cy="4405312"/>
          </a:xfrm>
          <a:prstGeom prst="rect">
            <a:avLst/>
          </a:prstGeom>
        </p:spPr>
      </p:pic>
      <p:sp>
        <p:nvSpPr>
          <p:cNvPr id="4" name="Slide Number Placeholder 3">
            <a:extLst>
              <a:ext uri="{FF2B5EF4-FFF2-40B4-BE49-F238E27FC236}">
                <a16:creationId xmlns:a16="http://schemas.microsoft.com/office/drawing/2014/main" id="{53BD6837-7CAF-43AD-B239-A37D638BEE02}"/>
              </a:ext>
            </a:extLst>
          </p:cNvPr>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58770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0CD0-30C0-4E47-B69A-F755E984CFFE}"/>
              </a:ext>
            </a:extLst>
          </p:cNvPr>
          <p:cNvSpPr>
            <a:spLocks noGrp="1"/>
          </p:cNvSpPr>
          <p:nvPr>
            <p:ph type="title"/>
          </p:nvPr>
        </p:nvSpPr>
        <p:spPr/>
        <p:txBody>
          <a:bodyPr/>
          <a:lstStyle/>
          <a:p>
            <a:r>
              <a:rPr lang="en-GB" dirty="0"/>
              <a:t>Supporting assessment in class</a:t>
            </a:r>
          </a:p>
        </p:txBody>
      </p:sp>
      <p:sp>
        <p:nvSpPr>
          <p:cNvPr id="3" name="Content Placeholder 2">
            <a:extLst>
              <a:ext uri="{FF2B5EF4-FFF2-40B4-BE49-F238E27FC236}">
                <a16:creationId xmlns:a16="http://schemas.microsoft.com/office/drawing/2014/main" id="{E66F0B20-8FD1-43D1-ADBB-E48FADBE206B}"/>
              </a:ext>
            </a:extLst>
          </p:cNvPr>
          <p:cNvSpPr>
            <a:spLocks noGrp="1"/>
          </p:cNvSpPr>
          <p:nvPr>
            <p:ph idx="1"/>
          </p:nvPr>
        </p:nvSpPr>
        <p:spPr/>
        <p:txBody>
          <a:bodyPr/>
          <a:lstStyle/>
          <a:p>
            <a:r>
              <a:rPr lang="en-GB" dirty="0"/>
              <a:t>Explain to students that they need to expect these types of questions. </a:t>
            </a:r>
          </a:p>
          <a:p>
            <a:pPr lvl="1">
              <a:buClr>
                <a:srgbClr val="002060"/>
              </a:buClr>
              <a:buSzPct val="60000"/>
              <a:buFont typeface="Courier New" panose="02070309020205020404" pitchFamily="49" charset="0"/>
              <a:buChar char="o"/>
            </a:pPr>
            <a:r>
              <a:rPr lang="en-GB" dirty="0"/>
              <a:t>use examples in your lessons </a:t>
            </a:r>
          </a:p>
          <a:p>
            <a:pPr lvl="1">
              <a:buClr>
                <a:srgbClr val="002060"/>
              </a:buClr>
              <a:buSzPct val="60000"/>
              <a:buFont typeface="Courier New" panose="02070309020205020404" pitchFamily="49" charset="0"/>
              <a:buChar char="o"/>
            </a:pPr>
            <a:r>
              <a:rPr lang="en-GB" dirty="0"/>
              <a:t>case studies in AO3 data source books</a:t>
            </a:r>
          </a:p>
          <a:p>
            <a:pPr lvl="1">
              <a:buClr>
                <a:srgbClr val="002060"/>
              </a:buClr>
              <a:buSzPct val="60000"/>
              <a:buFont typeface="Courier New" panose="02070309020205020404" pitchFamily="49" charset="0"/>
              <a:buChar char="o"/>
            </a:pPr>
            <a:r>
              <a:rPr lang="en-GB" dirty="0"/>
              <a:t>practical examples in activity 4 of AO2 focus on success </a:t>
            </a:r>
          </a:p>
          <a:p>
            <a:pPr lvl="1">
              <a:buClr>
                <a:srgbClr val="002060"/>
              </a:buClr>
              <a:buSzPct val="60000"/>
              <a:buFont typeface="Courier New" panose="02070309020205020404" pitchFamily="49" charset="0"/>
              <a:buChar char="o"/>
            </a:pPr>
            <a:r>
              <a:rPr lang="en-GB" dirty="0"/>
              <a:t>change names of chemicals used in </a:t>
            </a:r>
            <a:r>
              <a:rPr lang="en-GB" dirty="0" err="1"/>
              <a:t>practicals</a:t>
            </a:r>
            <a:r>
              <a:rPr lang="en-GB" dirty="0"/>
              <a:t> in homework questions </a:t>
            </a:r>
          </a:p>
          <a:p>
            <a:pPr lvl="1">
              <a:buClr>
                <a:srgbClr val="002060"/>
              </a:buClr>
              <a:buSzPct val="60000"/>
              <a:buFont typeface="Courier New" panose="02070309020205020404" pitchFamily="49" charset="0"/>
              <a:buChar char="o"/>
            </a:pPr>
            <a:r>
              <a:rPr lang="en-GB" dirty="0"/>
              <a:t>look at physics examples already used in physics questions.</a:t>
            </a:r>
          </a:p>
          <a:p>
            <a:pPr lvl="1">
              <a:buClr>
                <a:srgbClr val="002060"/>
              </a:buClr>
              <a:buSzPct val="60000"/>
              <a:buFont typeface="Courier New" panose="02070309020205020404" pitchFamily="49" charset="0"/>
              <a:buChar char="o"/>
            </a:pPr>
            <a:endParaRPr lang="en-GB" dirty="0"/>
          </a:p>
          <a:p>
            <a:r>
              <a:rPr lang="en-GB" dirty="0"/>
              <a:t>Model identifying the science behind the questions. </a:t>
            </a:r>
          </a:p>
          <a:p>
            <a:endParaRPr lang="en-GB" dirty="0"/>
          </a:p>
        </p:txBody>
      </p:sp>
      <p:sp>
        <p:nvSpPr>
          <p:cNvPr id="4" name="Slide Number Placeholder 3">
            <a:extLst>
              <a:ext uri="{FF2B5EF4-FFF2-40B4-BE49-F238E27FC236}">
                <a16:creationId xmlns:a16="http://schemas.microsoft.com/office/drawing/2014/main" id="{F8C29624-51CE-4EBB-B49E-F981111621B2}"/>
              </a:ext>
            </a:extLst>
          </p:cNvPr>
          <p:cNvSpPr>
            <a:spLocks noGrp="1"/>
          </p:cNvSpPr>
          <p:nvPr>
            <p:ph type="sldNum" sz="quarter" idx="4"/>
          </p:nvPr>
        </p:nvSpPr>
        <p:spPr/>
        <p:txBody>
          <a:bodyPr/>
          <a:lstStyle/>
          <a:p>
            <a:fld id="{9D4704D4-DAEA-4D4A-A9DC-4373E3AC7101}" type="slidenum">
              <a:rPr lang="en-GB" smtClean="0"/>
              <a:pPr/>
              <a:t>41</a:t>
            </a:fld>
            <a:endParaRPr lang="en-GB" dirty="0"/>
          </a:p>
        </p:txBody>
      </p:sp>
    </p:spTree>
    <p:extLst>
      <p:ext uri="{BB962C8B-B14F-4D97-AF65-F5344CB8AC3E}">
        <p14:creationId xmlns:p14="http://schemas.microsoft.com/office/powerpoint/2010/main" val="115143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170D-DF88-4FEF-BC3D-8140673A0B7E}"/>
              </a:ext>
            </a:extLst>
          </p:cNvPr>
          <p:cNvSpPr>
            <a:spLocks noGrp="1"/>
          </p:cNvSpPr>
          <p:nvPr>
            <p:ph type="title"/>
          </p:nvPr>
        </p:nvSpPr>
        <p:spPr/>
        <p:txBody>
          <a:bodyPr/>
          <a:lstStyle/>
          <a:p>
            <a:r>
              <a:rPr lang="en-GB" dirty="0"/>
              <a:t>Area of challenge: Required </a:t>
            </a:r>
            <a:r>
              <a:rPr lang="en-GB" dirty="0" err="1"/>
              <a:t>practicals</a:t>
            </a:r>
            <a:endParaRPr lang="en-GB" dirty="0"/>
          </a:p>
        </p:txBody>
      </p:sp>
      <p:sp>
        <p:nvSpPr>
          <p:cNvPr id="3" name="Content Placeholder 2">
            <a:extLst>
              <a:ext uri="{FF2B5EF4-FFF2-40B4-BE49-F238E27FC236}">
                <a16:creationId xmlns:a16="http://schemas.microsoft.com/office/drawing/2014/main" id="{5B7E9B0A-7B5E-4482-866A-2E865DD7BC40}"/>
              </a:ext>
            </a:extLst>
          </p:cNvPr>
          <p:cNvSpPr>
            <a:spLocks noGrp="1"/>
          </p:cNvSpPr>
          <p:nvPr>
            <p:ph idx="1"/>
          </p:nvPr>
        </p:nvSpPr>
        <p:spPr/>
        <p:txBody>
          <a:bodyPr/>
          <a:lstStyle/>
          <a:p>
            <a:pPr marL="359410" indent="-359410">
              <a:lnSpc>
                <a:spcPct val="90000"/>
              </a:lnSpc>
            </a:pPr>
            <a:r>
              <a:rPr lang="en-GB" dirty="0"/>
              <a:t>Didn’t fully understand </a:t>
            </a:r>
            <a:r>
              <a:rPr lang="en-GB" b="1" dirty="0"/>
              <a:t>why</a:t>
            </a:r>
            <a:r>
              <a:rPr lang="en-GB" dirty="0"/>
              <a:t> they had carried out each step in the practical.</a:t>
            </a:r>
            <a:endParaRPr lang="en-US" dirty="0"/>
          </a:p>
          <a:p>
            <a:pPr marL="359410" indent="-359410">
              <a:lnSpc>
                <a:spcPct val="90000"/>
              </a:lnSpc>
            </a:pPr>
            <a:endParaRPr lang="en-GB" dirty="0"/>
          </a:p>
          <a:p>
            <a:pPr marL="359410" indent="-359410">
              <a:lnSpc>
                <a:spcPct val="90000"/>
              </a:lnSpc>
            </a:pPr>
            <a:r>
              <a:rPr lang="en-GB" dirty="0"/>
              <a:t>Lack </a:t>
            </a:r>
            <a:r>
              <a:rPr lang="en-GB" b="1" dirty="0"/>
              <a:t>understanding</a:t>
            </a:r>
            <a:r>
              <a:rPr lang="en-GB" dirty="0"/>
              <a:t> about the science underlying the </a:t>
            </a:r>
            <a:r>
              <a:rPr lang="en-GB" dirty="0" err="1"/>
              <a:t>practicals</a:t>
            </a:r>
            <a:r>
              <a:rPr lang="en-GB" dirty="0"/>
              <a:t>.  </a:t>
            </a:r>
          </a:p>
          <a:p>
            <a:pPr marL="359410" indent="-359410">
              <a:lnSpc>
                <a:spcPct val="90000"/>
              </a:lnSpc>
            </a:pPr>
            <a:endParaRPr lang="en-GB" dirty="0"/>
          </a:p>
          <a:p>
            <a:pPr marL="359410" indent="-359410">
              <a:lnSpc>
                <a:spcPct val="90000"/>
              </a:lnSpc>
              <a:buFont typeface="Arial" panose="020B0604020202020204" pitchFamily="34" charset="0"/>
              <a:buChar char="•"/>
            </a:pPr>
            <a:r>
              <a:rPr lang="en-GB" dirty="0"/>
              <a:t>Identifying control </a:t>
            </a:r>
            <a:r>
              <a:rPr lang="en-GB" b="1" dirty="0"/>
              <a:t>variables</a:t>
            </a:r>
            <a:r>
              <a:rPr lang="en-GB" dirty="0"/>
              <a:t> and independent and dependent variables.  </a:t>
            </a:r>
            <a:br>
              <a:rPr lang="en-GB" dirty="0"/>
            </a:br>
            <a:endParaRPr lang="en-GB" dirty="0"/>
          </a:p>
          <a:p>
            <a:pPr marL="359410" indent="-359410">
              <a:lnSpc>
                <a:spcPct val="90000"/>
              </a:lnSpc>
              <a:buFont typeface="Arial" panose="020B0604020202020204" pitchFamily="34" charset="0"/>
              <a:buChar char="•"/>
            </a:pPr>
            <a:r>
              <a:rPr lang="en-GB" dirty="0"/>
              <a:t>Difference between a control and a control variable.</a:t>
            </a:r>
            <a:br>
              <a:rPr lang="en-GB" dirty="0"/>
            </a:br>
            <a:endParaRPr lang="en-GB" dirty="0">
              <a:cs typeface="Arial"/>
            </a:endParaRPr>
          </a:p>
          <a:p>
            <a:pPr marL="359410" indent="-359410">
              <a:lnSpc>
                <a:spcPct val="90000"/>
              </a:lnSpc>
            </a:pPr>
            <a:r>
              <a:rPr lang="en-GB" dirty="0"/>
              <a:t>Use of </a:t>
            </a:r>
            <a:r>
              <a:rPr lang="en-GB" b="1" dirty="0"/>
              <a:t>vague terms</a:t>
            </a:r>
            <a:r>
              <a:rPr lang="en-GB" dirty="0"/>
              <a:t> such as ‘same amount’, ‘fair test’ , ‘it’ ‘they’. </a:t>
            </a:r>
            <a:endParaRPr lang="en-GB" dirty="0">
              <a:cs typeface="Arial"/>
            </a:endParaRPr>
          </a:p>
          <a:p>
            <a:pPr marL="359410" indent="-359410">
              <a:lnSpc>
                <a:spcPct val="90000"/>
              </a:lnSpc>
            </a:pPr>
            <a:endParaRPr lang="en-GB" dirty="0"/>
          </a:p>
          <a:p>
            <a:pPr marL="359410" indent="-359410">
              <a:lnSpc>
                <a:spcPct val="90000"/>
              </a:lnSpc>
            </a:pPr>
            <a:r>
              <a:rPr lang="en-GB" dirty="0"/>
              <a:t>Types of </a:t>
            </a:r>
            <a:r>
              <a:rPr lang="en-GB" b="1" dirty="0"/>
              <a:t>errors.</a:t>
            </a:r>
            <a:r>
              <a:rPr lang="en-GB" dirty="0"/>
              <a:t> </a:t>
            </a:r>
          </a:p>
          <a:p>
            <a:pPr marL="359410" indent="-359410">
              <a:lnSpc>
                <a:spcPct val="90000"/>
              </a:lnSpc>
            </a:pPr>
            <a:endParaRPr lang="en-GB" dirty="0"/>
          </a:p>
          <a:p>
            <a:pPr marL="359410" indent="-359410">
              <a:lnSpc>
                <a:spcPct val="90000"/>
              </a:lnSpc>
            </a:pPr>
            <a:r>
              <a:rPr lang="en-GB" dirty="0"/>
              <a:t>Subject specific </a:t>
            </a:r>
            <a:r>
              <a:rPr lang="en-GB" b="1" dirty="0"/>
              <a:t>vocabulary. </a:t>
            </a:r>
            <a:endParaRPr lang="en-GB" b="1" dirty="0">
              <a:cs typeface="Arial"/>
            </a:endParaRPr>
          </a:p>
          <a:p>
            <a:endParaRPr lang="en-GB" dirty="0"/>
          </a:p>
        </p:txBody>
      </p:sp>
      <p:sp>
        <p:nvSpPr>
          <p:cNvPr id="4" name="Slide Number Placeholder 3">
            <a:extLst>
              <a:ext uri="{FF2B5EF4-FFF2-40B4-BE49-F238E27FC236}">
                <a16:creationId xmlns:a16="http://schemas.microsoft.com/office/drawing/2014/main" id="{E7DB97BD-113A-4A22-8DC7-3A77990E952F}"/>
              </a:ext>
            </a:extLst>
          </p:cNvPr>
          <p:cNvSpPr>
            <a:spLocks noGrp="1"/>
          </p:cNvSpPr>
          <p:nvPr>
            <p:ph type="sldNum" sz="quarter" idx="4"/>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1119913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E216-682C-4FFD-B060-8A533728C954}"/>
              </a:ext>
            </a:extLst>
          </p:cNvPr>
          <p:cNvSpPr>
            <a:spLocks noGrp="1"/>
          </p:cNvSpPr>
          <p:nvPr>
            <p:ph type="title"/>
          </p:nvPr>
        </p:nvSpPr>
        <p:spPr/>
        <p:txBody>
          <a:bodyPr/>
          <a:lstStyle/>
          <a:p>
            <a:r>
              <a:rPr lang="en-GB" dirty="0"/>
              <a:t>Supporting assessment in class</a:t>
            </a:r>
          </a:p>
        </p:txBody>
      </p:sp>
      <p:sp>
        <p:nvSpPr>
          <p:cNvPr id="3" name="Content Placeholder 2">
            <a:extLst>
              <a:ext uri="{FF2B5EF4-FFF2-40B4-BE49-F238E27FC236}">
                <a16:creationId xmlns:a16="http://schemas.microsoft.com/office/drawing/2014/main" id="{2CF1C29D-8AC4-4F26-A63A-26F7D977F798}"/>
              </a:ext>
            </a:extLst>
          </p:cNvPr>
          <p:cNvSpPr>
            <a:spLocks noGrp="1"/>
          </p:cNvSpPr>
          <p:nvPr>
            <p:ph idx="1"/>
          </p:nvPr>
        </p:nvSpPr>
        <p:spPr/>
        <p:txBody>
          <a:bodyPr/>
          <a:lstStyle/>
          <a:p>
            <a:pPr>
              <a:lnSpc>
                <a:spcPct val="90000"/>
              </a:lnSpc>
            </a:pPr>
            <a:r>
              <a:rPr lang="en-GB" dirty="0"/>
              <a:t>How can you support your students in your teaching and their learning to access the assessment of practical skills and the RPs. </a:t>
            </a:r>
          </a:p>
          <a:p>
            <a:pPr>
              <a:lnSpc>
                <a:spcPct val="90000"/>
              </a:lnSpc>
            </a:pPr>
            <a:endParaRPr lang="en-GB" dirty="0"/>
          </a:p>
          <a:p>
            <a:pPr>
              <a:lnSpc>
                <a:spcPct val="90000"/>
              </a:lnSpc>
            </a:pPr>
            <a:r>
              <a:rPr lang="en-GB" dirty="0"/>
              <a:t>Take more than one lesson to cover the practical.</a:t>
            </a:r>
          </a:p>
          <a:p>
            <a:pPr>
              <a:lnSpc>
                <a:spcPct val="90000"/>
              </a:lnSpc>
            </a:pPr>
            <a:endParaRPr lang="en-GB" dirty="0"/>
          </a:p>
          <a:p>
            <a:pPr>
              <a:lnSpc>
                <a:spcPct val="90000"/>
              </a:lnSpc>
            </a:pPr>
            <a:r>
              <a:rPr lang="en-GB" dirty="0"/>
              <a:t>Use a holistic approach covering:</a:t>
            </a:r>
          </a:p>
          <a:p>
            <a:pPr lvl="1">
              <a:lnSpc>
                <a:spcPct val="90000"/>
              </a:lnSpc>
              <a:buClr>
                <a:srgbClr val="7030A0"/>
              </a:buClr>
              <a:buSzPct val="60000"/>
              <a:buFont typeface="Courier New" panose="02070309020205020404" pitchFamily="49" charset="0"/>
              <a:buChar char="o"/>
            </a:pPr>
            <a:r>
              <a:rPr lang="en-GB" dirty="0"/>
              <a:t>why they are doing each step</a:t>
            </a:r>
          </a:p>
          <a:p>
            <a:pPr lvl="1">
              <a:lnSpc>
                <a:spcPct val="90000"/>
              </a:lnSpc>
              <a:buClr>
                <a:srgbClr val="7030A0"/>
              </a:buClr>
              <a:buSzPct val="60000"/>
              <a:buFont typeface="Courier New" panose="02070309020205020404" pitchFamily="49" charset="0"/>
              <a:buChar char="o"/>
            </a:pPr>
            <a:r>
              <a:rPr lang="en-GB" dirty="0"/>
              <a:t>explaining science behind the practical</a:t>
            </a:r>
          </a:p>
          <a:p>
            <a:pPr lvl="1">
              <a:lnSpc>
                <a:spcPct val="90000"/>
              </a:lnSpc>
              <a:buClr>
                <a:srgbClr val="7030A0"/>
              </a:buClr>
              <a:buSzPct val="60000"/>
              <a:buFont typeface="Courier New" panose="02070309020205020404" pitchFamily="49" charset="0"/>
              <a:buChar char="o"/>
            </a:pPr>
            <a:r>
              <a:rPr lang="en-GB" dirty="0"/>
              <a:t>include working scientifically skills </a:t>
            </a:r>
            <a:r>
              <a:rPr lang="en-GB" dirty="0" err="1"/>
              <a:t>eg</a:t>
            </a:r>
            <a:r>
              <a:rPr lang="en-GB" dirty="0"/>
              <a:t> variables, errors, improvements</a:t>
            </a:r>
          </a:p>
          <a:p>
            <a:pPr lvl="1">
              <a:lnSpc>
                <a:spcPct val="90000"/>
              </a:lnSpc>
              <a:buClr>
                <a:srgbClr val="7030A0"/>
              </a:buClr>
              <a:buSzPct val="60000"/>
              <a:buFont typeface="Courier New" panose="02070309020205020404" pitchFamily="49" charset="0"/>
              <a:buChar char="o"/>
            </a:pPr>
            <a:r>
              <a:rPr lang="en-GB" dirty="0"/>
              <a:t>construct graphs and interpreting them</a:t>
            </a:r>
          </a:p>
          <a:p>
            <a:pPr lvl="1">
              <a:lnSpc>
                <a:spcPct val="90000"/>
              </a:lnSpc>
              <a:buClr>
                <a:srgbClr val="7030A0"/>
              </a:buClr>
              <a:buSzPct val="60000"/>
              <a:buFont typeface="Courier New" panose="02070309020205020404" pitchFamily="49" charset="0"/>
              <a:buChar char="o"/>
            </a:pPr>
            <a:r>
              <a:rPr lang="en-GB" dirty="0"/>
              <a:t>setting the practical in a different context </a:t>
            </a:r>
          </a:p>
          <a:p>
            <a:pPr lvl="1">
              <a:lnSpc>
                <a:spcPct val="90000"/>
              </a:lnSpc>
              <a:buClr>
                <a:srgbClr val="7030A0"/>
              </a:buClr>
              <a:buSzPct val="60000"/>
              <a:buFont typeface="Courier New" panose="02070309020205020404" pitchFamily="49" charset="0"/>
              <a:buChar char="o"/>
            </a:pPr>
            <a:r>
              <a:rPr lang="en-GB" dirty="0"/>
              <a:t>discuss errors and improvement using correct scientific language. </a:t>
            </a:r>
          </a:p>
          <a:p>
            <a:endParaRPr lang="en-GB" dirty="0"/>
          </a:p>
        </p:txBody>
      </p:sp>
      <p:sp>
        <p:nvSpPr>
          <p:cNvPr id="4" name="Slide Number Placeholder 3">
            <a:extLst>
              <a:ext uri="{FF2B5EF4-FFF2-40B4-BE49-F238E27FC236}">
                <a16:creationId xmlns:a16="http://schemas.microsoft.com/office/drawing/2014/main" id="{2D35D6F8-B68A-44C4-95E6-8FA58DE67588}"/>
              </a:ext>
            </a:extLst>
          </p:cNvPr>
          <p:cNvSpPr>
            <a:spLocks noGrp="1"/>
          </p:cNvSpPr>
          <p:nvPr>
            <p:ph type="sldNum" sz="quarter" idx="4"/>
          </p:nvPr>
        </p:nvSpPr>
        <p:spPr/>
        <p:txBody>
          <a:bodyPr/>
          <a:lstStyle/>
          <a:p>
            <a:fld id="{9D4704D4-DAEA-4D4A-A9DC-4373E3AC7101}" type="slidenum">
              <a:rPr lang="en-GB" smtClean="0"/>
              <a:pPr/>
              <a:t>43</a:t>
            </a:fld>
            <a:endParaRPr lang="en-GB" dirty="0"/>
          </a:p>
        </p:txBody>
      </p:sp>
    </p:spTree>
    <p:extLst>
      <p:ext uri="{BB962C8B-B14F-4D97-AF65-F5344CB8AC3E}">
        <p14:creationId xmlns:p14="http://schemas.microsoft.com/office/powerpoint/2010/main" val="134263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9452-1A82-4308-84D0-975CF6D77B50}"/>
              </a:ext>
            </a:extLst>
          </p:cNvPr>
          <p:cNvSpPr>
            <a:spLocks noGrp="1"/>
          </p:cNvSpPr>
          <p:nvPr>
            <p:ph type="title"/>
          </p:nvPr>
        </p:nvSpPr>
        <p:spPr/>
        <p:txBody>
          <a:bodyPr/>
          <a:lstStyle/>
          <a:p>
            <a:r>
              <a:rPr lang="en-GB" dirty="0"/>
              <a:t>Area of challenge: Maths in Science</a:t>
            </a:r>
          </a:p>
        </p:txBody>
      </p:sp>
      <p:sp>
        <p:nvSpPr>
          <p:cNvPr id="3" name="Content Placeholder 2">
            <a:extLst>
              <a:ext uri="{FF2B5EF4-FFF2-40B4-BE49-F238E27FC236}">
                <a16:creationId xmlns:a16="http://schemas.microsoft.com/office/drawing/2014/main" id="{9A415950-9B70-47A9-B312-38ACA06F25A0}"/>
              </a:ext>
            </a:extLst>
          </p:cNvPr>
          <p:cNvSpPr>
            <a:spLocks noGrp="1"/>
          </p:cNvSpPr>
          <p:nvPr>
            <p:ph idx="1"/>
          </p:nvPr>
        </p:nvSpPr>
        <p:spPr/>
        <p:txBody>
          <a:bodyPr/>
          <a:lstStyle/>
          <a:p>
            <a:r>
              <a:rPr lang="en-GB" dirty="0"/>
              <a:t>Unit conversions: g to kg, dm</a:t>
            </a:r>
            <a:r>
              <a:rPr lang="en-GB" baseline="30000" dirty="0"/>
              <a:t>3</a:t>
            </a:r>
            <a:r>
              <a:rPr lang="en-GB" dirty="0"/>
              <a:t> to cm</a:t>
            </a:r>
            <a:r>
              <a:rPr lang="en-GB" baseline="30000" dirty="0"/>
              <a:t>3</a:t>
            </a:r>
          </a:p>
          <a:p>
            <a:endParaRPr lang="en-US" dirty="0"/>
          </a:p>
          <a:p>
            <a:r>
              <a:rPr lang="en-GB" dirty="0"/>
              <a:t>Use of prefixes and powers of ten for order of magnitude</a:t>
            </a:r>
          </a:p>
          <a:p>
            <a:endParaRPr lang="en-GB" dirty="0">
              <a:cs typeface="Arial"/>
            </a:endParaRPr>
          </a:p>
          <a:p>
            <a:r>
              <a:rPr lang="en-GB" dirty="0"/>
              <a:t>Percentages </a:t>
            </a:r>
            <a:r>
              <a:rPr lang="en-GB" dirty="0" err="1"/>
              <a:t>eg</a:t>
            </a:r>
            <a:r>
              <a:rPr lang="en-GB" dirty="0"/>
              <a:t> percentage change is challenging</a:t>
            </a:r>
          </a:p>
          <a:p>
            <a:endParaRPr lang="en-GB" dirty="0">
              <a:cs typeface="Arial"/>
            </a:endParaRPr>
          </a:p>
          <a:p>
            <a:r>
              <a:rPr lang="en-GB" dirty="0"/>
              <a:t>SA: Volume ratio</a:t>
            </a:r>
          </a:p>
          <a:p>
            <a:endParaRPr lang="en-GB" dirty="0">
              <a:cs typeface="Arial"/>
            </a:endParaRPr>
          </a:p>
          <a:p>
            <a:r>
              <a:rPr lang="en-GB" dirty="0"/>
              <a:t>Significant figures</a:t>
            </a:r>
          </a:p>
          <a:p>
            <a:pPr marL="0" indent="0">
              <a:buNone/>
            </a:pPr>
            <a:r>
              <a:rPr lang="en-US" dirty="0"/>
              <a:t> </a:t>
            </a:r>
            <a:endParaRPr lang="en-GB" dirty="0"/>
          </a:p>
          <a:p>
            <a:r>
              <a:rPr lang="en-GB" dirty="0"/>
              <a:t>Selecting numbers in the diagrams that are needed in the calculations</a:t>
            </a:r>
          </a:p>
          <a:p>
            <a:pPr marL="0" indent="0">
              <a:buNone/>
            </a:pPr>
            <a:endParaRPr lang="en-GB" dirty="0">
              <a:cs typeface="Arial"/>
            </a:endParaRPr>
          </a:p>
          <a:p>
            <a:r>
              <a:rPr lang="en-GB" dirty="0"/>
              <a:t>Not using a calculator</a:t>
            </a:r>
            <a:endParaRPr lang="en-GB" dirty="0">
              <a:cs typeface="Arial"/>
            </a:endParaRPr>
          </a:p>
          <a:p>
            <a:endParaRPr lang="en-GB" dirty="0"/>
          </a:p>
        </p:txBody>
      </p:sp>
      <p:sp>
        <p:nvSpPr>
          <p:cNvPr id="4" name="Slide Number Placeholder 3">
            <a:extLst>
              <a:ext uri="{FF2B5EF4-FFF2-40B4-BE49-F238E27FC236}">
                <a16:creationId xmlns:a16="http://schemas.microsoft.com/office/drawing/2014/main" id="{EF167A9C-35E4-4669-A6EA-F2A4A80978B0}"/>
              </a:ext>
            </a:extLst>
          </p:cNvPr>
          <p:cNvSpPr>
            <a:spLocks noGrp="1"/>
          </p:cNvSpPr>
          <p:nvPr>
            <p:ph type="sldNum" sz="quarter" idx="4"/>
          </p:nvPr>
        </p:nvSpPr>
        <p:spPr/>
        <p:txBody>
          <a:bodyPr/>
          <a:lstStyle/>
          <a:p>
            <a:fld id="{9D4704D4-DAEA-4D4A-A9DC-4373E3AC7101}" type="slidenum">
              <a:rPr lang="en-GB" smtClean="0"/>
              <a:pPr/>
              <a:t>44</a:t>
            </a:fld>
            <a:endParaRPr lang="en-GB" dirty="0"/>
          </a:p>
        </p:txBody>
      </p:sp>
    </p:spTree>
    <p:extLst>
      <p:ext uri="{BB962C8B-B14F-4D97-AF65-F5344CB8AC3E}">
        <p14:creationId xmlns:p14="http://schemas.microsoft.com/office/powerpoint/2010/main" val="712197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C5634-C9E3-4E60-82BC-CEEDFEAA943F}"/>
              </a:ext>
            </a:extLst>
          </p:cNvPr>
          <p:cNvSpPr>
            <a:spLocks noGrp="1"/>
          </p:cNvSpPr>
          <p:nvPr>
            <p:ph idx="1"/>
          </p:nvPr>
        </p:nvSpPr>
        <p:spPr/>
        <p:txBody>
          <a:bodyPr/>
          <a:lstStyle/>
          <a:p>
            <a:r>
              <a:rPr lang="en-GB" dirty="0"/>
              <a:t>Are you familiar with the maths skills assessed in science? </a:t>
            </a:r>
          </a:p>
          <a:p>
            <a:endParaRPr lang="en-GB" dirty="0"/>
          </a:p>
          <a:p>
            <a:r>
              <a:rPr lang="en-GB" dirty="0"/>
              <a:t>Which ones would you be confident in teaching students if they don’t know how to use them in a calculation? </a:t>
            </a:r>
          </a:p>
          <a:p>
            <a:endParaRPr lang="en-GB" dirty="0"/>
          </a:p>
          <a:p>
            <a:r>
              <a:rPr lang="en-GB" dirty="0"/>
              <a:t>Where would you go for support?</a:t>
            </a:r>
          </a:p>
          <a:p>
            <a:endParaRPr lang="en-GB" dirty="0"/>
          </a:p>
          <a:p>
            <a:r>
              <a:rPr lang="en-GB" dirty="0"/>
              <a:t>Do you understand how calculations are marked?</a:t>
            </a:r>
          </a:p>
          <a:p>
            <a:endParaRPr lang="en-GB" dirty="0"/>
          </a:p>
          <a:p>
            <a:r>
              <a:rPr lang="en-GB" dirty="0"/>
              <a:t>What piece of advice would you give all your students concerning calculation questions?</a:t>
            </a:r>
          </a:p>
          <a:p>
            <a:endParaRPr lang="en-GB" dirty="0"/>
          </a:p>
          <a:p>
            <a:r>
              <a:rPr lang="en-GB" dirty="0"/>
              <a:t>Focus on success; maths in science. </a:t>
            </a:r>
          </a:p>
          <a:p>
            <a:endParaRPr lang="en-GB" dirty="0"/>
          </a:p>
        </p:txBody>
      </p:sp>
      <p:sp>
        <p:nvSpPr>
          <p:cNvPr id="4" name="Slide Number Placeholder 3">
            <a:extLst>
              <a:ext uri="{FF2B5EF4-FFF2-40B4-BE49-F238E27FC236}">
                <a16:creationId xmlns:a16="http://schemas.microsoft.com/office/drawing/2014/main" id="{14D7B8B3-7EC2-4CF9-B44C-D66E38846305}"/>
              </a:ext>
            </a:extLst>
          </p:cNvPr>
          <p:cNvSpPr>
            <a:spLocks noGrp="1"/>
          </p:cNvSpPr>
          <p:nvPr>
            <p:ph type="sldNum" sz="quarter" idx="4"/>
          </p:nvPr>
        </p:nvSpPr>
        <p:spPr/>
        <p:txBody>
          <a:bodyPr/>
          <a:lstStyle/>
          <a:p>
            <a:fld id="{9D4704D4-DAEA-4D4A-A9DC-4373E3AC7101}" type="slidenum">
              <a:rPr lang="en-GB" smtClean="0"/>
              <a:pPr/>
              <a:t>45</a:t>
            </a:fld>
            <a:endParaRPr lang="en-GB" dirty="0"/>
          </a:p>
        </p:txBody>
      </p:sp>
      <p:sp>
        <p:nvSpPr>
          <p:cNvPr id="5" name="Title 1">
            <a:extLst>
              <a:ext uri="{FF2B5EF4-FFF2-40B4-BE49-F238E27FC236}">
                <a16:creationId xmlns:a16="http://schemas.microsoft.com/office/drawing/2014/main" id="{13320A45-6E20-44A7-BFB4-883B5D6AC39E}"/>
              </a:ext>
            </a:extLst>
          </p:cNvPr>
          <p:cNvSpPr>
            <a:spLocks noGrp="1"/>
          </p:cNvSpPr>
          <p:nvPr>
            <p:ph type="title"/>
          </p:nvPr>
        </p:nvSpPr>
        <p:spPr>
          <a:xfrm>
            <a:off x="539750" y="441325"/>
            <a:ext cx="8045450" cy="430213"/>
          </a:xfrm>
        </p:spPr>
        <p:txBody>
          <a:bodyPr anchor="t">
            <a:normAutofit/>
          </a:bodyPr>
          <a:lstStyle/>
          <a:p>
            <a:r>
              <a:rPr lang="en-GB" dirty="0"/>
              <a:t>Supporting assessment in class</a:t>
            </a:r>
          </a:p>
        </p:txBody>
      </p:sp>
    </p:spTree>
    <p:extLst>
      <p:ext uri="{BB962C8B-B14F-4D97-AF65-F5344CB8AC3E}">
        <p14:creationId xmlns:p14="http://schemas.microsoft.com/office/powerpoint/2010/main" val="2683712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6B55-FBE4-4D13-BDBB-D26E211C027D}"/>
              </a:ext>
            </a:extLst>
          </p:cNvPr>
          <p:cNvSpPr>
            <a:spLocks noGrp="1"/>
          </p:cNvSpPr>
          <p:nvPr>
            <p:ph type="title"/>
          </p:nvPr>
        </p:nvSpPr>
        <p:spPr/>
        <p:txBody>
          <a:bodyPr/>
          <a:lstStyle/>
          <a:p>
            <a:r>
              <a:rPr lang="en-GB" dirty="0"/>
              <a:t>GCSE science resources</a:t>
            </a:r>
          </a:p>
        </p:txBody>
      </p:sp>
      <p:sp>
        <p:nvSpPr>
          <p:cNvPr id="3" name="Content Placeholder 2">
            <a:extLst>
              <a:ext uri="{FF2B5EF4-FFF2-40B4-BE49-F238E27FC236}">
                <a16:creationId xmlns:a16="http://schemas.microsoft.com/office/drawing/2014/main" id="{8C59C8B0-873A-4A29-A634-4D5A6EA7FCDD}"/>
              </a:ext>
            </a:extLst>
          </p:cNvPr>
          <p:cNvSpPr>
            <a:spLocks noGrp="1"/>
          </p:cNvSpPr>
          <p:nvPr>
            <p:ph idx="1"/>
          </p:nvPr>
        </p:nvSpPr>
        <p:spPr>
          <a:xfrm>
            <a:off x="540000" y="1104900"/>
            <a:ext cx="4184400" cy="5033617"/>
          </a:xfrm>
        </p:spPr>
        <p:txBody>
          <a:bodyPr/>
          <a:lstStyle/>
          <a:p>
            <a:pPr>
              <a:buFont typeface="Arial" panose="020B0604020202020204" pitchFamily="34" charset="0"/>
              <a:buChar char="•"/>
            </a:pPr>
            <a:r>
              <a:rPr lang="en-GB" sz="1600" dirty="0"/>
              <a:t>Six self-guided modular training packs </a:t>
            </a:r>
            <a:endParaRPr lang="en-GB" dirty="0">
              <a:ea typeface="+mn-lt"/>
              <a:cs typeface="+mn-lt"/>
            </a:endParaRPr>
          </a:p>
          <a:p>
            <a:pPr>
              <a:buFont typeface="Arial" panose="020B0604020202020204" pitchFamily="34" charset="0"/>
              <a:buChar char="•"/>
            </a:pPr>
            <a:r>
              <a:rPr lang="en-GB" sz="1600" dirty="0">
                <a:solidFill>
                  <a:srgbClr val="3273AF"/>
                </a:solidFill>
                <a:ea typeface="+mn-lt"/>
                <a:cs typeface="+mn-lt"/>
                <a:hlinkClick r:id="rId3">
                  <a:extLst>
                    <a:ext uri="{A12FA001-AC4F-418D-AE19-62706E023703}">
                      <ahyp:hlinkClr xmlns:ahyp="http://schemas.microsoft.com/office/drawing/2018/hyperlinkcolor" val="tx"/>
                    </a:ext>
                  </a:extLst>
                </a:hlinkClick>
              </a:rPr>
              <a:t>AQA | GCSE | Combined Science: Trilogy | Planning resources</a:t>
            </a:r>
            <a:endParaRPr lang="en-GB" dirty="0">
              <a:solidFill>
                <a:srgbClr val="3273AF"/>
              </a:solidFill>
              <a:cs typeface="Arial"/>
            </a:endParaRPr>
          </a:p>
          <a:p>
            <a:pPr marL="285750" indent="-285750">
              <a:buFont typeface="Arial" panose="020B0604020202020204" pitchFamily="34" charset="0"/>
              <a:buChar char="•"/>
            </a:pPr>
            <a:endParaRPr lang="en-GB" sz="1600" dirty="0">
              <a:cs typeface="Arial"/>
            </a:endParaRPr>
          </a:p>
          <a:p>
            <a:pPr marL="285750" indent="-285750">
              <a:buFont typeface="Arial" panose="020B0604020202020204" pitchFamily="34" charset="0"/>
              <a:buChar char="•"/>
            </a:pPr>
            <a:r>
              <a:rPr lang="en-GB" sz="1600" dirty="0"/>
              <a:t>Helping teachers to better understand the assessment requirements</a:t>
            </a:r>
            <a:endParaRPr lang="en-US" dirty="0">
              <a:cs typeface="Arial"/>
            </a:endParaRPr>
          </a:p>
          <a:p>
            <a:pPr lvl="0"/>
            <a:endParaRPr lang="en-GB" sz="1600" dirty="0"/>
          </a:p>
          <a:p>
            <a:pPr>
              <a:buFont typeface="Arial" panose="020B0604020202020204" pitchFamily="34" charset="0"/>
              <a:buChar char="•"/>
            </a:pPr>
            <a:r>
              <a:rPr lang="en-GB" sz="1600" dirty="0">
                <a:ea typeface="+mn-lt"/>
                <a:cs typeface="+mn-lt"/>
              </a:rPr>
              <a:t>Each pack includes notes, ideas for group discussion, an activities booklet and </a:t>
            </a:r>
            <a:r>
              <a:rPr lang="en-GB" sz="1600">
                <a:ea typeface="+mn-lt"/>
                <a:cs typeface="+mn-lt"/>
              </a:rPr>
              <a:t>handouts.</a:t>
            </a:r>
          </a:p>
          <a:p>
            <a:pPr>
              <a:buFont typeface="Arial" panose="020B0604020202020204" pitchFamily="34" charset="0"/>
              <a:buChar char="•"/>
            </a:pPr>
            <a:r>
              <a:rPr lang="en-GB" sz="1600">
                <a:ea typeface="+mn-lt"/>
                <a:cs typeface="+mn-lt"/>
              </a:rPr>
              <a:t> </a:t>
            </a:r>
            <a:r>
              <a:rPr lang="en-GB" sz="1600" dirty="0">
                <a:ea typeface="+mn-lt"/>
                <a:cs typeface="+mn-lt"/>
              </a:rPr>
              <a:t>They cover:</a:t>
            </a:r>
            <a:endParaRPr lang="en-GB" sz="1600" dirty="0">
              <a:cs typeface="Arial"/>
            </a:endParaRPr>
          </a:p>
          <a:p>
            <a:pPr lvl="1">
              <a:buClr>
                <a:srgbClr val="002060"/>
              </a:buClr>
              <a:buSzPct val="60000"/>
              <a:buFont typeface="Courier New" panose="02070309020205020404" pitchFamily="49" charset="0"/>
              <a:buChar char="o"/>
            </a:pPr>
            <a:r>
              <a:rPr lang="en-GB" sz="1600" dirty="0">
                <a:ea typeface="+mn-lt"/>
                <a:cs typeface="+mn-lt"/>
              </a:rPr>
              <a:t>Disciplinary language</a:t>
            </a:r>
            <a:endParaRPr lang="en-GB" dirty="0"/>
          </a:p>
          <a:p>
            <a:pPr lvl="1">
              <a:buClr>
                <a:srgbClr val="002060"/>
              </a:buClr>
              <a:buSzPct val="60000"/>
              <a:buFont typeface="Courier New" panose="02070309020205020404" pitchFamily="49" charset="0"/>
              <a:buChar char="o"/>
            </a:pPr>
            <a:r>
              <a:rPr lang="en-GB" sz="1600" dirty="0">
                <a:ea typeface="+mn-lt"/>
                <a:cs typeface="+mn-lt"/>
              </a:rPr>
              <a:t>Extended response questions</a:t>
            </a:r>
            <a:endParaRPr lang="en-GB" dirty="0"/>
          </a:p>
          <a:p>
            <a:pPr lvl="1">
              <a:buClr>
                <a:srgbClr val="002060"/>
              </a:buClr>
              <a:buSzPct val="60000"/>
              <a:buFont typeface="Courier New" panose="02070309020205020404" pitchFamily="49" charset="0"/>
              <a:buChar char="o"/>
            </a:pPr>
            <a:r>
              <a:rPr lang="en-GB" sz="1600" dirty="0">
                <a:ea typeface="+mn-lt"/>
                <a:cs typeface="+mn-lt"/>
              </a:rPr>
              <a:t>AO2</a:t>
            </a:r>
            <a:endParaRPr lang="en-GB" dirty="0"/>
          </a:p>
          <a:p>
            <a:pPr lvl="1">
              <a:buClr>
                <a:srgbClr val="002060"/>
              </a:buClr>
              <a:buSzPct val="60000"/>
              <a:buFont typeface="Courier New" panose="02070309020205020404" pitchFamily="49" charset="0"/>
              <a:buChar char="o"/>
            </a:pPr>
            <a:r>
              <a:rPr lang="en-GB" sz="1600" dirty="0">
                <a:ea typeface="+mn-lt"/>
                <a:cs typeface="+mn-lt"/>
              </a:rPr>
              <a:t>Practical questions</a:t>
            </a:r>
            <a:endParaRPr lang="en-GB" dirty="0"/>
          </a:p>
          <a:p>
            <a:pPr lvl="1">
              <a:buClr>
                <a:srgbClr val="002060"/>
              </a:buClr>
              <a:buSzPct val="60000"/>
              <a:buFont typeface="Courier New" panose="02070309020205020404" pitchFamily="49" charset="0"/>
              <a:buChar char="o"/>
            </a:pPr>
            <a:r>
              <a:rPr lang="en-GB" sz="1600" dirty="0">
                <a:ea typeface="+mn-lt"/>
                <a:cs typeface="+mn-lt"/>
              </a:rPr>
              <a:t>AO3</a:t>
            </a:r>
            <a:endParaRPr lang="en-GB" dirty="0"/>
          </a:p>
          <a:p>
            <a:pPr lvl="1">
              <a:buClr>
                <a:srgbClr val="002060"/>
              </a:buClr>
              <a:buSzPct val="60000"/>
              <a:buFont typeface="Courier New" panose="02070309020205020404" pitchFamily="49" charset="0"/>
              <a:buChar char="o"/>
            </a:pPr>
            <a:r>
              <a:rPr lang="en-GB" sz="1600" dirty="0">
                <a:ea typeface="+mn-lt"/>
                <a:cs typeface="+mn-lt"/>
              </a:rPr>
              <a:t>Maths in Science.</a:t>
            </a:r>
            <a:endParaRPr lang="en-GB" dirty="0"/>
          </a:p>
          <a:p>
            <a:endParaRPr lang="en-GB" dirty="0"/>
          </a:p>
        </p:txBody>
      </p:sp>
      <p:sp>
        <p:nvSpPr>
          <p:cNvPr id="4" name="Slide Number Placeholder 3">
            <a:extLst>
              <a:ext uri="{FF2B5EF4-FFF2-40B4-BE49-F238E27FC236}">
                <a16:creationId xmlns:a16="http://schemas.microsoft.com/office/drawing/2014/main" id="{2900A5D2-9044-41AA-8BC4-88B1829E68C5}"/>
              </a:ext>
            </a:extLst>
          </p:cNvPr>
          <p:cNvSpPr>
            <a:spLocks noGrp="1"/>
          </p:cNvSpPr>
          <p:nvPr>
            <p:ph type="sldNum" sz="quarter" idx="4"/>
          </p:nvPr>
        </p:nvSpPr>
        <p:spPr/>
        <p:txBody>
          <a:bodyPr/>
          <a:lstStyle/>
          <a:p>
            <a:fld id="{9D4704D4-DAEA-4D4A-A9DC-4373E3AC7101}" type="slidenum">
              <a:rPr lang="en-GB" smtClean="0"/>
              <a:pPr/>
              <a:t>46</a:t>
            </a:fld>
            <a:endParaRPr lang="en-GB" dirty="0"/>
          </a:p>
        </p:txBody>
      </p:sp>
      <p:pic>
        <p:nvPicPr>
          <p:cNvPr id="5" name="Picture 4">
            <a:extLst>
              <a:ext uri="{FF2B5EF4-FFF2-40B4-BE49-F238E27FC236}">
                <a16:creationId xmlns:a16="http://schemas.microsoft.com/office/drawing/2014/main" id="{43707DA4-A6E5-4F15-B402-F681EAB85757}"/>
              </a:ext>
            </a:extLst>
          </p:cNvPr>
          <p:cNvPicPr>
            <a:picLocks noChangeAspect="1"/>
          </p:cNvPicPr>
          <p:nvPr/>
        </p:nvPicPr>
        <p:blipFill>
          <a:blip r:embed="rId4"/>
          <a:stretch>
            <a:fillRect/>
          </a:stretch>
        </p:blipFill>
        <p:spPr>
          <a:xfrm>
            <a:off x="4854912" y="1604693"/>
            <a:ext cx="3730288" cy="3648614"/>
          </a:xfrm>
          <a:prstGeom prst="rect">
            <a:avLst/>
          </a:prstGeom>
        </p:spPr>
      </p:pic>
    </p:spTree>
    <p:extLst>
      <p:ext uri="{BB962C8B-B14F-4D97-AF65-F5344CB8AC3E}">
        <p14:creationId xmlns:p14="http://schemas.microsoft.com/office/powerpoint/2010/main" val="139477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a:t>
            </a:r>
            <a:r>
              <a:rPr lang="en-GB" dirty="0"/>
              <a:t>01483 477 756</a:t>
            </a:r>
            <a:endParaRPr lang="fr-FR" dirty="0"/>
          </a:p>
          <a:p>
            <a:pPr marL="0" indent="0">
              <a:buNone/>
            </a:pPr>
            <a:r>
              <a:rPr lang="fr-FR" dirty="0"/>
              <a:t>Email: </a:t>
            </a:r>
            <a:r>
              <a:rPr lang="en-US" dirty="0">
                <a:solidFill>
                  <a:srgbClr val="3273AF"/>
                </a:solidFill>
                <a:hlinkClick r:id="rId3">
                  <a:extLst>
                    <a:ext uri="{A12FA001-AC4F-418D-AE19-62706E023703}">
                      <ahyp:hlinkClr xmlns:ahyp="http://schemas.microsoft.com/office/drawing/2018/hyperlinkcolor" val="tx"/>
                    </a:ext>
                  </a:extLst>
                </a:hlinkClick>
              </a:rPr>
              <a:t>gcsescience@aqa.org.uk</a:t>
            </a:r>
            <a:endParaRPr lang="en-US" dirty="0">
              <a:solidFill>
                <a:srgbClr val="3273AF"/>
              </a:solidFill>
            </a:endParaRPr>
          </a:p>
          <a:p>
            <a:pPr marL="0" indent="0">
              <a:buNone/>
            </a:pPr>
            <a:r>
              <a:rPr lang="en-GB" dirty="0"/>
              <a:t>Twitter: @AQA</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489481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
        <p:nvSpPr>
          <p:cNvPr id="3" name="Rectangle 2">
            <a:extLst>
              <a:ext uri="{FF2B5EF4-FFF2-40B4-BE49-F238E27FC236}">
                <a16:creationId xmlns:a16="http://schemas.microsoft.com/office/drawing/2014/main" id="{9FD9D209-9BCC-457E-9868-CDF7F19E0587}"/>
              </a:ext>
            </a:extLst>
          </p:cNvPr>
          <p:cNvSpPr/>
          <p:nvPr/>
        </p:nvSpPr>
        <p:spPr>
          <a:xfrm>
            <a:off x="2324100" y="6553200"/>
            <a:ext cx="2540000" cy="215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731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Trilogy (8464) specification</a:t>
            </a:r>
            <a:endParaRPr lang="en-GB" dirty="0"/>
          </a:p>
        </p:txBody>
      </p:sp>
      <p:pic>
        <p:nvPicPr>
          <p:cNvPr id="3" name="Content Placeholder 2">
            <a:extLst>
              <a:ext uri="{FF2B5EF4-FFF2-40B4-BE49-F238E27FC236}">
                <a16:creationId xmlns:a16="http://schemas.microsoft.com/office/drawing/2014/main" id="{DC9DB85B-D063-42DA-B9D2-A06D9CC59770}"/>
              </a:ext>
            </a:extLst>
          </p:cNvPr>
          <p:cNvPicPr>
            <a:picLocks noGrp="1" noChangeAspect="1"/>
          </p:cNvPicPr>
          <p:nvPr>
            <p:ph sz="quarter" idx="12"/>
          </p:nvPr>
        </p:nvPicPr>
        <p:blipFill>
          <a:blip r:embed="rId3"/>
          <a:stretch>
            <a:fillRect/>
          </a:stretch>
        </p:blipFill>
        <p:spPr>
          <a:xfrm>
            <a:off x="540000" y="1380072"/>
            <a:ext cx="6127500" cy="4102128"/>
          </a:xfrm>
          <a:prstGeom prst="rect">
            <a:avLst/>
          </a:prstGeom>
        </p:spPr>
      </p:pic>
      <p:sp>
        <p:nvSpPr>
          <p:cNvPr id="5" name="Slide Number Placeholder 4"/>
          <p:cNvSpPr>
            <a:spLocks noGrp="1"/>
          </p:cNvSpPr>
          <p:nvPr>
            <p:ph type="sldNum" sz="quarter" idx="4"/>
          </p:nvPr>
        </p:nvSpPr>
        <p:spPr/>
        <p:txBody>
          <a:bodyPr/>
          <a:lstStyle/>
          <a:p>
            <a:fld id="{9D4704D4-DAEA-4D4A-A9DC-4373E3AC7101}" type="slidenum">
              <a:rPr lang="en-GB" smtClean="0"/>
              <a:pPr/>
              <a:t>5</a:t>
            </a:fld>
            <a:endParaRPr lang="en-GB" dirty="0"/>
          </a:p>
        </p:txBody>
      </p:sp>
      <p:sp>
        <p:nvSpPr>
          <p:cNvPr id="6" name="Rectangle 5">
            <a:extLst>
              <a:ext uri="{FF2B5EF4-FFF2-40B4-BE49-F238E27FC236}">
                <a16:creationId xmlns:a16="http://schemas.microsoft.com/office/drawing/2014/main" id="{6A96CEE2-A068-4FF8-8567-BCC796206586}"/>
              </a:ext>
            </a:extLst>
          </p:cNvPr>
          <p:cNvSpPr/>
          <p:nvPr/>
        </p:nvSpPr>
        <p:spPr>
          <a:xfrm>
            <a:off x="539999" y="5609943"/>
            <a:ext cx="8511533" cy="646331"/>
          </a:xfrm>
          <a:prstGeom prst="rect">
            <a:avLst/>
          </a:prstGeom>
        </p:spPr>
        <p:txBody>
          <a:bodyPr wrap="square">
            <a:spAutoFit/>
          </a:bodyPr>
          <a:lstStyle/>
          <a:p>
            <a:r>
              <a:rPr lang="en-US" dirty="0">
                <a:solidFill>
                  <a:srgbClr val="3273AF"/>
                </a:solidFill>
                <a:ea typeface="+mn-lt"/>
                <a:cs typeface="+mn-lt"/>
                <a:hlinkClick r:id="rId4">
                  <a:extLst>
                    <a:ext uri="{A12FA001-AC4F-418D-AE19-62706E023703}">
                      <ahyp:hlinkClr xmlns:ahyp="http://schemas.microsoft.com/office/drawing/2018/hyperlinkcolor" val="tx"/>
                    </a:ext>
                  </a:extLst>
                </a:hlinkClick>
              </a:rPr>
              <a:t>https://filestore.aqa.org.uk/resources/science/specifications/AQA-8464-SP-2016.PDF</a:t>
            </a:r>
            <a:endParaRPr lang="en-US" dirty="0">
              <a:solidFill>
                <a:srgbClr val="3273AF"/>
              </a:solidFill>
              <a:ea typeface="+mn-lt"/>
              <a:cs typeface="+mn-lt"/>
            </a:endParaRPr>
          </a:p>
        </p:txBody>
      </p:sp>
      <p:pic>
        <p:nvPicPr>
          <p:cNvPr id="7" name="Picture 6">
            <a:extLst>
              <a:ext uri="{FF2B5EF4-FFF2-40B4-BE49-F238E27FC236}">
                <a16:creationId xmlns:a16="http://schemas.microsoft.com/office/drawing/2014/main" id="{D9C30155-7214-4851-AF42-A856D2A572C5}"/>
              </a:ext>
            </a:extLst>
          </p:cNvPr>
          <p:cNvPicPr>
            <a:picLocks noChangeAspect="1"/>
          </p:cNvPicPr>
          <p:nvPr/>
        </p:nvPicPr>
        <p:blipFill>
          <a:blip r:embed="rId5"/>
          <a:stretch>
            <a:fillRect/>
          </a:stretch>
        </p:blipFill>
        <p:spPr>
          <a:xfrm>
            <a:off x="6766827" y="1796850"/>
            <a:ext cx="1843706" cy="2664982"/>
          </a:xfrm>
          <a:prstGeom prst="rect">
            <a:avLst/>
          </a:prstGeom>
        </p:spPr>
      </p:pic>
    </p:spTree>
    <p:extLst>
      <p:ext uri="{BB962C8B-B14F-4D97-AF65-F5344CB8AC3E}">
        <p14:creationId xmlns:p14="http://schemas.microsoft.com/office/powerpoint/2010/main" val="315031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Trilogy (8464) specification</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pic>
        <p:nvPicPr>
          <p:cNvPr id="3" name="Content Placeholder 2">
            <a:extLst>
              <a:ext uri="{FF2B5EF4-FFF2-40B4-BE49-F238E27FC236}">
                <a16:creationId xmlns:a16="http://schemas.microsoft.com/office/drawing/2014/main" id="{91FDC599-B0A3-4E15-9889-245EB2A2D518}"/>
              </a:ext>
            </a:extLst>
          </p:cNvPr>
          <p:cNvPicPr>
            <a:picLocks noGrp="1" noChangeAspect="1"/>
          </p:cNvPicPr>
          <p:nvPr>
            <p:ph sz="quarter" idx="11"/>
          </p:nvPr>
        </p:nvPicPr>
        <p:blipFill rotWithShape="1">
          <a:blip r:embed="rId3"/>
          <a:srcRect t="2892" b="2124"/>
          <a:stretch/>
        </p:blipFill>
        <p:spPr>
          <a:xfrm>
            <a:off x="539999" y="1321013"/>
            <a:ext cx="7466467" cy="4804365"/>
          </a:xfrm>
          <a:prstGeom prst="rect">
            <a:avLst/>
          </a:prstGeom>
        </p:spPr>
      </p:pic>
      <p:sp>
        <p:nvSpPr>
          <p:cNvPr id="5" name="Rectangle 4">
            <a:extLst>
              <a:ext uri="{FF2B5EF4-FFF2-40B4-BE49-F238E27FC236}">
                <a16:creationId xmlns:a16="http://schemas.microsoft.com/office/drawing/2014/main" id="{4F0B5211-8E36-4331-AFA8-EB2CC2F48BF6}"/>
              </a:ext>
            </a:extLst>
          </p:cNvPr>
          <p:cNvSpPr/>
          <p:nvPr/>
        </p:nvSpPr>
        <p:spPr>
          <a:xfrm>
            <a:off x="539999" y="3135150"/>
            <a:ext cx="2609601" cy="2990228"/>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85B494-3ED2-4679-9E98-0B0AC2EDA1E5}"/>
              </a:ext>
            </a:extLst>
          </p:cNvPr>
          <p:cNvSpPr/>
          <p:nvPr/>
        </p:nvSpPr>
        <p:spPr>
          <a:xfrm>
            <a:off x="4689601" y="1321013"/>
            <a:ext cx="2609601" cy="282759"/>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75F257-63BD-4E07-883F-0604528C5D6F}"/>
              </a:ext>
            </a:extLst>
          </p:cNvPr>
          <p:cNvSpPr/>
          <p:nvPr/>
        </p:nvSpPr>
        <p:spPr>
          <a:xfrm>
            <a:off x="540000" y="2870200"/>
            <a:ext cx="2609601" cy="190500"/>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5FEFF3-D2AE-480B-81A2-2216226EE548}"/>
              </a:ext>
            </a:extLst>
          </p:cNvPr>
          <p:cNvSpPr/>
          <p:nvPr/>
        </p:nvSpPr>
        <p:spPr>
          <a:xfrm>
            <a:off x="4689601" y="3209601"/>
            <a:ext cx="2609601" cy="190500"/>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29CE907-7F8D-412D-9938-EA943C85077F}"/>
              </a:ext>
            </a:extLst>
          </p:cNvPr>
          <p:cNvSpPr/>
          <p:nvPr/>
        </p:nvSpPr>
        <p:spPr>
          <a:xfrm>
            <a:off x="4689601" y="3484937"/>
            <a:ext cx="2609601" cy="363863"/>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695F96-753A-429A-A9BD-2114B8A9DEF0}"/>
              </a:ext>
            </a:extLst>
          </p:cNvPr>
          <p:cNvSpPr/>
          <p:nvPr/>
        </p:nvSpPr>
        <p:spPr>
          <a:xfrm>
            <a:off x="4689601" y="1662448"/>
            <a:ext cx="2647701" cy="513092"/>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66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scientifically</a:t>
            </a:r>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pic>
        <p:nvPicPr>
          <p:cNvPr id="4" name="Picture 3">
            <a:extLst>
              <a:ext uri="{FF2B5EF4-FFF2-40B4-BE49-F238E27FC236}">
                <a16:creationId xmlns:a16="http://schemas.microsoft.com/office/drawing/2014/main" id="{DBDAB3CC-8647-4B1F-AE5A-372ADAFADD67}"/>
              </a:ext>
            </a:extLst>
          </p:cNvPr>
          <p:cNvPicPr>
            <a:picLocks noChangeAspect="1"/>
          </p:cNvPicPr>
          <p:nvPr/>
        </p:nvPicPr>
        <p:blipFill>
          <a:blip r:embed="rId3"/>
          <a:stretch>
            <a:fillRect/>
          </a:stretch>
        </p:blipFill>
        <p:spPr>
          <a:xfrm>
            <a:off x="540000" y="1731713"/>
            <a:ext cx="6026053" cy="4406804"/>
          </a:xfrm>
          <a:prstGeom prst="rect">
            <a:avLst/>
          </a:prstGeom>
        </p:spPr>
      </p:pic>
    </p:spTree>
    <p:extLst>
      <p:ext uri="{BB962C8B-B14F-4D97-AF65-F5344CB8AC3E}">
        <p14:creationId xmlns:p14="http://schemas.microsoft.com/office/powerpoint/2010/main" val="121028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maths in GCSE science</a:t>
            </a:r>
          </a:p>
        </p:txBody>
      </p:sp>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pic>
        <p:nvPicPr>
          <p:cNvPr id="4" name="Content Placeholder 3">
            <a:extLst>
              <a:ext uri="{FF2B5EF4-FFF2-40B4-BE49-F238E27FC236}">
                <a16:creationId xmlns:a16="http://schemas.microsoft.com/office/drawing/2014/main" id="{1CC81A63-AB06-46B4-AD07-E95A0538AA38}"/>
              </a:ext>
            </a:extLst>
          </p:cNvPr>
          <p:cNvPicPr>
            <a:picLocks noGrp="1" noChangeAspect="1"/>
          </p:cNvPicPr>
          <p:nvPr>
            <p:ph sz="quarter" idx="12"/>
          </p:nvPr>
        </p:nvPicPr>
        <p:blipFill>
          <a:blip r:embed="rId3"/>
          <a:stretch>
            <a:fillRect/>
          </a:stretch>
        </p:blipFill>
        <p:spPr>
          <a:xfrm>
            <a:off x="558801" y="1120141"/>
            <a:ext cx="7463263" cy="5136726"/>
          </a:xfrm>
          <a:prstGeom prst="rect">
            <a:avLst/>
          </a:prstGeom>
        </p:spPr>
      </p:pic>
    </p:spTree>
    <p:extLst>
      <p:ext uri="{BB962C8B-B14F-4D97-AF65-F5344CB8AC3E}">
        <p14:creationId xmlns:p14="http://schemas.microsoft.com/office/powerpoint/2010/main" val="19110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4147-8045-413A-AD8F-5B2E3591FC2F}"/>
              </a:ext>
            </a:extLst>
          </p:cNvPr>
          <p:cNvSpPr>
            <a:spLocks noGrp="1"/>
          </p:cNvSpPr>
          <p:nvPr>
            <p:ph type="title"/>
          </p:nvPr>
        </p:nvSpPr>
        <p:spPr/>
        <p:txBody>
          <a:bodyPr/>
          <a:lstStyle/>
          <a:p>
            <a:r>
              <a:rPr lang="en-GB" dirty="0"/>
              <a:t>Assessing practical in GCSE science</a:t>
            </a:r>
          </a:p>
        </p:txBody>
      </p:sp>
      <p:sp>
        <p:nvSpPr>
          <p:cNvPr id="4" name="Slide Number Placeholder 3">
            <a:extLst>
              <a:ext uri="{FF2B5EF4-FFF2-40B4-BE49-F238E27FC236}">
                <a16:creationId xmlns:a16="http://schemas.microsoft.com/office/drawing/2014/main" id="{B9EB7287-E8E7-4CC7-8034-227D9FA0B02E}"/>
              </a:ext>
            </a:extLst>
          </p:cNvPr>
          <p:cNvSpPr>
            <a:spLocks noGrp="1"/>
          </p:cNvSpPr>
          <p:nvPr>
            <p:ph type="sldNum" sz="quarter" idx="4"/>
          </p:nvPr>
        </p:nvSpPr>
        <p:spPr/>
        <p:txBody>
          <a:bodyPr/>
          <a:lstStyle/>
          <a:p>
            <a:fld id="{9D4704D4-DAEA-4D4A-A9DC-4373E3AC7101}" type="slidenum">
              <a:rPr lang="en-GB" smtClean="0"/>
              <a:pPr/>
              <a:t>9</a:t>
            </a:fld>
            <a:endParaRPr lang="en-GB" dirty="0"/>
          </a:p>
        </p:txBody>
      </p:sp>
      <p:pic>
        <p:nvPicPr>
          <p:cNvPr id="6" name="Content Placeholder 5">
            <a:extLst>
              <a:ext uri="{FF2B5EF4-FFF2-40B4-BE49-F238E27FC236}">
                <a16:creationId xmlns:a16="http://schemas.microsoft.com/office/drawing/2014/main" id="{83B0E07C-7464-43EB-9159-B84DA9212A61}"/>
              </a:ext>
            </a:extLst>
          </p:cNvPr>
          <p:cNvPicPr>
            <a:picLocks noGrp="1" noChangeAspect="1"/>
          </p:cNvPicPr>
          <p:nvPr>
            <p:ph sz="quarter" idx="12"/>
          </p:nvPr>
        </p:nvPicPr>
        <p:blipFill>
          <a:blip r:embed="rId3"/>
          <a:stretch>
            <a:fillRect/>
          </a:stretch>
        </p:blipFill>
        <p:spPr>
          <a:xfrm>
            <a:off x="558801" y="1048408"/>
            <a:ext cx="7313062" cy="5114915"/>
          </a:xfrm>
          <a:prstGeom prst="rect">
            <a:avLst/>
          </a:prstGeom>
        </p:spPr>
      </p:pic>
    </p:spTree>
    <p:extLst>
      <p:ext uri="{BB962C8B-B14F-4D97-AF65-F5344CB8AC3E}">
        <p14:creationId xmlns:p14="http://schemas.microsoft.com/office/powerpoint/2010/main" val="3066189771"/>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3 v1.0.potx" id="{F910DD67-0851-470B-A359-F53D607DF7B2}" vid="{71FF853F-C474-4687-A78B-94BE9B8E16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 Online presentation template 2023 v1.0</Template>
  <TotalTime>0</TotalTime>
  <Words>3156</Words>
  <PresentationFormat>On-screen Show (4:3)</PresentationFormat>
  <Paragraphs>382</Paragraphs>
  <Slides>48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Courier New</vt:lpstr>
      <vt:lpstr>AQA presentation master</vt:lpstr>
      <vt:lpstr>ASE 2023: Supporting Early Career Teachers</vt:lpstr>
      <vt:lpstr>Welcome</vt:lpstr>
      <vt:lpstr>Focus of session</vt:lpstr>
      <vt:lpstr>The specification</vt:lpstr>
      <vt:lpstr>Trilogy (8464) specification</vt:lpstr>
      <vt:lpstr>Trilogy (8464) specification</vt:lpstr>
      <vt:lpstr>Working scientifically</vt:lpstr>
      <vt:lpstr>Assessing maths in GCSE science</vt:lpstr>
      <vt:lpstr>Assessing practical in GCSE science</vt:lpstr>
      <vt:lpstr>Specification layout</vt:lpstr>
      <vt:lpstr>Exam papers</vt:lpstr>
      <vt:lpstr>Assessment objectives</vt:lpstr>
      <vt:lpstr>GCSE Science Assessment objectives (AOs)</vt:lpstr>
      <vt:lpstr>Can you identify the AO?</vt:lpstr>
      <vt:lpstr>Website resources</vt:lpstr>
      <vt:lpstr>Website resources </vt:lpstr>
      <vt:lpstr>Practical handbook</vt:lpstr>
      <vt:lpstr>Centre services: Secure resources </vt:lpstr>
      <vt:lpstr>Structure of the papers</vt:lpstr>
      <vt:lpstr>Types of questions</vt:lpstr>
      <vt:lpstr>Applying a mark scheme</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Marks awarded on the responses </vt:lpstr>
      <vt:lpstr>Graphs</vt:lpstr>
      <vt:lpstr>Graph commentaries</vt:lpstr>
      <vt:lpstr>Extended response</vt:lpstr>
      <vt:lpstr>Implications</vt:lpstr>
      <vt:lpstr>Area of challenge: AO2 unfamiliar context</vt:lpstr>
      <vt:lpstr>Area of challenge: AO2 unfamiliar context</vt:lpstr>
      <vt:lpstr>Supporting assessment in class</vt:lpstr>
      <vt:lpstr>Area of challenge: Required practicals</vt:lpstr>
      <vt:lpstr>Supporting assessment in class</vt:lpstr>
      <vt:lpstr>Area of challenge: Maths in Science</vt:lpstr>
      <vt:lpstr>Supporting assessment in class</vt:lpstr>
      <vt:lpstr>GCSE science resources</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Early Career Teachers</dc:title>
  <dc:creator>AQA</dc:creator>
  <cp:lastPrinted>2017-02-06T11:47:27Z</cp:lastPrinted>
  <dcterms:created xsi:type="dcterms:W3CDTF">2022-12-13T12:16:57Z</dcterms:created>
  <dcterms:modified xsi:type="dcterms:W3CDTF">2022-12-19T11:44:13Z</dcterms:modified>
</cp:coreProperties>
</file>