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 id="2147483709" r:id="rId5"/>
  </p:sldMasterIdLst>
  <p:notesMasterIdLst>
    <p:notesMasterId r:id="rId45"/>
  </p:notesMasterIdLst>
  <p:handoutMasterIdLst>
    <p:handoutMasterId r:id="rId46"/>
  </p:handoutMasterIdLst>
  <p:sldIdLst>
    <p:sldId id="256" r:id="rId6"/>
    <p:sldId id="287" r:id="rId7"/>
    <p:sldId id="296" r:id="rId8"/>
    <p:sldId id="329" r:id="rId9"/>
    <p:sldId id="330" r:id="rId10"/>
    <p:sldId id="331" r:id="rId11"/>
    <p:sldId id="332" r:id="rId12"/>
    <p:sldId id="297" r:id="rId13"/>
    <p:sldId id="320" r:id="rId14"/>
    <p:sldId id="333" r:id="rId15"/>
    <p:sldId id="334" r:id="rId16"/>
    <p:sldId id="319" r:id="rId17"/>
    <p:sldId id="301" r:id="rId18"/>
    <p:sldId id="300" r:id="rId19"/>
    <p:sldId id="302" r:id="rId20"/>
    <p:sldId id="321" r:id="rId21"/>
    <p:sldId id="305" r:id="rId22"/>
    <p:sldId id="322" r:id="rId23"/>
    <p:sldId id="306" r:id="rId24"/>
    <p:sldId id="303" r:id="rId25"/>
    <p:sldId id="318" r:id="rId26"/>
    <p:sldId id="307" r:id="rId27"/>
    <p:sldId id="308" r:id="rId28"/>
    <p:sldId id="309" r:id="rId29"/>
    <p:sldId id="326" r:id="rId30"/>
    <p:sldId id="324" r:id="rId31"/>
    <p:sldId id="328" r:id="rId32"/>
    <p:sldId id="327" r:id="rId33"/>
    <p:sldId id="310" r:id="rId34"/>
    <p:sldId id="311" r:id="rId35"/>
    <p:sldId id="312" r:id="rId36"/>
    <p:sldId id="313" r:id="rId37"/>
    <p:sldId id="314" r:id="rId38"/>
    <p:sldId id="317" r:id="rId39"/>
    <p:sldId id="323" r:id="rId40"/>
    <p:sldId id="316" r:id="rId41"/>
    <p:sldId id="335" r:id="rId42"/>
    <p:sldId id="267" r:id="rId43"/>
    <p:sldId id="263" r:id="rId44"/>
  </p:sldIdLst>
  <p:sldSz cx="9144000" cy="6858000" type="screen4x3"/>
  <p:notesSz cx="6808788" cy="9940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59857A7-F430-4EE6-B994-F510B0AE8F4E}">
          <p14:sldIdLst>
            <p14:sldId id="256"/>
            <p14:sldId id="287"/>
            <p14:sldId id="296"/>
            <p14:sldId id="329"/>
            <p14:sldId id="330"/>
            <p14:sldId id="331"/>
            <p14:sldId id="332"/>
            <p14:sldId id="297"/>
            <p14:sldId id="320"/>
            <p14:sldId id="333"/>
            <p14:sldId id="334"/>
            <p14:sldId id="319"/>
            <p14:sldId id="301"/>
            <p14:sldId id="300"/>
            <p14:sldId id="302"/>
            <p14:sldId id="321"/>
            <p14:sldId id="305"/>
            <p14:sldId id="322"/>
            <p14:sldId id="306"/>
            <p14:sldId id="303"/>
            <p14:sldId id="318"/>
            <p14:sldId id="307"/>
            <p14:sldId id="308"/>
            <p14:sldId id="309"/>
            <p14:sldId id="326"/>
            <p14:sldId id="324"/>
            <p14:sldId id="328"/>
            <p14:sldId id="327"/>
            <p14:sldId id="310"/>
            <p14:sldId id="311"/>
            <p14:sldId id="312"/>
            <p14:sldId id="313"/>
            <p14:sldId id="314"/>
            <p14:sldId id="317"/>
            <p14:sldId id="323"/>
            <p14:sldId id="316"/>
            <p14:sldId id="335"/>
            <p14:sldId id="267"/>
            <p14:sldId id="263"/>
          </p14:sldIdLst>
        </p14:section>
      </p14:sectionLst>
    </p:ext>
    <p:ext uri="{EFAFB233-063F-42B5-8137-9DF3F51BA10A}">
      <p15:sldGuideLst xmlns:p15="http://schemas.microsoft.com/office/powerpoint/2012/main">
        <p15:guide id="1" orient="horz" pos="2157">
          <p15:clr>
            <a:srgbClr val="A4A3A4"/>
          </p15:clr>
        </p15:guide>
        <p15:guide id="2" orient="horz" pos="4230">
          <p15:clr>
            <a:srgbClr val="A4A3A4"/>
          </p15:clr>
        </p15:guide>
        <p15:guide id="3" pos="344">
          <p15:clr>
            <a:srgbClr val="A4A3A4"/>
          </p15:clr>
        </p15:guide>
      </p15:sldGuideLst>
    </p:ext>
    <p:ext uri="{2D200454-40CA-4A62-9FC3-DE9A4176ACB9}">
      <p15:notesGuideLst xmlns:p15="http://schemas.microsoft.com/office/powerpoint/2012/main">
        <p15:guide id="1" orient="horz" pos="3131">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ieson, Molly" initials="JM" lastIdx="1" clrIdx="0">
    <p:extLst>
      <p:ext uri="{19B8F6BF-5375-455C-9EA6-DF929625EA0E}">
        <p15:presenceInfo xmlns:p15="http://schemas.microsoft.com/office/powerpoint/2012/main" userId="S-1-5-21-1757981266-1078081533-725345543-966649" providerId="AD"/>
      </p:ext>
    </p:extLst>
  </p:cmAuthor>
  <p:cmAuthor id="2" name="Vlachakis, Natalie" initials="VN" lastIdx="1" clrIdx="1">
    <p:extLst>
      <p:ext uri="{19B8F6BF-5375-455C-9EA6-DF929625EA0E}">
        <p15:presenceInfo xmlns:p15="http://schemas.microsoft.com/office/powerpoint/2012/main" userId="S-1-5-21-1757981266-1078081533-725345543-9631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F71AC"/>
    <a:srgbClr val="412878"/>
    <a:srgbClr val="4B4B4B"/>
    <a:srgbClr val="3273AF"/>
    <a:srgbClr val="783C2D"/>
    <a:srgbClr val="DC7D28"/>
    <a:srgbClr val="6464A0"/>
    <a:srgbClr val="325F7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8C54A3-D2B6-F422-2CBC-DEB937B15294}" v="109" dt="2022-11-04T18:11:31.574"/>
    <p1510:client id="{7C42CC27-A760-5639-02C2-660E89518843}" v="1837" dt="2022-10-31T15:46:29.891"/>
    <p1510:client id="{3E32D01D-D05D-242C-1ABF-24D0854CACAA}" v="36" dt="2022-12-05T11:27:03.001"/>
    <p1510:client id="{7A795D3D-0EF8-FA08-6185-FB8BE4E7DAEF}" v="455" dt="2022-11-07T14:51:09.466"/>
    <p1510:client id="{655C11DD-9FDB-5E95-8B60-1DC058BDFCC4}" v="1" dt="2022-12-06T16:41:14.095"/>
    <p1510:client id="{F37717FE-2E07-B3FF-90B7-EC3D84609102}" v="525" dt="2022-11-03T16:08:13.373"/>
    <p1510:client id="{958A6018-D48E-ECCA-BD7A-4CC6BFDA13E3}" v="368" dt="2022-11-01T14:56:26.682"/>
    <p1510:client id="{B7DED386-0FA4-FB8A-24D8-2D31B488FF9C}" v="372" dt="2022-11-08T12:51:21.737"/>
    <p1510:client id="{D70CEDAE-F248-B588-FFC9-FC7D6D4BDD7B}" v="311" dt="2022-11-04T16:26:23.943"/>
    <p1510:client id="{FA0162EF-4699-E316-2D10-1B4E19FB2247}" v="1" dt="2022-12-06T11:26:37.2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08" autoAdjust="0"/>
    <p:restoredTop sz="93883" autoAdjust="0"/>
  </p:normalViewPr>
  <p:slideViewPr>
    <p:cSldViewPr snapToGrid="0">
      <p:cViewPr varScale="1">
        <p:scale>
          <a:sx n="63" d="100"/>
          <a:sy n="63" d="100"/>
        </p:scale>
        <p:origin x="760" y="64"/>
      </p:cViewPr>
      <p:guideLst>
        <p:guide orient="horz" pos="2157"/>
        <p:guide orient="horz" pos="4230"/>
        <p:guide pos="344"/>
      </p:guideLst>
    </p:cSldViewPr>
  </p:slideViewPr>
  <p:notesTextViewPr>
    <p:cViewPr>
      <p:scale>
        <a:sx n="1" d="1"/>
        <a:sy n="1" d="1"/>
      </p:scale>
      <p:origin x="0" y="0"/>
    </p:cViewPr>
  </p:notesTextViewPr>
  <p:notesViewPr>
    <p:cSldViewPr snapToGrid="0">
      <p:cViewPr>
        <p:scale>
          <a:sx n="1" d="2"/>
          <a:sy n="1" d="2"/>
        </p:scale>
        <p:origin x="0" y="0"/>
      </p:cViewPr>
      <p:guideLst>
        <p:guide orient="horz" pos="3131"/>
        <p:guide pos="214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6737" y="0"/>
            <a:ext cx="2950475" cy="497046"/>
          </a:xfrm>
          <a:prstGeom prst="rect">
            <a:avLst/>
          </a:prstGeom>
        </p:spPr>
        <p:txBody>
          <a:bodyPr vert="horz" lIns="91440" tIns="45720" rIns="91440" bIns="45720" rtlCol="0"/>
          <a:lstStyle>
            <a:lvl1pPr algn="r">
              <a:defRPr sz="1200"/>
            </a:lvl1pPr>
          </a:lstStyle>
          <a:p>
            <a:fld id="{ADA457E0-B7E6-E24E-BA12-0ABEC3185120}" type="datetimeFigureOut">
              <a:rPr lang="en-US" smtClean="0"/>
              <a:t>12/19/2022</a:t>
            </a:fld>
            <a:endParaRPr lang="en-US"/>
          </a:p>
        </p:txBody>
      </p:sp>
      <p:sp>
        <p:nvSpPr>
          <p:cNvPr id="4" name="Footer Placeholder 3"/>
          <p:cNvSpPr>
            <a:spLocks noGrp="1"/>
          </p:cNvSpPr>
          <p:nvPr>
            <p:ph type="ftr" sz="quarter" idx="2"/>
          </p:nvPr>
        </p:nvSpPr>
        <p:spPr>
          <a:xfrm>
            <a:off x="0" y="9442154"/>
            <a:ext cx="2950475" cy="49704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6737" y="9442154"/>
            <a:ext cx="2950475" cy="497046"/>
          </a:xfrm>
          <a:prstGeom prst="rect">
            <a:avLst/>
          </a:prstGeom>
        </p:spPr>
        <p:txBody>
          <a:bodyPr vert="horz" lIns="91440" tIns="45720" rIns="91440" bIns="45720" rtlCol="0" anchor="b"/>
          <a:lstStyle>
            <a:lvl1pPr algn="r">
              <a:defRPr sz="1200"/>
            </a:lvl1pPr>
          </a:lstStyle>
          <a:p>
            <a:fld id="{E188A59E-FE67-3043-A00A-EF9E0FCBDE40}" type="slidenum">
              <a:rPr lang="en-US" smtClean="0"/>
              <a:t>‹#›</a:t>
            </a:fld>
            <a:endParaRPr lang="en-US"/>
          </a:p>
        </p:txBody>
      </p:sp>
    </p:spTree>
    <p:extLst>
      <p:ext uri="{BB962C8B-B14F-4D97-AF65-F5344CB8AC3E}">
        <p14:creationId xmlns:p14="http://schemas.microsoft.com/office/powerpoint/2010/main" val="748872257"/>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538A8347-8DF1-B348-8F41-6E1345D82D34}" type="datetimeFigureOut">
              <a:rPr lang="en-US" smtClean="0"/>
              <a:t>12/19/2022</a:t>
            </a:fld>
            <a:endParaRPr lang="en-US"/>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D3A5C70C-4F3D-A24C-BE6B-90E4410CB343}" type="slidenum">
              <a:rPr lang="en-US" smtClean="0"/>
              <a:t>‹#›</a:t>
            </a:fld>
            <a:endParaRPr lang="en-US"/>
          </a:p>
        </p:txBody>
      </p:sp>
    </p:spTree>
    <p:extLst>
      <p:ext uri="{BB962C8B-B14F-4D97-AF65-F5344CB8AC3E}">
        <p14:creationId xmlns:p14="http://schemas.microsoft.com/office/powerpoint/2010/main" val="3260845997"/>
      </p:ext>
    </p:extLst>
  </p:cSld>
  <p:clrMap bg1="lt1" tx1="dk1" bg2="lt2" tx2="dk2" accent1="accent1" accent2="accent2" accent3="accent3" accent4="accent4" accent5="accent5" accent6="accent6" hlink="hlink" folHlink="folHlink"/>
  <p:hf/>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r>
              <a:rPr lang="en-US" dirty="0"/>
              <a:t>Today I’m going to be looking at how we can develop some of the assessment skills that we see in A-level science exams through the practical work that we do in class. Essentially, as set out in the agenda, we're looking at exam skills through a practical lens.</a:t>
            </a:r>
          </a:p>
          <a:p>
            <a:r>
              <a:rPr lang="en-US" dirty="0"/>
              <a:t>We all know that we have to assess CPAC for the RPs in the moment in the classroom when doing practical work. For every required practical there are associated apparatus and techniques and these apparatus and techniques are assessed in the exams. There is also a list of practical skills that students need to have in order to be able to access the practical questions in the exams.</a:t>
            </a:r>
          </a:p>
          <a:p>
            <a:endParaRPr lang="en-US" dirty="0"/>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p>
          <a:p>
            <a:r>
              <a:rPr lang="en-US" dirty="0"/>
              <a:t>Include a research slide for ASE : Calibrate, </a:t>
            </a:r>
            <a:r>
              <a:rPr lang="en-US" dirty="0" err="1"/>
              <a:t>Gatby</a:t>
            </a:r>
            <a:r>
              <a:rPr lang="en-US" dirty="0"/>
              <a:t>, </a:t>
            </a:r>
            <a:r>
              <a:rPr lang="en-US" dirty="0" err="1"/>
              <a:t>Ofsted</a:t>
            </a:r>
            <a:r>
              <a:rPr lang="en-US" dirty="0"/>
              <a:t> review</a:t>
            </a:r>
            <a:endParaRPr lang="en-US" dirty="0">
              <a:cs typeface="Calibri"/>
            </a:endParaRP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27B79209-1476-4B27-9865-3C5FDE21DD26}" type="datetime1">
              <a:t>12/19/2022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1</a:t>
            </a:fld>
            <a:endParaRPr lang="en-US"/>
          </a:p>
        </p:txBody>
      </p:sp>
    </p:spTree>
    <p:extLst>
      <p:ext uri="{BB962C8B-B14F-4D97-AF65-F5344CB8AC3E}">
        <p14:creationId xmlns:p14="http://schemas.microsoft.com/office/powerpoint/2010/main" val="924836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cs typeface="Calibri"/>
              </a:rPr>
              <a:t>The first question is a biology question which, even if you are not a biologist, I hope is accessible. There are other subject questions in the booklet</a:t>
            </a:r>
          </a:p>
          <a:p>
            <a:endParaRPr lang="en-GB"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28B4A2A3-9739-4DE4-B66A-069DDAF082AB}" type="datetime1">
              <a:rPr lang="en-US" smtClean="0"/>
              <a:t>12/19/2022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10</a:t>
            </a:fld>
            <a:endParaRPr lang="en-US"/>
          </a:p>
        </p:txBody>
      </p:sp>
    </p:spTree>
    <p:extLst>
      <p:ext uri="{BB962C8B-B14F-4D97-AF65-F5344CB8AC3E}">
        <p14:creationId xmlns:p14="http://schemas.microsoft.com/office/powerpoint/2010/main" val="3484038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For all of these questions I have also listed the assessment objective (for interest only) so that you can get an idea of the range of AOs used to assess PS. The AOs are also listed in the booklet. If you feel you need to remind yourself about AOs, it may be useful later for you to look back on the AO list to remind yourself of what makes this AO3.</a:t>
            </a:r>
          </a:p>
          <a:p>
            <a:endParaRPr lang="en-US" dirty="0">
              <a:cs typeface="Calibri"/>
            </a:endParaRPr>
          </a:p>
          <a:p>
            <a:r>
              <a:rPr lang="en-US" dirty="0">
                <a:cs typeface="Calibri"/>
              </a:rPr>
              <a:t>I have chosen this biology question which should be accessible to all subjects but if you would rather look at C or P please see q4.4 and 2.2 below it in the booklet. If you add to the chat please put a C or a P in front of your response</a:t>
            </a:r>
          </a:p>
          <a:p>
            <a:endParaRPr lang="en-US" dirty="0">
              <a:cs typeface="Calibri"/>
            </a:endParaRPr>
          </a:p>
          <a:p>
            <a:r>
              <a:rPr lang="en-US" dirty="0">
                <a:cs typeface="Calibri"/>
              </a:rPr>
              <a:t>The command term here is </a:t>
            </a:r>
            <a:r>
              <a:rPr lang="en-US" b="1" dirty="0">
                <a:cs typeface="Calibri"/>
              </a:rPr>
              <a:t>describe </a:t>
            </a:r>
            <a:r>
              <a:rPr lang="en-US" dirty="0">
                <a:cs typeface="Calibri"/>
              </a:rPr>
              <a:t>and it is asking for description of a method. 5% of students didn't attempt it. This is clearly an osmosis practical in an unfamiliar context. This student, despite being on the right track did not score any marks. </a:t>
            </a:r>
            <a:endParaRPr lang="en-US" dirty="0"/>
          </a:p>
          <a:p>
            <a:r>
              <a:rPr lang="en-US" dirty="0">
                <a:cs typeface="Calibri"/>
              </a:rPr>
              <a:t>Can you identify the ATs and PS that are being assessed? Can you identify any CPAC that you might assess? If you can, please put them in the chat. (1-2 min)</a:t>
            </a:r>
          </a:p>
          <a:p>
            <a:endParaRPr lang="en-US" dirty="0">
              <a:cs typeface="Calibri"/>
            </a:endParaRPr>
          </a:p>
          <a:p>
            <a:endParaRPr lang="en-US" dirty="0">
              <a:cs typeface="Calibri"/>
            </a:endParaRPr>
          </a:p>
          <a:p>
            <a:r>
              <a:rPr lang="en-US" dirty="0">
                <a:cs typeface="Calibri"/>
              </a:rPr>
              <a:t>Thinking of your own students, looking at this question and using your own experience, discuss with the person next to you....</a:t>
            </a:r>
            <a:r>
              <a:rPr lang="en-US" dirty="0"/>
              <a:t>What could you do in practical lessons to prepare students for this type of question? </a:t>
            </a:r>
            <a:r>
              <a:rPr lang="en-US" dirty="0">
                <a:cs typeface="Calibri"/>
              </a:rPr>
              <a:t>e.g. Question says access to laboratory equipment but doesn’t state which. Are students not answering because they don’t know which equipment to use? What can be done in lessons to prepare for that</a:t>
            </a:r>
          </a:p>
          <a:p>
            <a:endParaRPr lang="en-US" dirty="0">
              <a:cs typeface="Calibri"/>
            </a:endParaRPr>
          </a:p>
          <a:p>
            <a:r>
              <a:rPr lang="en-US" dirty="0"/>
              <a:t>The mark scheme and a brief commentary are in the booklet. Please add to the chat.</a:t>
            </a:r>
            <a:endParaRPr lang="en-US" dirty="0">
              <a:cs typeface="Calibri"/>
            </a:endParaRPr>
          </a:p>
          <a:p>
            <a:endParaRPr lang="en-US" dirty="0">
              <a:cs typeface="Calibri"/>
            </a:endParaRPr>
          </a:p>
          <a:p>
            <a:endParaRPr lang="en-US" dirty="0"/>
          </a:p>
          <a:p>
            <a:r>
              <a:rPr lang="en-US" dirty="0"/>
              <a:t>2c. Identifies and controls significant quantitative variables where applicable, and </a:t>
            </a:r>
            <a:r>
              <a:rPr lang="en-US" b="1" dirty="0"/>
              <a:t>plans approaches </a:t>
            </a:r>
            <a:r>
              <a:rPr lang="en-US" dirty="0"/>
              <a:t>to take account of variables that cannot readily be controlled. </a:t>
            </a:r>
            <a:endParaRPr lang="en-US" dirty="0">
              <a:cs typeface="Calibri"/>
            </a:endParaRPr>
          </a:p>
          <a:p>
            <a:r>
              <a:rPr lang="en-US" dirty="0"/>
              <a:t>AT a Use appropriate apparatus to record a range of quantitative measurements (to include mass, time, volume, temperature, length and pH).</a:t>
            </a:r>
            <a:endParaRPr lang="en-US" dirty="0">
              <a:cs typeface="Calibri"/>
            </a:endParaRPr>
          </a:p>
          <a:p>
            <a:r>
              <a:rPr lang="en-US" dirty="0"/>
              <a:t>AT c Use laboratory glassware apparatus for a variety of experimental techniques to include serial dilutions.</a:t>
            </a:r>
            <a:endParaRPr lang="en-US" dirty="0">
              <a:cs typeface="Calibri"/>
            </a:endParaRPr>
          </a:p>
          <a:p>
            <a:r>
              <a:rPr lang="en-US" dirty="0"/>
              <a:t>PS 1.1 Solve problems set in practical contexts</a:t>
            </a:r>
            <a:endParaRPr lang="en-US" dirty="0">
              <a:cs typeface="Calibri"/>
            </a:endParaRPr>
          </a:p>
          <a:p>
            <a:r>
              <a:rPr lang="en-US" dirty="0"/>
              <a:t>PS 4.1 Know and understand how to use a wide range of experimental and practical instruments, equipment and techniques appropriate to the knowledge and understanding included in the specification</a:t>
            </a:r>
            <a:endParaRPr lang="en-US" dirty="0">
              <a:cs typeface="Calibri"/>
            </a:endParaRPr>
          </a:p>
          <a:p>
            <a:endParaRPr lang="en-GB"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46D7FD3D-D475-48EE-9AE0-D215F49D688D}" type="datetime1">
              <a:rPr lang="en-US" smtClean="0"/>
              <a:t>12/19/2022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11</a:t>
            </a:fld>
            <a:endParaRPr lang="en-US"/>
          </a:p>
        </p:txBody>
      </p:sp>
    </p:spTree>
    <p:extLst>
      <p:ext uri="{BB962C8B-B14F-4D97-AF65-F5344CB8AC3E}">
        <p14:creationId xmlns:p14="http://schemas.microsoft.com/office/powerpoint/2010/main" val="446786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Thanks for the feedback. </a:t>
            </a:r>
            <a:endParaRPr lang="en-US"/>
          </a:p>
          <a:p>
            <a:endParaRPr lang="en-US" dirty="0">
              <a:cs typeface="Calibri"/>
            </a:endParaRPr>
          </a:p>
          <a:p>
            <a:r>
              <a:rPr lang="en-US" dirty="0">
                <a:cs typeface="Calibri"/>
              </a:rPr>
              <a:t>Some very interesting and useful suggestions about how things you may do in class</a:t>
            </a:r>
          </a:p>
          <a:p>
            <a:endParaRPr lang="en-US" dirty="0">
              <a:cs typeface="Calibri"/>
            </a:endParaRPr>
          </a:p>
          <a:p>
            <a:r>
              <a:rPr lang="en-US" dirty="0">
                <a:cs typeface="Calibri"/>
              </a:rPr>
              <a:t>Really, what we want to be doing is finding a link between the CPAC we have chosen to assess and the relevant PS or AT and setting a task to help develop that skill.</a:t>
            </a:r>
          </a:p>
          <a:p>
            <a:endParaRPr lang="en-US" dirty="0">
              <a:cs typeface="Calibri"/>
            </a:endParaRP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46E3F39B-7F0A-4161-900B-4E8249A81930}" type="datetime1">
              <a:t>12/19/2022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12</a:t>
            </a:fld>
            <a:endParaRPr lang="en-US"/>
          </a:p>
        </p:txBody>
      </p:sp>
    </p:spTree>
    <p:extLst>
      <p:ext uri="{BB962C8B-B14F-4D97-AF65-F5344CB8AC3E}">
        <p14:creationId xmlns:p14="http://schemas.microsoft.com/office/powerpoint/2010/main" val="515651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4.4. AT a c e f</a:t>
            </a:r>
          </a:p>
          <a:p>
            <a:r>
              <a:rPr lang="en-US">
                <a:cs typeface="Calibri"/>
              </a:rPr>
              <a:t>CPAC 2</a:t>
            </a:r>
          </a:p>
          <a:p>
            <a:r>
              <a:rPr lang="en-US">
                <a:cs typeface="Calibri"/>
              </a:rPr>
              <a:t>PS 1.2 4.1</a:t>
            </a:r>
          </a:p>
          <a:p>
            <a:r>
              <a:rPr lang="en-US">
                <a:cs typeface="Calibri"/>
              </a:rPr>
              <a:t>37% scored 0. How is buffer made? What would you do in practical lessons to ensure that students can answer this type of a question</a:t>
            </a:r>
          </a:p>
          <a:p>
            <a:endParaRPr lang="en-US">
              <a:cs typeface="Calibri"/>
            </a:endParaRPr>
          </a:p>
          <a:p>
            <a:r>
              <a:rPr lang="en-US">
                <a:cs typeface="Calibri"/>
              </a:rPr>
              <a:t>2.2 AT ace</a:t>
            </a:r>
          </a:p>
          <a:p>
            <a:r>
              <a:rPr lang="en-US">
                <a:cs typeface="Calibri"/>
              </a:rPr>
              <a:t>CPAC 2 5</a:t>
            </a:r>
          </a:p>
          <a:p>
            <a:r>
              <a:rPr lang="en-US">
                <a:cs typeface="Calibri"/>
              </a:rPr>
              <a:t>PS 1.1 2.1 3.1 4.1</a:t>
            </a:r>
          </a:p>
          <a:p>
            <a:r>
              <a:rPr lang="en-US">
                <a:cs typeface="Calibri"/>
              </a:rPr>
              <a:t>The physics question asks for an explanation as to what the student might do given a specific set up.</a:t>
            </a: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BF885039-0061-4642-81A3-604317E3363B}" type="datetime1">
              <a:t>12/19/2022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13</a:t>
            </a:fld>
            <a:endParaRPr lang="en-US"/>
          </a:p>
        </p:txBody>
      </p:sp>
    </p:spTree>
    <p:extLst>
      <p:ext uri="{BB962C8B-B14F-4D97-AF65-F5344CB8AC3E}">
        <p14:creationId xmlns:p14="http://schemas.microsoft.com/office/powerpoint/2010/main" val="35416363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Examiner reports often comment on students not understanding the science behind their practical work. They don't always appear to know why they do what they do, what will happen if they change things or what the results actually mean. </a:t>
            </a:r>
          </a:p>
          <a:p>
            <a:r>
              <a:rPr lang="en-US" dirty="0">
                <a:cs typeface="Calibri"/>
              </a:rPr>
              <a:t>A-level students may still approach practical work in a recipe fashion, following steps without knowing why. And I remember that question "is this the right result?"</a:t>
            </a: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B1A6C747-826A-47FC-948F-F67E9829C35D}" type="datetime1">
              <a:t>12/19/2022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14</a:t>
            </a:fld>
            <a:endParaRPr lang="en-US"/>
          </a:p>
        </p:txBody>
      </p:sp>
    </p:spTree>
    <p:extLst>
      <p:ext uri="{BB962C8B-B14F-4D97-AF65-F5344CB8AC3E}">
        <p14:creationId xmlns:p14="http://schemas.microsoft.com/office/powerpoint/2010/main" val="3928985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CPAC 5</a:t>
            </a:r>
          </a:p>
          <a:p>
            <a:r>
              <a:rPr lang="en-US" dirty="0">
                <a:cs typeface="Calibri"/>
              </a:rPr>
              <a:t>ATs </a:t>
            </a:r>
            <a:r>
              <a:rPr lang="en-US" dirty="0" err="1">
                <a:cs typeface="Calibri"/>
              </a:rPr>
              <a:t>abk</a:t>
            </a:r>
            <a:endParaRPr lang="en-US" dirty="0">
              <a:cs typeface="Calibri"/>
            </a:endParaRPr>
          </a:p>
          <a:p>
            <a:r>
              <a:rPr lang="en-US" dirty="0">
                <a:cs typeface="Calibri"/>
              </a:rPr>
              <a:t>PS 2.3 3.1</a:t>
            </a:r>
          </a:p>
          <a:p>
            <a:r>
              <a:rPr lang="en-US" dirty="0">
                <a:cs typeface="Calibri"/>
              </a:rPr>
              <a:t>Again, there are other subjects in the booklet but this chemistry question is quite accessible.  Read through the answer – what would you say is the main problem with this response? In the chat pls</a:t>
            </a:r>
          </a:p>
          <a:p>
            <a:endParaRPr lang="en-US" dirty="0">
              <a:cs typeface="Calibri"/>
            </a:endParaRPr>
          </a:p>
          <a:p>
            <a:r>
              <a:rPr lang="en-US" dirty="0">
                <a:cs typeface="Calibri"/>
              </a:rPr>
              <a:t>What could you do in practical sessions to help prepare students for this type of a question. What CPAC would you be assessing?</a:t>
            </a:r>
          </a:p>
          <a:p>
            <a:endParaRPr lang="en-US" dirty="0">
              <a:cs typeface="Calibri"/>
            </a:endParaRPr>
          </a:p>
          <a:p>
            <a:endParaRPr lang="en-US" dirty="0">
              <a:cs typeface="Calibri"/>
            </a:endParaRPr>
          </a:p>
          <a:p>
            <a:endParaRPr lang="en-US" dirty="0">
              <a:cs typeface="Calibri"/>
            </a:endParaRPr>
          </a:p>
          <a:p>
            <a:r>
              <a:rPr lang="en-US" dirty="0">
                <a:cs typeface="Calibri"/>
              </a:rPr>
              <a:t>(Ans: Why did this student score no marks? Not A-level standard. No comparative statement. Laking scientific terminology. Not at A-level standard)</a:t>
            </a: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CEDC16D5-842C-4589-87D5-2AE21C1E4814}" type="datetime1">
              <a:t>12/19/2022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15</a:t>
            </a:fld>
            <a:endParaRPr lang="en-US"/>
          </a:p>
        </p:txBody>
      </p:sp>
    </p:spTree>
    <p:extLst>
      <p:ext uri="{BB962C8B-B14F-4D97-AF65-F5344CB8AC3E}">
        <p14:creationId xmlns:p14="http://schemas.microsoft.com/office/powerpoint/2010/main" val="42482110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Student scored the AO1 mark but did not score for the second part about changes needed to get an accurate result.</a:t>
            </a:r>
          </a:p>
          <a:p>
            <a:r>
              <a:rPr lang="en-US" dirty="0">
                <a:cs typeface="Calibri"/>
              </a:rPr>
              <a:t>They did not follow instruction (include numerical detail)</a:t>
            </a:r>
          </a:p>
          <a:p>
            <a:r>
              <a:rPr lang="en-US" dirty="0">
                <a:cs typeface="Calibri"/>
              </a:rPr>
              <a:t>What CPAC would you be targeting to improve this skill?</a:t>
            </a: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9D6429A5-B74E-40A5-91A1-073684B43B67}" type="datetime1">
              <a:t>12/19/2022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17</a:t>
            </a:fld>
            <a:endParaRPr lang="en-US"/>
          </a:p>
        </p:txBody>
      </p:sp>
    </p:spTree>
    <p:extLst>
      <p:ext uri="{BB962C8B-B14F-4D97-AF65-F5344CB8AC3E}">
        <p14:creationId xmlns:p14="http://schemas.microsoft.com/office/powerpoint/2010/main" val="2659483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Physics explanations are more likely to need some calculation. Clearly students struggled with this.</a:t>
            </a:r>
          </a:p>
          <a:p>
            <a:r>
              <a:rPr lang="en-US">
                <a:cs typeface="Calibri"/>
              </a:rPr>
              <a:t>Is there something that you can build into CPAC 5 to prepare them for this type of an explanation.</a:t>
            </a:r>
          </a:p>
          <a:p>
            <a:r>
              <a:rPr lang="en-US">
                <a:cs typeface="Calibri"/>
              </a:rPr>
              <a:t>Biology, is there an opportunity to ask for suggestions when assessing CPAC 5?</a:t>
            </a: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915193F2-7B72-47C9-98A8-C853629345C1}" type="datetime1">
              <a:t>12/19/2022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20</a:t>
            </a:fld>
            <a:endParaRPr lang="en-US"/>
          </a:p>
        </p:txBody>
      </p:sp>
    </p:spTree>
    <p:extLst>
      <p:ext uri="{BB962C8B-B14F-4D97-AF65-F5344CB8AC3E}">
        <p14:creationId xmlns:p14="http://schemas.microsoft.com/office/powerpoint/2010/main" val="2974357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agenda - Explain: a look at what makes a good A-level explanation </a:t>
            </a:r>
          </a:p>
          <a:p>
            <a:endParaRPr lang="en-US" dirty="0">
              <a:cs typeface="Calibri"/>
            </a:endParaRPr>
          </a:p>
          <a:p>
            <a:r>
              <a:rPr lang="en-US" dirty="0">
                <a:cs typeface="Calibri"/>
              </a:rPr>
              <a:t>We are focusing on practical questions today but this applies to all explain questions</a:t>
            </a:r>
          </a:p>
          <a:p>
            <a:r>
              <a:rPr lang="en-US" dirty="0">
                <a:cs typeface="Calibri"/>
              </a:rPr>
              <a:t>Classic examples biology enzymes, physics current, chemistry ….</a:t>
            </a:r>
          </a:p>
          <a:p>
            <a:r>
              <a:rPr lang="en-US" dirty="0">
                <a:cs typeface="Calibri"/>
              </a:rPr>
              <a:t>Developing good explanations in practical work will develop good explanations for all questions</a:t>
            </a: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56C129A0-0220-4EA1-9145-AFCCCAA8925D}" type="datetime1">
              <a:t>12/19/2022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21</a:t>
            </a:fld>
            <a:endParaRPr lang="en-US"/>
          </a:p>
        </p:txBody>
      </p:sp>
    </p:spTree>
    <p:extLst>
      <p:ext uri="{BB962C8B-B14F-4D97-AF65-F5344CB8AC3E}">
        <p14:creationId xmlns:p14="http://schemas.microsoft.com/office/powerpoint/2010/main" val="8158452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agenda:</a:t>
            </a:r>
          </a:p>
          <a:p>
            <a:r>
              <a:rPr lang="en-US" dirty="0"/>
              <a:t>Maths: what are the common </a:t>
            </a:r>
            <a:r>
              <a:rPr lang="en-US" dirty="0" err="1"/>
              <a:t>maths</a:t>
            </a:r>
            <a:r>
              <a:rPr lang="en-US" dirty="0"/>
              <a:t> skills that all A-level science students need to develop? </a:t>
            </a:r>
            <a:endParaRPr lang="en-US" dirty="0">
              <a:cs typeface="Calibri"/>
            </a:endParaRP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E29269F6-AD5B-43D5-89DE-52C8B31DA0FD}" type="datetime1">
              <a:t>12/19/2022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22</a:t>
            </a:fld>
            <a:endParaRPr lang="en-US"/>
          </a:p>
        </p:txBody>
      </p:sp>
    </p:spTree>
    <p:extLst>
      <p:ext uri="{BB962C8B-B14F-4D97-AF65-F5344CB8AC3E}">
        <p14:creationId xmlns:p14="http://schemas.microsoft.com/office/powerpoint/2010/main" val="1505090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I’m going to bring together these aspects of assessment and think about how we can best prepare students for these types of questions while running practical sessions over the 2 years</a:t>
            </a:r>
          </a:p>
          <a:p>
            <a:r>
              <a:rPr lang="en-US" dirty="0"/>
              <a:t>I will look at some 2022 exemplar material and ask you to think about how students might improve their responses.</a:t>
            </a:r>
            <a:endParaRPr lang="en-US" dirty="0">
              <a:cs typeface="Calibri"/>
            </a:endParaRPr>
          </a:p>
          <a:p>
            <a:r>
              <a:rPr lang="en-US" dirty="0"/>
              <a:t>I need to let you know that as an ex-A-level biology teacher I am not a subject expert across all sciences but the focus here is on skills, not the detail of the content.</a:t>
            </a:r>
          </a:p>
          <a:p>
            <a:r>
              <a:rPr lang="en-US" dirty="0"/>
              <a:t>We fully acknowledge the difficulties that Covid presented to students and teachers and the obvious answer to that question would be that "they would’ve had more time" which they didn’t. </a:t>
            </a:r>
          </a:p>
          <a:p>
            <a:r>
              <a:rPr lang="en-US" dirty="0"/>
              <a:t>Let's try to discount the effects of reduced teaching time when looking at the student answers and think about practical steps we can take to help students improve.</a:t>
            </a:r>
          </a:p>
          <a:p>
            <a:r>
              <a:rPr lang="en-US" dirty="0"/>
              <a:t>As part of this presentation I have produced a supporting booklet that lists CPAC, AT, PS and AOs from the specification for reference purposes. </a:t>
            </a:r>
          </a:p>
          <a:p>
            <a:r>
              <a:rPr lang="en-US" dirty="0"/>
              <a:t>It also contains student responses, MS and brief examiner commentary if appropriate. </a:t>
            </a:r>
          </a:p>
          <a:p>
            <a:r>
              <a:rPr lang="en-US" dirty="0"/>
              <a:t>For each theme, I have selected a BC and P question so you can choose to work on the question on the screen and/or your subject specific question in the booklet.</a:t>
            </a:r>
          </a:p>
          <a:p>
            <a:r>
              <a:rPr lang="en-US" dirty="0"/>
              <a:t>It is in the chat for you to access. If you are sharing a device perhaps you can email it to one another to access on your phones.</a:t>
            </a:r>
          </a:p>
          <a:p>
            <a:r>
              <a:rPr lang="en-US" dirty="0"/>
              <a:t>No env sci examples as there is no link to CPAC but principles are similar (methodologies and sampling techniques)</a:t>
            </a:r>
          </a:p>
          <a:p>
            <a:r>
              <a:rPr lang="en-US" dirty="0"/>
              <a:t>This is the agenda - we will</a:t>
            </a:r>
            <a:endParaRPr lang="en-US" dirty="0">
              <a:cs typeface="Calibri"/>
            </a:endParaRPr>
          </a:p>
          <a:p>
            <a:endParaRPr lang="en-US" dirty="0">
              <a:cs typeface="Calibri"/>
            </a:endParaRP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A21B06D1-BA66-4646-B14A-5542BFA23D1B}" type="datetime1">
              <a:t>12/19/2022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2</a:t>
            </a:fld>
            <a:endParaRPr lang="en-US"/>
          </a:p>
        </p:txBody>
      </p:sp>
    </p:spTree>
    <p:extLst>
      <p:ext uri="{BB962C8B-B14F-4D97-AF65-F5344CB8AC3E}">
        <p14:creationId xmlns:p14="http://schemas.microsoft.com/office/powerpoint/2010/main" val="14945128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is a very simple calculation but 30% of students scored 0.</a:t>
            </a:r>
          </a:p>
          <a:p>
            <a:r>
              <a:rPr lang="en-US" dirty="0">
                <a:cs typeface="Calibri"/>
              </a:rPr>
              <a:t>You will have the idea of linking to AT PS  and CPAC now. Biology has the lowest </a:t>
            </a:r>
            <a:r>
              <a:rPr lang="en-US" dirty="0" err="1">
                <a:cs typeface="Calibri"/>
              </a:rPr>
              <a:t>maths</a:t>
            </a:r>
            <a:r>
              <a:rPr lang="en-US" dirty="0">
                <a:cs typeface="Calibri"/>
              </a:rPr>
              <a:t> requirement of the 3 sciences so what can you do in a </a:t>
            </a:r>
            <a:r>
              <a:rPr lang="en-US" dirty="0" err="1">
                <a:cs typeface="Calibri"/>
              </a:rPr>
              <a:t>pract</a:t>
            </a:r>
            <a:r>
              <a:rPr lang="en-US" dirty="0">
                <a:cs typeface="Calibri"/>
              </a:rPr>
              <a:t> session when assessing CPAC 5 to ensure that your students know how to calculate units and work with standard form?</a:t>
            </a: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08FF351A-0229-4CC5-BBC0-F7692765CFC1}" type="datetime1">
              <a:t>12/19/2022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23</a:t>
            </a:fld>
            <a:endParaRPr lang="en-US"/>
          </a:p>
        </p:txBody>
      </p:sp>
    </p:spTree>
    <p:extLst>
      <p:ext uri="{BB962C8B-B14F-4D97-AF65-F5344CB8AC3E}">
        <p14:creationId xmlns:p14="http://schemas.microsoft.com/office/powerpoint/2010/main" val="1689735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For the chemists and physicists when assessing CPAC 5, are you using every possible opportunity to get students to do a multi step calculation? Is there an opportunity to give them secondary data to work? Potentially work the calculation backwards? Or, as many of you already do, give them a multistep exam question that directly links to the RP or AT that you are working on.</a:t>
            </a: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B37E8BD0-E748-4716-81CD-7A7F4466EA7E}" type="datetime1">
              <a:t>12/19/2022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24</a:t>
            </a:fld>
            <a:endParaRPr lang="en-US"/>
          </a:p>
        </p:txBody>
      </p:sp>
    </p:spTree>
    <p:extLst>
      <p:ext uri="{BB962C8B-B14F-4D97-AF65-F5344CB8AC3E}">
        <p14:creationId xmlns:p14="http://schemas.microsoft.com/office/powerpoint/2010/main" val="16398281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is the kind of graph that may be generated in class. All sciences need to be able to work out rate with a tangent. If we look at the MS from the spec....</a:t>
            </a: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E7FD17FE-A50D-4A5B-8ACC-F9DFAA28371D}" type="datetime1">
              <a:t>12/19/2022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25</a:t>
            </a:fld>
            <a:endParaRPr lang="en-US"/>
          </a:p>
        </p:txBody>
      </p:sp>
    </p:spTree>
    <p:extLst>
      <p:ext uri="{BB962C8B-B14F-4D97-AF65-F5344CB8AC3E}">
        <p14:creationId xmlns:p14="http://schemas.microsoft.com/office/powerpoint/2010/main" val="12628636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 can see that it is described with examples for all sciences. The level of demand reflects the science with physics having the highest. We can se that it is a PS (3.1) and would be assessed with CPAC 5. This would provide an opportunity to draw and calculate tangents but also get students to explain what the graph means (as in previous eg)</a:t>
            </a: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E31F40D2-D37B-4877-809F-7003E619D8EC}" type="datetime1">
              <a:t>12/19/2022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26</a:t>
            </a:fld>
            <a:endParaRPr lang="en-US"/>
          </a:p>
        </p:txBody>
      </p:sp>
    </p:spTree>
    <p:extLst>
      <p:ext uri="{BB962C8B-B14F-4D97-AF65-F5344CB8AC3E}">
        <p14:creationId xmlns:p14="http://schemas.microsoft.com/office/powerpoint/2010/main" val="4670762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Another MS that the physicists do well is determining uncertainty. There is a section in the </a:t>
            </a:r>
            <a:r>
              <a:rPr lang="en-US" dirty="0" err="1">
                <a:cs typeface="Calibri"/>
              </a:rPr>
              <a:t>prac</a:t>
            </a:r>
            <a:r>
              <a:rPr lang="en-US" dirty="0">
                <a:cs typeface="Calibri"/>
              </a:rPr>
              <a:t> handbook that details AQA expectation and there are always questions. There are always measurements to be made in </a:t>
            </a:r>
            <a:r>
              <a:rPr lang="en-US" dirty="0" err="1">
                <a:cs typeface="Calibri"/>
              </a:rPr>
              <a:t>prac</a:t>
            </a:r>
            <a:r>
              <a:rPr lang="en-US" dirty="0">
                <a:cs typeface="Calibri"/>
              </a:rPr>
              <a:t> so most RPs give an opportunity to develop this skill. It could form part of assessment of CPAC 2d collecting accurate data or CPAC 5a process data</a:t>
            </a: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2CAE3CA6-DA50-4314-A7A9-C61F6A90AB19}" type="datetime1">
              <a:t>12/19/2022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27</a:t>
            </a:fld>
            <a:endParaRPr lang="en-US"/>
          </a:p>
        </p:txBody>
      </p:sp>
    </p:spTree>
    <p:extLst>
      <p:ext uri="{BB962C8B-B14F-4D97-AF65-F5344CB8AC3E}">
        <p14:creationId xmlns:p14="http://schemas.microsoft.com/office/powerpoint/2010/main" val="19130117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453AA5B6-F794-4DEB-8398-A4B7F08EF435}" type="datetime1">
              <a:rPr lang="en-US" smtClean="0"/>
              <a:t>12/19/2022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28</a:t>
            </a:fld>
            <a:endParaRPr lang="en-US"/>
          </a:p>
        </p:txBody>
      </p:sp>
    </p:spTree>
    <p:extLst>
      <p:ext uri="{BB962C8B-B14F-4D97-AF65-F5344CB8AC3E}">
        <p14:creationId xmlns:p14="http://schemas.microsoft.com/office/powerpoint/2010/main" val="27528518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Let's think about the implications for teaching - how can assessment of CPAC (and ATs) be used to develop better assessment skills, specifically the PS around the ATs.</a:t>
            </a:r>
          </a:p>
          <a:p>
            <a:r>
              <a:rPr lang="en-US" dirty="0">
                <a:cs typeface="Calibri"/>
              </a:rPr>
              <a:t>With a partner, look at the CPAC and for each holistic one, can you come up with generic activities/ questions/ tasks that you can routinely give your students in lessons, when you are specifically assessing that CPAC, that will ultimately serve as preparation for the exam. We are trying to find the link between CPAC and exam skills so that students holistically build up the skills they need over two years and know how to reach the higher level in their answers because it's what they do for their endorsement.</a:t>
            </a:r>
          </a:p>
          <a:p>
            <a:r>
              <a:rPr lang="en-US" dirty="0">
                <a:cs typeface="Calibri"/>
              </a:rPr>
              <a:t>For example, one that you will all do 'Describe a method for..'</a:t>
            </a:r>
          </a:p>
          <a:p>
            <a:r>
              <a:rPr lang="en-US" dirty="0">
                <a:cs typeface="Calibri"/>
              </a:rPr>
              <a:t>This is not a right/wrong exercise. It's only about getting you to think about the link between assessment of CPAC and assessment skills.</a:t>
            </a:r>
          </a:p>
          <a:p>
            <a:r>
              <a:rPr lang="en-US">
                <a:cs typeface="Calibri"/>
              </a:rPr>
              <a:t>Breakout? Or chat?</a:t>
            </a: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0CED6978-8892-40E9-BDD2-0744448381C4}" type="datetime1">
              <a:t>12/19/2022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29</a:t>
            </a:fld>
            <a:endParaRPr lang="en-US"/>
          </a:p>
        </p:txBody>
      </p:sp>
    </p:spTree>
    <p:extLst>
      <p:ext uri="{BB962C8B-B14F-4D97-AF65-F5344CB8AC3E}">
        <p14:creationId xmlns:p14="http://schemas.microsoft.com/office/powerpoint/2010/main" val="9600340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Uncertainty </a:t>
            </a:r>
            <a:r>
              <a:rPr lang="en-US" dirty="0" err="1">
                <a:cs typeface="Calibri"/>
              </a:rPr>
              <a:t>esp</a:t>
            </a:r>
            <a:r>
              <a:rPr lang="en-US" dirty="0">
                <a:cs typeface="Calibri"/>
              </a:rPr>
              <a:t> biologists. Build it into your CPAC assessment. It's difficult to bolt it on at the end of the course</a:t>
            </a:r>
          </a:p>
          <a:p>
            <a:r>
              <a:rPr lang="en-US" dirty="0">
                <a:cs typeface="Calibri"/>
              </a:rPr>
              <a:t>You could also think about AOs when generating these question e.g. calculation is AO2 and evaluating is AO3</a:t>
            </a: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1C577895-E209-4657-8041-510AD07B316D}" type="datetime1">
              <a:t>12/19/2022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32</a:t>
            </a:fld>
            <a:endParaRPr lang="en-US"/>
          </a:p>
        </p:txBody>
      </p:sp>
    </p:spTree>
    <p:extLst>
      <p:ext uri="{BB962C8B-B14F-4D97-AF65-F5344CB8AC3E}">
        <p14:creationId xmlns:p14="http://schemas.microsoft.com/office/powerpoint/2010/main" val="10065511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Then, you could turn it around... do the same thing for your subject AT list. Of course they are linked to the CPAC but it gives us another way of identifying skills needed.</a:t>
            </a:r>
            <a:endParaRPr lang="en-US" dirty="0"/>
          </a:p>
          <a:p>
            <a:r>
              <a:rPr lang="en-US" dirty="0">
                <a:cs typeface="Calibri"/>
              </a:rPr>
              <a:t>Just a question here - if you are using off the shelf lab books where everything is set out, would they getting enough of these opportunities?</a:t>
            </a: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7A584DF7-2637-4560-9A7A-BE52EFD10E62}" type="datetime1">
              <a:t>12/19/2022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33</a:t>
            </a:fld>
            <a:endParaRPr lang="en-US"/>
          </a:p>
        </p:txBody>
      </p:sp>
    </p:spTree>
    <p:extLst>
      <p:ext uri="{BB962C8B-B14F-4D97-AF65-F5344CB8AC3E}">
        <p14:creationId xmlns:p14="http://schemas.microsoft.com/office/powerpoint/2010/main" val="29260636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Have a look at our equipment set ups in our teaching resources. Could they be useful in helping students scaffold a description and, importantly, an explanation of a method?</a:t>
            </a:r>
          </a:p>
          <a:p>
            <a:endParaRPr lang="en-US">
              <a:cs typeface="Calibri"/>
            </a:endParaRP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7E899B2B-27C5-4D7A-99B7-571E5889CDA5}" type="datetime1">
              <a:t>12/19/2022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35</a:t>
            </a:fld>
            <a:endParaRPr lang="en-US"/>
          </a:p>
        </p:txBody>
      </p:sp>
    </p:spTree>
    <p:extLst>
      <p:ext uri="{BB962C8B-B14F-4D97-AF65-F5344CB8AC3E}">
        <p14:creationId xmlns:p14="http://schemas.microsoft.com/office/powerpoint/2010/main" val="3138113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A quick reminder...</a:t>
            </a:r>
          </a:p>
          <a:p>
            <a:r>
              <a:rPr lang="en-GB" dirty="0">
                <a:cs typeface="Calibri"/>
              </a:rPr>
              <a:t>15%</a:t>
            </a:r>
          </a:p>
          <a:p>
            <a:endParaRPr lang="en-GB" dirty="0">
              <a:cs typeface="Calibri"/>
            </a:endParaRPr>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B02DDD64-DFE1-4175-8984-40FB7ACF1717}" type="datetime1">
              <a:rPr lang="en-US" smtClean="0"/>
              <a:t>12/19/2022</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3</a:t>
            </a:fld>
            <a:endParaRPr lang="en-US"/>
          </a:p>
        </p:txBody>
      </p:sp>
    </p:spTree>
    <p:extLst>
      <p:ext uri="{BB962C8B-B14F-4D97-AF65-F5344CB8AC3E}">
        <p14:creationId xmlns:p14="http://schemas.microsoft.com/office/powerpoint/2010/main" val="12187982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r>
              <a:rPr lang="en-US" dirty="0">
                <a:cs typeface="Calibri"/>
              </a:rPr>
              <a:t>You can always come back to these criteria if you want to be sure that you have fully prepared the students for practical exam questions.</a:t>
            </a:r>
            <a:endParaRPr lang="en-US" dirty="0"/>
          </a:p>
          <a:p>
            <a:r>
              <a:rPr lang="en-US" dirty="0">
                <a:cs typeface="Calibri"/>
              </a:rPr>
              <a:t>It's possible that I didn't tell you anything that you didn't know today but I'm hoping that I have given you a slightly different perspective on how you can take a holistic approach to your practical teaching and use assessment of CPAC as a means of developing high </a:t>
            </a:r>
            <a:r>
              <a:rPr lang="en-US" dirty="0" err="1">
                <a:cs typeface="Calibri"/>
              </a:rPr>
              <a:t>quailty</a:t>
            </a:r>
            <a:r>
              <a:rPr lang="en-US" dirty="0">
                <a:cs typeface="Calibri"/>
              </a:rPr>
              <a:t> descriptions, explanations and </a:t>
            </a:r>
            <a:r>
              <a:rPr lang="en-US" dirty="0" err="1">
                <a:cs typeface="Calibri"/>
              </a:rPr>
              <a:t>maths</a:t>
            </a:r>
            <a:r>
              <a:rPr lang="en-US" dirty="0">
                <a:cs typeface="Calibri"/>
              </a:rPr>
              <a:t> skills that will prepare students, not just for practical questions, but generally help to hone assessment skills across the paper.</a:t>
            </a: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D7BF649F-6660-46FB-8921-72D09BD46CFF}" type="datetime1">
              <a:t>12/19/2022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36</a:t>
            </a:fld>
            <a:endParaRPr lang="en-US"/>
          </a:p>
        </p:txBody>
      </p:sp>
    </p:spTree>
    <p:extLst>
      <p:ext uri="{BB962C8B-B14F-4D97-AF65-F5344CB8AC3E}">
        <p14:creationId xmlns:p14="http://schemas.microsoft.com/office/powerpoint/2010/main" val="34579278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Our relevant Twitter accounts are:</a:t>
            </a:r>
          </a:p>
          <a:p>
            <a:r>
              <a:rPr lang="en-GB"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AQAEnglish</a:t>
            </a:r>
            <a:r>
              <a:rPr lang="en-GB" sz="1200" kern="1200" dirty="0">
                <a:solidFill>
                  <a:schemeClr val="tx1"/>
                </a:solidFill>
                <a:effectLst/>
                <a:latin typeface="+mn-lt"/>
                <a:ea typeface="+mn-ea"/>
                <a:cs typeface="+mn-cs"/>
              </a:rPr>
              <a:t> (English subjects)</a:t>
            </a:r>
          </a:p>
          <a:p>
            <a:r>
              <a:rPr lang="en-GB"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AQAMaths</a:t>
            </a:r>
            <a:r>
              <a:rPr lang="en-GB" sz="1200" kern="1200" dirty="0">
                <a:solidFill>
                  <a:schemeClr val="tx1"/>
                </a:solidFill>
                <a:effectLst/>
                <a:latin typeface="+mn-lt"/>
                <a:ea typeface="+mn-ea"/>
                <a:cs typeface="+mn-cs"/>
              </a:rPr>
              <a:t> (Maths subjects)</a:t>
            </a:r>
          </a:p>
          <a:p>
            <a:r>
              <a:rPr lang="en-GB" sz="1200" kern="1200" dirty="0">
                <a:solidFill>
                  <a:schemeClr val="tx1"/>
                </a:solidFill>
                <a:effectLst/>
                <a:latin typeface="+mn-lt"/>
                <a:ea typeface="+mn-ea"/>
                <a:cs typeface="+mn-cs"/>
              </a:rPr>
              <a:t>@AQA (Any other subjects).</a:t>
            </a:r>
          </a:p>
          <a:p>
            <a:endParaRPr lang="en-GB"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E5E63AA9-6650-488B-AF10-E5998CA803CD}" type="datetime1">
              <a:rPr lang="en-US" smtClean="0"/>
              <a:t>12/19/2022</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38</a:t>
            </a:fld>
            <a:endParaRPr lang="en-US"/>
          </a:p>
        </p:txBody>
      </p:sp>
    </p:spTree>
    <p:extLst>
      <p:ext uri="{BB962C8B-B14F-4D97-AF65-F5344CB8AC3E}">
        <p14:creationId xmlns:p14="http://schemas.microsoft.com/office/powerpoint/2010/main" val="1890791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t>If needed:</a:t>
            </a:r>
          </a:p>
          <a:p>
            <a:pPr>
              <a:defRPr/>
            </a:pPr>
            <a:r>
              <a:rPr lang="en-GB" dirty="0"/>
              <a:t>In </a:t>
            </a:r>
            <a:r>
              <a:rPr lang="en-GB" sz="1200" b="0" i="0" u="none" strike="noStrike" kern="1200" baseline="0" dirty="0">
                <a:solidFill>
                  <a:schemeClr val="tx1"/>
                </a:solidFill>
                <a:latin typeface="+mn-lt"/>
                <a:ea typeface="+mn-ea"/>
                <a:cs typeface="+mn-cs"/>
              </a:rPr>
              <a:t>order to be awarded a Pass endorsement of GCE science practical skills, a student must consistently and routinely meet the standard expected of each of the Common Practical Assessment Criteria (CPAC) by the end of the course. A student may demonstrate the CPAC in any practical activity undertaken during the course of study. Students may undertake practical activities in groups; however, the evidence generated by each student must demonstrate that they have </a:t>
            </a:r>
            <a:r>
              <a:rPr lang="en-GB" sz="1200" b="1" i="0" u="none" strike="noStrike" kern="1200" baseline="0" dirty="0">
                <a:solidFill>
                  <a:schemeClr val="tx1"/>
                </a:solidFill>
                <a:latin typeface="+mn-lt"/>
                <a:ea typeface="+mn-ea"/>
                <a:cs typeface="+mn-cs"/>
              </a:rPr>
              <a:t>independently </a:t>
            </a:r>
            <a:r>
              <a:rPr lang="en-GB" sz="1200" b="0" i="0" u="none" strike="noStrike" kern="1200" baseline="0" dirty="0">
                <a:solidFill>
                  <a:schemeClr val="tx1"/>
                </a:solidFill>
                <a:latin typeface="+mn-lt"/>
                <a:ea typeface="+mn-ea"/>
                <a:cs typeface="+mn-cs"/>
              </a:rPr>
              <a:t>met the criteria.</a:t>
            </a:r>
            <a:r>
              <a:rPr lang="en-GB" dirty="0"/>
              <a:t> </a:t>
            </a:r>
            <a:endParaRPr lang="en-GB" dirty="0">
              <a:cs typeface="Calibri"/>
            </a:endParaRPr>
          </a:p>
          <a:p>
            <a:endParaRPr lang="en-GB" i="0" dirty="0"/>
          </a:p>
          <a:p>
            <a:r>
              <a:rPr lang="en-GB" dirty="0"/>
              <a:t>After two years the students should have met all of the competencies, recorded by the teacher, and a Pass grade will be entered into centre services by mid-May of awarding year. </a:t>
            </a:r>
            <a:endParaRPr lang="en-GB" i="1" dirty="0"/>
          </a:p>
          <a:p>
            <a:r>
              <a:rPr lang="en-GB" i="0" dirty="0"/>
              <a:t>If the student has not sufficiently demonstrated the evidence required to pass the competencies, they are Not Awarded the endorsement.</a:t>
            </a:r>
            <a:r>
              <a:rPr lang="en-GB" dirty="0"/>
              <a:t> </a:t>
            </a:r>
            <a:endParaRPr lang="en-GB" i="0" dirty="0">
              <a:cs typeface="Calibri"/>
            </a:endParaRPr>
          </a:p>
          <a:p>
            <a:r>
              <a:rPr lang="en-GB" i="0" dirty="0"/>
              <a:t>Students who may not be able to access all of the CPAC (e.g. visual impairment) may be awarded an Exemption</a:t>
            </a:r>
            <a:endParaRPr lang="en-GB" i="0" dirty="0">
              <a:cs typeface="Calibri"/>
            </a:endParaRPr>
          </a:p>
          <a:p>
            <a:endParaRPr lang="en-GB" dirty="0">
              <a:cs typeface="Calibri"/>
            </a:endParaRPr>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B02DDD64-DFE1-4175-8984-40FB7ACF1717}" type="datetime1">
              <a:rPr lang="en-US" smtClean="0"/>
              <a:t>12/19/2022</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4</a:t>
            </a:fld>
            <a:endParaRPr lang="en-US"/>
          </a:p>
        </p:txBody>
      </p:sp>
    </p:spTree>
    <p:extLst>
      <p:ext uri="{BB962C8B-B14F-4D97-AF65-F5344CB8AC3E}">
        <p14:creationId xmlns:p14="http://schemas.microsoft.com/office/powerpoint/2010/main" val="2485721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If needed: Executive summary: Summary of CPAC assessment strategies to date prior to lockdown </a:t>
            </a:r>
            <a:r>
              <a:rPr lang="en-GB" dirty="0" err="1"/>
              <a:t>pg</a:t>
            </a:r>
            <a:r>
              <a:rPr lang="en-GB" dirty="0"/>
              <a:t> 6 </a:t>
            </a:r>
            <a:endParaRPr lang="en-US" dirty="0">
              <a:cs typeface="Calibri"/>
            </a:endParaRPr>
          </a:p>
          <a:p>
            <a:endParaRPr lang="en-GB" dirty="0">
              <a:cs typeface="Calibri"/>
            </a:endParaRPr>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B02DDD64-DFE1-4175-8984-40FB7ACF1717}" type="datetime1">
              <a:rPr lang="en-US" smtClean="0"/>
              <a:t>12/19/2022</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5</a:t>
            </a:fld>
            <a:endParaRPr lang="en-US"/>
          </a:p>
        </p:txBody>
      </p:sp>
    </p:spTree>
    <p:extLst>
      <p:ext uri="{BB962C8B-B14F-4D97-AF65-F5344CB8AC3E}">
        <p14:creationId xmlns:p14="http://schemas.microsoft.com/office/powerpoint/2010/main" val="1993202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Lets spend a minute reminding</a:t>
            </a:r>
            <a:r>
              <a:rPr lang="en-US" dirty="0"/>
              <a:t> ourselves of the AT.</a:t>
            </a:r>
          </a:p>
          <a:p>
            <a:r>
              <a:rPr lang="en-US" dirty="0"/>
              <a:t>There are  a number of </a:t>
            </a:r>
            <a:r>
              <a:rPr lang="en-US" b="1" dirty="0"/>
              <a:t>apparatus and techniques </a:t>
            </a:r>
            <a:r>
              <a:rPr lang="en-US" dirty="0"/>
              <a:t>which must also be addressed. These are specific to each subject and are listed in the AQA CPAC tracker if you use that.</a:t>
            </a:r>
          </a:p>
          <a:p>
            <a:r>
              <a:rPr lang="en-US" dirty="0">
                <a:cs typeface="Calibri"/>
              </a:rPr>
              <a:t>The RP's have been devised so that they cover all of the AT's and if you look at a list of the RPs (next slide)</a:t>
            </a:r>
          </a:p>
          <a:p>
            <a:endParaRPr lang="en-GB"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47FC89AB-3FA8-4AF9-AEAE-C5A27E22C5DE}" type="datetime1">
              <a:rPr lang="en-US" smtClean="0"/>
              <a:t>12/19/2022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6</a:t>
            </a:fld>
            <a:endParaRPr lang="en-US"/>
          </a:p>
        </p:txBody>
      </p:sp>
    </p:spTree>
    <p:extLst>
      <p:ext uri="{BB962C8B-B14F-4D97-AF65-F5344CB8AC3E}">
        <p14:creationId xmlns:p14="http://schemas.microsoft.com/office/powerpoint/2010/main" val="3105725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(e.g. see specification: A-level physics 12 required practicals) you can see that most of them have a number of AT's against them.</a:t>
            </a:r>
          </a:p>
          <a:p>
            <a:r>
              <a:rPr lang="en-GB" dirty="0">
                <a:cs typeface="Calibri"/>
              </a:rPr>
              <a:t>Some ATs are specific to subject content and are only seen once e.g. </a:t>
            </a:r>
            <a:r>
              <a:rPr lang="en-GB" dirty="0" err="1">
                <a:cs typeface="Calibri"/>
              </a:rPr>
              <a:t>ATj</a:t>
            </a:r>
            <a:r>
              <a:rPr lang="en-GB" dirty="0">
                <a:cs typeface="Calibri"/>
              </a:rPr>
              <a:t> waves and </a:t>
            </a:r>
            <a:r>
              <a:rPr lang="en-GB" dirty="0" err="1">
                <a:cs typeface="Calibri"/>
              </a:rPr>
              <a:t>ATl</a:t>
            </a:r>
            <a:r>
              <a:rPr lang="en-GB" dirty="0">
                <a:cs typeface="Calibri"/>
              </a:rPr>
              <a:t> radiation. Others are generic around use of apparatus </a:t>
            </a:r>
            <a:r>
              <a:rPr lang="en-GB" dirty="0" err="1">
                <a:cs typeface="Calibri"/>
              </a:rPr>
              <a:t>eg</a:t>
            </a:r>
            <a:r>
              <a:rPr lang="en-GB" dirty="0">
                <a:cs typeface="Calibri"/>
              </a:rPr>
              <a:t> </a:t>
            </a:r>
            <a:r>
              <a:rPr lang="en-GB" dirty="0" err="1">
                <a:cs typeface="Calibri"/>
              </a:rPr>
              <a:t>ATa</a:t>
            </a:r>
            <a:r>
              <a:rPr lang="en-GB" dirty="0">
                <a:cs typeface="Calibri"/>
              </a:rPr>
              <a:t>. It is these ATs that are being assessed in practical exam questions whether they are directly about the RP or, as many exam questions are, set in an unfamiliar context.</a:t>
            </a:r>
          </a:p>
          <a:p>
            <a:endParaRPr lang="en-GB"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535514B1-1057-4093-ABFB-110919FC67DF}" type="datetime1">
              <a:rPr lang="en-US" smtClean="0"/>
              <a:t>12/19/2022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7</a:t>
            </a:fld>
            <a:endParaRPr lang="en-US"/>
          </a:p>
        </p:txBody>
      </p:sp>
    </p:spTree>
    <p:extLst>
      <p:ext uri="{BB962C8B-B14F-4D97-AF65-F5344CB8AC3E}">
        <p14:creationId xmlns:p14="http://schemas.microsoft.com/office/powerpoint/2010/main" val="413901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Then of course there are the PS which are the same for all sciences in which students need to be competent in order to be able to answer exam questions. It is these elements that are assessed in the exam.</a:t>
            </a:r>
          </a:p>
          <a:p>
            <a:r>
              <a:rPr lang="en-US" dirty="0">
                <a:cs typeface="Calibri"/>
              </a:rPr>
              <a:t>Remembering that CPAC are not assessed in the exam but let's think about how we can use them to prepare students for the above</a:t>
            </a: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EA40FE53-9BC1-42D3-8149-87087A3B125A}" type="datetime1">
              <a:t>12/19/2022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8</a:t>
            </a:fld>
            <a:endParaRPr lang="en-US"/>
          </a:p>
        </p:txBody>
      </p:sp>
    </p:spTree>
    <p:extLst>
      <p:ext uri="{BB962C8B-B14F-4D97-AF65-F5344CB8AC3E}">
        <p14:creationId xmlns:p14="http://schemas.microsoft.com/office/powerpoint/2010/main" val="2408087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Assessment of CPAC can sometimes been seen as a tick box exercise but these competencies are of course here because they are fundamental to being a good scientist. We want our students to be able to plan and carry out safe investigations and evaluate them as they go along. We want them to collect accurate results and use them to reach conclusions. </a:t>
            </a:r>
          </a:p>
          <a:p>
            <a:endParaRPr lang="en-US" dirty="0">
              <a:cs typeface="Calibri"/>
            </a:endParaRPr>
          </a:p>
          <a:p>
            <a:r>
              <a:rPr lang="en-US" dirty="0">
                <a:cs typeface="Calibri"/>
              </a:rPr>
              <a:t>We also want them to be able to take this good practice into the exams with them. As much as CPAC aren't assessed in the exams they reflect the PS and are about the ATs.</a:t>
            </a:r>
          </a:p>
          <a:p>
            <a:r>
              <a:rPr lang="en-US" dirty="0"/>
              <a:t>The idea behind this session is to think about how we can use in class assessment of CPAC doing the RPs to develop assessment skills. It's looking at trying to find a holistic approach to practical teaching that naturally leads to an outcome of confidence in exams.</a:t>
            </a:r>
            <a:endParaRPr lang="en-US">
              <a:cs typeface="Calibri"/>
            </a:endParaRPr>
          </a:p>
          <a:p>
            <a:endParaRPr lang="en-US" dirty="0">
              <a:cs typeface="Calibri"/>
            </a:endParaRPr>
          </a:p>
          <a:p>
            <a:r>
              <a:rPr lang="en-US" dirty="0"/>
              <a:t>To help think about this, we will be looking at 2022 BCP PS exam questions. I have chosen three types of questions: those requiring a description of a method, those requiring an explanation of science and those requiring an element of calculation. </a:t>
            </a:r>
            <a:endParaRPr lang="en-US" dirty="0">
              <a:cs typeface="Calibri"/>
            </a:endParaRPr>
          </a:p>
          <a:p>
            <a:endParaRPr lang="en-US">
              <a:cs typeface="Calibri"/>
            </a:endParaRPr>
          </a:p>
          <a:p>
            <a:endParaRPr lang="en-US">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r>
              <a:rPr lang="en-US" dirty="0"/>
              <a:t>(That's why, in today's session we are looking at how in class assessment of CPAC can be used to actively develop and improve the skills that they need for assessment</a:t>
            </a:r>
            <a:endParaRPr lang="en-US" dirty="0">
              <a:cs typeface="Calibri"/>
            </a:endParaRPr>
          </a:p>
          <a:p>
            <a:r>
              <a:rPr lang="en-US" dirty="0"/>
              <a:t>Develop a holistic approach to teaching laboratory and assessment skills over the two years.) </a:t>
            </a:r>
            <a:endParaRPr lang="en-US" dirty="0">
              <a:cs typeface="Calibri"/>
            </a:endParaRPr>
          </a:p>
          <a:p>
            <a:endParaRPr lang="en-US" dirty="0">
              <a:cs typeface="Calibri"/>
            </a:endParaRP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9C4CE08-1ED2-4493-A12A-4419C4F53FBC}" type="datetime1">
              <a:t>12/19/2022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9</a:t>
            </a:fld>
            <a:endParaRPr lang="en-US"/>
          </a:p>
        </p:txBody>
      </p:sp>
    </p:spTree>
    <p:extLst>
      <p:ext uri="{BB962C8B-B14F-4D97-AF65-F5344CB8AC3E}">
        <p14:creationId xmlns:p14="http://schemas.microsoft.com/office/powerpoint/2010/main" val="14774573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p:cNvSpPr/>
          <p:nvPr userDrawn="1"/>
        </p:nvSpPr>
        <p:spPr>
          <a:xfrm>
            <a:off x="4153" y="6246646"/>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0" y="892053"/>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40000" y="1426720"/>
            <a:ext cx="4114551" cy="968675"/>
          </a:xfrm>
        </p:spPr>
        <p:txBody>
          <a:bodyPr lIns="0" tIns="0" rIns="0" bIns="0" anchor="t" anchorCtr="0">
            <a:noAutofit/>
          </a:bodyPr>
          <a:lstStyle>
            <a:lvl1pPr algn="l">
              <a:lnSpc>
                <a:spcPts val="3800"/>
              </a:lnSpc>
              <a:defRPr sz="3600" baseline="0">
                <a:solidFill>
                  <a:schemeClr val="tx2"/>
                </a:solidFill>
                <a:latin typeface="AQA Chevin Pro Light"/>
              </a:defRPr>
            </a:lvl1pPr>
          </a:lstStyle>
          <a:p>
            <a:r>
              <a:rPr lang="en-US"/>
              <a:t>Presentation</a:t>
            </a:r>
            <a:br>
              <a:rPr lang="en-US"/>
            </a:br>
            <a:r>
              <a:rPr lang="en-US"/>
              <a:t>title</a:t>
            </a:r>
          </a:p>
        </p:txBody>
      </p:sp>
      <p:sp>
        <p:nvSpPr>
          <p:cNvPr id="3" name="Subtitle 2"/>
          <p:cNvSpPr>
            <a:spLocks noGrp="1"/>
          </p:cNvSpPr>
          <p:nvPr>
            <p:ph type="subTitle" idx="1" hasCustomPrompt="1"/>
          </p:nvPr>
        </p:nvSpPr>
        <p:spPr>
          <a:xfrm>
            <a:off x="540000" y="2705615"/>
            <a:ext cx="4114551" cy="378312"/>
          </a:xfrm>
        </p:spPr>
        <p:txBody>
          <a:bodyPr lIns="0" tIns="0" rIns="0" bIns="0">
            <a:noAutofit/>
          </a:bodyPr>
          <a:lstStyle>
            <a:lvl1pPr marL="0" indent="0" algn="l">
              <a:lnSpc>
                <a:spcPts val="2600"/>
              </a:lnSpc>
              <a:buNone/>
              <a:defRPr sz="2400" b="0" i="0">
                <a:solidFill>
                  <a:schemeClr val="tx2"/>
                </a:solidFill>
                <a:latin typeface="AQA Chevin Pro Light"/>
                <a:cs typeface="AQA Chevin Pro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Presented by</a:t>
            </a:r>
            <a:br>
              <a:rPr lang="en-US"/>
            </a:br>
            <a:endParaRPr lang="en-US"/>
          </a:p>
        </p:txBody>
      </p:sp>
      <p:cxnSp>
        <p:nvCxnSpPr>
          <p:cNvPr id="10" name="Straight Connector 9"/>
          <p:cNvCxnSpPr/>
          <p:nvPr userDrawn="1"/>
        </p:nvCxnSpPr>
        <p:spPr>
          <a:xfrm>
            <a:off x="0" y="1285819"/>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2527176"/>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1" name="Content Placeholder 10"/>
          <p:cNvSpPr>
            <a:spLocks noGrp="1"/>
          </p:cNvSpPr>
          <p:nvPr>
            <p:ph sz="quarter" idx="12" hasCustomPrompt="1"/>
          </p:nvPr>
        </p:nvSpPr>
        <p:spPr>
          <a:xfrm>
            <a:off x="539750" y="3152188"/>
            <a:ext cx="4114801" cy="338138"/>
          </a:xfrm>
        </p:spPr>
        <p:txBody>
          <a:bodyPr rIns="0"/>
          <a:lstStyle>
            <a:lvl1pPr marL="0" indent="0">
              <a:lnSpc>
                <a:spcPts val="2600"/>
              </a:lnSpc>
              <a:buFontTx/>
              <a:buNone/>
              <a:defRPr sz="2400" b="0" i="0">
                <a:solidFill>
                  <a:schemeClr val="tx2"/>
                </a:solidFill>
                <a:latin typeface="AQA Chevin Pro Light"/>
                <a:cs typeface="AQA Chevin Pro Light"/>
              </a:defRPr>
            </a:lvl1pPr>
          </a:lstStyle>
          <a:p>
            <a:pPr lvl="0"/>
            <a:r>
              <a:rPr lang="en-US"/>
              <a:t>Date &lt;</a:t>
            </a:r>
            <a:r>
              <a:rPr lang="en-US" err="1"/>
              <a:t>dd</a:t>
            </a:r>
            <a:r>
              <a:rPr lang="en-US"/>
              <a:t>/mm/</a:t>
            </a:r>
            <a:r>
              <a:rPr lang="en-US" err="1"/>
              <a:t>yyyy</a:t>
            </a:r>
            <a:r>
              <a:rPr lang="en-US"/>
              <a:t>&gt;</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6348" y="278675"/>
            <a:ext cx="1620000" cy="728567"/>
          </a:xfrm>
          <a:prstGeom prst="rect">
            <a:avLst/>
          </a:prstGeom>
        </p:spPr>
      </p:pic>
      <p:cxnSp>
        <p:nvCxnSpPr>
          <p:cNvPr id="20" name="Straight Connector 19"/>
          <p:cNvCxnSpPr/>
          <p:nvPr userDrawn="1"/>
        </p:nvCxnSpPr>
        <p:spPr>
          <a:xfrm>
            <a:off x="0" y="634047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2"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a:p>
        </p:txBody>
      </p:sp>
      <p:sp>
        <p:nvSpPr>
          <p:cNvPr id="24" name="Footer Placeholder 4"/>
          <p:cNvSpPr>
            <a:spLocks noGrp="1"/>
          </p:cNvSpPr>
          <p:nvPr>
            <p:ph type="ftr" sz="quarter" idx="3"/>
          </p:nvPr>
        </p:nvSpPr>
        <p:spPr>
          <a:xfrm>
            <a:off x="1976438" y="6611005"/>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US"/>
              <a:t>Copyright © AQA and its licensors. All rights reserved.</a:t>
            </a:r>
          </a:p>
        </p:txBody>
      </p:sp>
    </p:spTree>
    <p:extLst>
      <p:ext uri="{BB962C8B-B14F-4D97-AF65-F5344CB8AC3E}">
        <p14:creationId xmlns:p14="http://schemas.microsoft.com/office/powerpoint/2010/main" val="975207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Welcome</a:t>
            </a:r>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p>
            <a:r>
              <a:rPr lang="en-US"/>
              <a:t>Copyright © AQA and its licensors. All rights reserved.</a:t>
            </a:r>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a:p>
        </p:txBody>
      </p:sp>
      <p:pic>
        <p:nvPicPr>
          <p:cNvPr id="1026" name="Picture 2" descr="I:\Content and Resources\Events\Templates\Ppt break slide imagery\Welcom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30450" y="1191400"/>
            <a:ext cx="4481513" cy="5091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575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ffee break">
    <p:spTree>
      <p:nvGrpSpPr>
        <p:cNvPr id="1" name=""/>
        <p:cNvGrpSpPr/>
        <p:nvPr/>
      </p:nvGrpSpPr>
      <p:grpSpPr>
        <a:xfrm>
          <a:off x="0" y="0"/>
          <a:ext cx="0" cy="0"/>
          <a:chOff x="0" y="0"/>
          <a:chExt cx="0" cy="0"/>
        </a:xfrm>
      </p:grpSpPr>
      <p:pic>
        <p:nvPicPr>
          <p:cNvPr id="2050" name="Picture 2" descr="I:\Content and Resources\Events\Templates\Ppt break slide imagery\Coffe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33625" y="1182700"/>
            <a:ext cx="4475163" cy="50847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p:txBody>
          <a:bodyPr/>
          <a:lstStyle>
            <a:lvl1pPr>
              <a:defRPr baseline="0"/>
            </a:lvl1pPr>
          </a:lstStyle>
          <a:p>
            <a:r>
              <a:rPr lang="en-US"/>
              <a:t>Coffee break</a:t>
            </a:r>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p>
            <a:r>
              <a:rPr lang="en-US"/>
              <a:t>Copyright © AQA and its licensors. All rights reserved.</a:t>
            </a:r>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a:p>
        </p:txBody>
      </p:sp>
    </p:spTree>
    <p:extLst>
      <p:ext uri="{BB962C8B-B14F-4D97-AF65-F5344CB8AC3E}">
        <p14:creationId xmlns:p14="http://schemas.microsoft.com/office/powerpoint/2010/main" val="1528490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ffee and networking break">
    <p:spTree>
      <p:nvGrpSpPr>
        <p:cNvPr id="1" name=""/>
        <p:cNvGrpSpPr/>
        <p:nvPr/>
      </p:nvGrpSpPr>
      <p:grpSpPr>
        <a:xfrm>
          <a:off x="0" y="0"/>
          <a:ext cx="0" cy="0"/>
          <a:chOff x="0" y="0"/>
          <a:chExt cx="0" cy="0"/>
        </a:xfrm>
      </p:grpSpPr>
      <p:pic>
        <p:nvPicPr>
          <p:cNvPr id="5122" name="Picture 2" descr="I:\Content and Resources\Events\Templates\Ppt break slide imagery\Networking_Coffe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33625" y="1167650"/>
            <a:ext cx="4475163" cy="50911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p:txBody>
          <a:bodyPr/>
          <a:lstStyle>
            <a:lvl1pPr>
              <a:defRPr baseline="0"/>
            </a:lvl1pPr>
          </a:lstStyle>
          <a:p>
            <a:r>
              <a:rPr lang="en-US"/>
              <a:t>Coffee and networking break</a:t>
            </a:r>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p>
            <a:r>
              <a:rPr lang="en-US"/>
              <a:t>Copyright © AQA and its licensors. All rights reserved.</a:t>
            </a:r>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a:p>
        </p:txBody>
      </p:sp>
    </p:spTree>
    <p:extLst>
      <p:ext uri="{BB962C8B-B14F-4D97-AF65-F5344CB8AC3E}">
        <p14:creationId xmlns:p14="http://schemas.microsoft.com/office/powerpoint/2010/main" val="3941164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unch">
    <p:spTree>
      <p:nvGrpSpPr>
        <p:cNvPr id="1" name=""/>
        <p:cNvGrpSpPr/>
        <p:nvPr/>
      </p:nvGrpSpPr>
      <p:grpSpPr>
        <a:xfrm>
          <a:off x="0" y="0"/>
          <a:ext cx="0" cy="0"/>
          <a:chOff x="0" y="0"/>
          <a:chExt cx="0" cy="0"/>
        </a:xfrm>
      </p:grpSpPr>
      <p:pic>
        <p:nvPicPr>
          <p:cNvPr id="4099" name="Picture 3" descr="I:\Content and Resources\Events\Templates\Ppt break slide imagery\Lunch_0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33625" y="1158950"/>
            <a:ext cx="4475163" cy="50847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p:txBody>
          <a:bodyPr/>
          <a:lstStyle>
            <a:lvl1pPr>
              <a:defRPr baseline="0"/>
            </a:lvl1pPr>
          </a:lstStyle>
          <a:p>
            <a:r>
              <a:rPr lang="en-US"/>
              <a:t>Lunch</a:t>
            </a:r>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p>
            <a:r>
              <a:rPr lang="en-US"/>
              <a:t>Copyright © AQA and its licensors. All rights reserved.</a:t>
            </a:r>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a:p>
        </p:txBody>
      </p:sp>
    </p:spTree>
    <p:extLst>
      <p:ext uri="{BB962C8B-B14F-4D97-AF65-F5344CB8AC3E}">
        <p14:creationId xmlns:p14="http://schemas.microsoft.com/office/powerpoint/2010/main" val="2892278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et in touch">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en-US"/>
              <a:t>Get in touch</a:t>
            </a:r>
          </a:p>
        </p:txBody>
      </p:sp>
      <p:sp>
        <p:nvSpPr>
          <p:cNvPr id="6" name="Footer Placeholder 5"/>
          <p:cNvSpPr>
            <a:spLocks noGrp="1"/>
          </p:cNvSpPr>
          <p:nvPr>
            <p:ph type="ftr" sz="quarter" idx="11"/>
          </p:nvPr>
        </p:nvSpPr>
        <p:spPr>
          <a:xfrm>
            <a:off x="1976438" y="6611005"/>
            <a:ext cx="2678400" cy="241200"/>
          </a:xfrm>
          <a:prstGeom prst="rect">
            <a:avLst/>
          </a:prstGeom>
        </p:spPr>
        <p:txBody>
          <a:bodyPr/>
          <a:lstStyle>
            <a:lvl1pPr>
              <a:lnSpc>
                <a:spcPts val="1000"/>
              </a:lnSpc>
              <a:defRPr/>
            </a:lvl1pPr>
          </a:lstStyle>
          <a:p>
            <a:r>
              <a:rPr lang="en-US"/>
              <a:t>Copyright © AQA and its licensors. All rights reserved.</a:t>
            </a:r>
          </a:p>
        </p:txBody>
      </p:sp>
      <p:pic>
        <p:nvPicPr>
          <p:cNvPr id="9"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a:p>
        </p:txBody>
      </p:sp>
      <p:sp>
        <p:nvSpPr>
          <p:cNvPr id="11" name="Content Placeholder 2"/>
          <p:cNvSpPr>
            <a:spLocks noGrp="1"/>
          </p:cNvSpPr>
          <p:nvPr>
            <p:ph idx="1"/>
          </p:nvPr>
        </p:nvSpPr>
        <p:spPr>
          <a:xfrm>
            <a:off x="540000" y="1731713"/>
            <a:ext cx="3570037"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2" descr="I:\Content and Resources\Events\Templates\Ppt break slide imagery\Get_in_Touch.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48249" y="1668023"/>
            <a:ext cx="4043301" cy="4587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992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ection title Dark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a:t>Copyright © AQA and its licensors. All rights reserved.</a:t>
            </a:r>
          </a:p>
        </p:txBody>
      </p:sp>
      <p:sp>
        <p:nvSpPr>
          <p:cNvPr id="7" name="Rectangle 6"/>
          <p:cNvSpPr/>
          <p:nvPr userDrawn="1"/>
        </p:nvSpPr>
        <p:spPr>
          <a:xfrm>
            <a:off x="7845425" y="6459079"/>
            <a:ext cx="768350" cy="3068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3"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1148119"/>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Dark Orang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a:t>Copyright © AQA and its licensors. All rights reserved.</a:t>
            </a:r>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a:p>
        </p:txBody>
      </p:sp>
      <p:sp>
        <p:nvSpPr>
          <p:cNvPr id="7"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5894494"/>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Dark Turquois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a:t>Copyright © AQA and its licensors. All rights reserved.</a:t>
            </a:r>
          </a:p>
        </p:txBody>
      </p:sp>
      <p:sp>
        <p:nvSpPr>
          <p:cNvPr id="7" name="Rectangle 6"/>
          <p:cNvSpPr/>
          <p:nvPr userDrawn="1"/>
        </p:nvSpPr>
        <p:spPr>
          <a:xfrm>
            <a:off x="7845425" y="6459079"/>
            <a:ext cx="768350" cy="3068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2778515"/>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Dark Pink">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a:t>Copyright © AQA and its licensors. All rights reserved.</a:t>
            </a:r>
          </a:p>
        </p:txBody>
      </p:sp>
      <p:sp>
        <p:nvSpPr>
          <p:cNvPr id="7" name="Rectangle 6"/>
          <p:cNvSpPr/>
          <p:nvPr userDrawn="1"/>
        </p:nvSpPr>
        <p:spPr>
          <a:xfrm>
            <a:off x="7845425" y="6459079"/>
            <a:ext cx="768350" cy="3068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1877965"/>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Dark Gree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a:t>Copyright © AQA and its licensors. All rights reserved.</a:t>
            </a:r>
          </a:p>
        </p:txBody>
      </p:sp>
      <p:sp>
        <p:nvSpPr>
          <p:cNvPr id="7" name="Rectangle 6"/>
          <p:cNvSpPr/>
          <p:nvPr userDrawn="1"/>
        </p:nvSpPr>
        <p:spPr>
          <a:xfrm>
            <a:off x="7845425" y="6459079"/>
            <a:ext cx="768350" cy="30684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7785336"/>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Contents</a:t>
            </a:r>
          </a:p>
        </p:txBody>
      </p:sp>
      <p:sp>
        <p:nvSpPr>
          <p:cNvPr id="5" name="Content Placeholder 2"/>
          <p:cNvSpPr>
            <a:spLocks noGrp="1"/>
          </p:cNvSpPr>
          <p:nvPr>
            <p:ph idx="1"/>
          </p:nvPr>
        </p:nvSpPr>
        <p:spPr>
          <a:xfrm>
            <a:off x="540000" y="1731713"/>
            <a:ext cx="8045200"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a:p>
        </p:txBody>
      </p:sp>
      <p:pic>
        <p:nvPicPr>
          <p:cNvPr id="2050"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4"/>
          <p:cNvSpPr>
            <a:spLocks noGrp="1"/>
          </p:cNvSpPr>
          <p:nvPr>
            <p:ph type="ftr" sz="quarter" idx="3"/>
          </p:nvPr>
        </p:nvSpPr>
        <p:spPr>
          <a:xfrm>
            <a:off x="1976438" y="6611005"/>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US"/>
              <a:t>Copyright © AQA and its licensors. All rights reserved.</a:t>
            </a:r>
          </a:p>
        </p:txBody>
      </p:sp>
    </p:spTree>
    <p:extLst>
      <p:ext uri="{BB962C8B-B14F-4D97-AF65-F5344CB8AC3E}">
        <p14:creationId xmlns:p14="http://schemas.microsoft.com/office/powerpoint/2010/main" val="18358767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Dark Violet">
    <p:bg>
      <p:bgPr>
        <a:solidFill>
          <a:srgbClr val="6464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a:t>Copyright © AQA and its licensors. All rights reserved.</a:t>
            </a:r>
          </a:p>
        </p:txBody>
      </p:sp>
      <p:sp>
        <p:nvSpPr>
          <p:cNvPr id="7" name="Rectangle 6"/>
          <p:cNvSpPr/>
          <p:nvPr userDrawn="1"/>
        </p:nvSpPr>
        <p:spPr>
          <a:xfrm>
            <a:off x="7845425" y="6459079"/>
            <a:ext cx="768350" cy="306846"/>
          </a:xfrm>
          <a:prstGeom prst="rect">
            <a:avLst/>
          </a:prstGeom>
          <a:solidFill>
            <a:srgbClr val="646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877700"/>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title Dark Teal">
    <p:bg>
      <p:bgPr>
        <a:solidFill>
          <a:srgbClr val="325F7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a:t>Copyright © AQA and its licensors. All rights reserved.</a:t>
            </a:r>
          </a:p>
        </p:txBody>
      </p:sp>
      <p:sp>
        <p:nvSpPr>
          <p:cNvPr id="7" name="Rectangle 6"/>
          <p:cNvSpPr/>
          <p:nvPr userDrawn="1"/>
        </p:nvSpPr>
        <p:spPr>
          <a:xfrm>
            <a:off x="7845425" y="6459079"/>
            <a:ext cx="768350" cy="306846"/>
          </a:xfrm>
          <a:prstGeom prst="rect">
            <a:avLst/>
          </a:prstGeom>
          <a:solidFill>
            <a:srgbClr val="325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3"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6506365"/>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title Dark Yellow">
    <p:bg>
      <p:bgPr>
        <a:solidFill>
          <a:srgbClr val="DC7D2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a:t>Copyright © AQA and its licensors. All rights reserved.</a:t>
            </a:r>
          </a:p>
        </p:txBody>
      </p:sp>
      <p:sp>
        <p:nvSpPr>
          <p:cNvPr id="7" name="Rectangle 6"/>
          <p:cNvSpPr/>
          <p:nvPr userDrawn="1"/>
        </p:nvSpPr>
        <p:spPr>
          <a:xfrm>
            <a:off x="7845425" y="6459079"/>
            <a:ext cx="768350" cy="306846"/>
          </a:xfrm>
          <a:prstGeom prst="rect">
            <a:avLst/>
          </a:prstGeom>
          <a:solidFill>
            <a:srgbClr val="DC7D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a:p>
        </p:txBody>
      </p:sp>
      <p:sp>
        <p:nvSpPr>
          <p:cNvPr id="9"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39401692"/>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title Dark Brick">
    <p:bg>
      <p:bgPr>
        <a:solidFill>
          <a:srgbClr val="783C2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a:t>Copyright © AQA and its licensors. All rights reserved.</a:t>
            </a:r>
          </a:p>
        </p:txBody>
      </p:sp>
      <p:sp>
        <p:nvSpPr>
          <p:cNvPr id="7" name="Rectangle 6"/>
          <p:cNvSpPr/>
          <p:nvPr userDrawn="1"/>
        </p:nvSpPr>
        <p:spPr>
          <a:xfrm>
            <a:off x="7845425" y="6459079"/>
            <a:ext cx="768350" cy="306846"/>
          </a:xfrm>
          <a:prstGeom prst="rect">
            <a:avLst/>
          </a:prstGeom>
          <a:solidFill>
            <a:srgbClr val="783C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916534"/>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p:cNvSpPr/>
          <p:nvPr userDrawn="1"/>
        </p:nvSpPr>
        <p:spPr>
          <a:xfrm>
            <a:off x="4153" y="6246646"/>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0" y="892053"/>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40000" y="1426720"/>
            <a:ext cx="4114551" cy="968675"/>
          </a:xfrm>
        </p:spPr>
        <p:txBody>
          <a:bodyPr lIns="0" tIns="0" rIns="0" bIns="0" anchor="t" anchorCtr="0">
            <a:noAutofit/>
          </a:bodyPr>
          <a:lstStyle>
            <a:lvl1pPr algn="l">
              <a:lnSpc>
                <a:spcPts val="3800"/>
              </a:lnSpc>
              <a:defRPr sz="3600" baseline="0">
                <a:solidFill>
                  <a:schemeClr val="tx2"/>
                </a:solidFill>
                <a:latin typeface="Arial" panose="020B0604020202020204" pitchFamily="34" charset="0"/>
              </a:defRPr>
            </a:lvl1pPr>
          </a:lstStyle>
          <a:p>
            <a:r>
              <a:rPr lang="en-US"/>
              <a:t>Presentation</a:t>
            </a:r>
            <a:br>
              <a:rPr lang="en-US"/>
            </a:br>
            <a:r>
              <a:rPr lang="en-US"/>
              <a:t>title</a:t>
            </a:r>
          </a:p>
        </p:txBody>
      </p:sp>
      <p:sp>
        <p:nvSpPr>
          <p:cNvPr id="3" name="Subtitle 2"/>
          <p:cNvSpPr>
            <a:spLocks noGrp="1"/>
          </p:cNvSpPr>
          <p:nvPr>
            <p:ph type="subTitle" idx="1" hasCustomPrompt="1"/>
          </p:nvPr>
        </p:nvSpPr>
        <p:spPr>
          <a:xfrm>
            <a:off x="540000" y="2705615"/>
            <a:ext cx="4114551" cy="378312"/>
          </a:xfrm>
        </p:spPr>
        <p:txBody>
          <a:bodyPr lIns="0" tIns="0" rIns="0" bIns="0">
            <a:noAutofit/>
          </a:bodyPr>
          <a:lstStyle>
            <a:lvl1pPr marL="0" indent="0" algn="l">
              <a:lnSpc>
                <a:spcPts val="2600"/>
              </a:lnSpc>
              <a:buNone/>
              <a:defRPr sz="2400" b="0" i="0">
                <a:solidFill>
                  <a:schemeClr val="tx2"/>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Presented by</a:t>
            </a:r>
            <a:br>
              <a:rPr lang="en-US"/>
            </a:br>
            <a:endParaRPr lang="en-US"/>
          </a:p>
        </p:txBody>
      </p:sp>
      <p:cxnSp>
        <p:nvCxnSpPr>
          <p:cNvPr id="10" name="Straight Connector 9"/>
          <p:cNvCxnSpPr/>
          <p:nvPr userDrawn="1"/>
        </p:nvCxnSpPr>
        <p:spPr>
          <a:xfrm>
            <a:off x="0" y="1285819"/>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2527176"/>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1" name="Content Placeholder 10"/>
          <p:cNvSpPr>
            <a:spLocks noGrp="1"/>
          </p:cNvSpPr>
          <p:nvPr>
            <p:ph sz="quarter" idx="12" hasCustomPrompt="1"/>
          </p:nvPr>
        </p:nvSpPr>
        <p:spPr>
          <a:xfrm>
            <a:off x="539750" y="3152188"/>
            <a:ext cx="4114801" cy="338138"/>
          </a:xfrm>
        </p:spPr>
        <p:txBody>
          <a:bodyPr rIns="0"/>
          <a:lstStyle>
            <a:lvl1pPr marL="0" indent="0">
              <a:lnSpc>
                <a:spcPts val="2600"/>
              </a:lnSpc>
              <a:buFontTx/>
              <a:buNone/>
              <a:defRPr sz="2400" b="0" i="0">
                <a:solidFill>
                  <a:schemeClr val="tx2"/>
                </a:solidFill>
                <a:latin typeface="Arial" panose="020B0604020202020204" pitchFamily="34" charset="0"/>
                <a:cs typeface="Arial" panose="020B0604020202020204" pitchFamily="34" charset="0"/>
              </a:defRPr>
            </a:lvl1pPr>
          </a:lstStyle>
          <a:p>
            <a:pPr lvl="0"/>
            <a:r>
              <a:rPr lang="en-US"/>
              <a:t>Date &lt;</a:t>
            </a:r>
            <a:r>
              <a:rPr lang="en-US" err="1"/>
              <a:t>dd</a:t>
            </a:r>
            <a:r>
              <a:rPr lang="en-US"/>
              <a:t>/mm/</a:t>
            </a:r>
            <a:r>
              <a:rPr lang="en-US" err="1"/>
              <a:t>yyyy</a:t>
            </a:r>
            <a:r>
              <a:rPr lang="en-US"/>
              <a:t>&gt;</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6348" y="278675"/>
            <a:ext cx="1620000" cy="728567"/>
          </a:xfrm>
          <a:prstGeom prst="rect">
            <a:avLst/>
          </a:prstGeom>
        </p:spPr>
      </p:pic>
      <p:cxnSp>
        <p:nvCxnSpPr>
          <p:cNvPr id="20" name="Straight Connector 19"/>
          <p:cNvCxnSpPr/>
          <p:nvPr userDrawn="1"/>
        </p:nvCxnSpPr>
        <p:spPr>
          <a:xfrm>
            <a:off x="0" y="634047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2"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a:p>
        </p:txBody>
      </p:sp>
      <p:sp>
        <p:nvSpPr>
          <p:cNvPr id="24" name="Footer Placeholder 4"/>
          <p:cNvSpPr>
            <a:spLocks noGrp="1"/>
          </p:cNvSpPr>
          <p:nvPr>
            <p:ph type="ftr" sz="quarter" idx="3"/>
          </p:nvPr>
        </p:nvSpPr>
        <p:spPr>
          <a:xfrm>
            <a:off x="1976438" y="6611005"/>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rial" panose="020B0604020202020204" pitchFamily="34" charset="0"/>
              </a:defRPr>
            </a:lvl1pPr>
          </a:lstStyle>
          <a:p>
            <a:r>
              <a:rPr lang="en-US"/>
              <a:t>Copyright © AQA and its licensors. All rights reserved.</a:t>
            </a:r>
          </a:p>
        </p:txBody>
      </p:sp>
    </p:spTree>
    <p:extLst>
      <p:ext uri="{BB962C8B-B14F-4D97-AF65-F5344CB8AC3E}">
        <p14:creationId xmlns:p14="http://schemas.microsoft.com/office/powerpoint/2010/main" val="9752075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Contents</a:t>
            </a:r>
          </a:p>
        </p:txBody>
      </p:sp>
      <p:sp>
        <p:nvSpPr>
          <p:cNvPr id="5" name="Content Placeholder 2"/>
          <p:cNvSpPr>
            <a:spLocks noGrp="1"/>
          </p:cNvSpPr>
          <p:nvPr>
            <p:ph idx="1"/>
          </p:nvPr>
        </p:nvSpPr>
        <p:spPr>
          <a:xfrm>
            <a:off x="540000" y="1731713"/>
            <a:ext cx="8045200"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a:p>
        </p:txBody>
      </p:sp>
      <p:pic>
        <p:nvPicPr>
          <p:cNvPr id="2050"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4"/>
          <p:cNvSpPr>
            <a:spLocks noGrp="1"/>
          </p:cNvSpPr>
          <p:nvPr>
            <p:ph type="ftr" sz="quarter" idx="3"/>
          </p:nvPr>
        </p:nvSpPr>
        <p:spPr>
          <a:xfrm>
            <a:off x="1976438" y="6611005"/>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rial" panose="020B0604020202020204" pitchFamily="34" charset="0"/>
              </a:defRPr>
            </a:lvl1pPr>
          </a:lstStyle>
          <a:p>
            <a:r>
              <a:rPr lang="en-US"/>
              <a:t>Copyright © AQA and its licensors. All rights reserved.</a:t>
            </a:r>
          </a:p>
        </p:txBody>
      </p:sp>
    </p:spTree>
    <p:extLst>
      <p:ext uri="{BB962C8B-B14F-4D97-AF65-F5344CB8AC3E}">
        <p14:creationId xmlns:p14="http://schemas.microsoft.com/office/powerpoint/2010/main" val="18358767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ntent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a:t>Contents</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a:t>Copyright © AQA and its licensors. All rights reserved.</a:t>
            </a:r>
          </a:p>
        </p:txBody>
      </p:sp>
      <p:sp>
        <p:nvSpPr>
          <p:cNvPr id="12"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p:nvPr userDrawn="1"/>
        </p:nvSpPr>
        <p:spPr>
          <a:xfrm>
            <a:off x="7845425" y="6459079"/>
            <a:ext cx="768350" cy="3068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1"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a:p>
        </p:txBody>
      </p:sp>
    </p:spTree>
    <p:extLst>
      <p:ext uri="{BB962C8B-B14F-4D97-AF65-F5344CB8AC3E}">
        <p14:creationId xmlns:p14="http://schemas.microsoft.com/office/powerpoint/2010/main" val="3105380391"/>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Section title</a:t>
            </a:r>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lvl1pPr>
              <a:defRPr>
                <a:solidFill>
                  <a:srgbClr val="4B4B4B"/>
                </a:solidFill>
              </a:defRPr>
            </a:lvl1pPr>
          </a:lstStyle>
          <a:p>
            <a:r>
              <a:rPr lang="en-US"/>
              <a:t>Copyright © AQA and its licensors. All rights reserved.</a:t>
            </a:r>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a:p>
        </p:txBody>
      </p:sp>
      <p:sp>
        <p:nvSpPr>
          <p:cNvPr id="7" name="Content Placeholder 2"/>
          <p:cNvSpPr>
            <a:spLocks noGrp="1"/>
          </p:cNvSpPr>
          <p:nvPr>
            <p:ph idx="1"/>
          </p:nvPr>
        </p:nvSpPr>
        <p:spPr>
          <a:xfrm>
            <a:off x="540000" y="1731713"/>
            <a:ext cx="8045200"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04625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resenta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Presentation title</a:t>
            </a:r>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p>
            <a:r>
              <a:rPr lang="en-US"/>
              <a:t>Copyright © AQA and its licensors. All rights reserved.</a:t>
            </a:r>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a:p>
        </p:txBody>
      </p:sp>
      <p:sp>
        <p:nvSpPr>
          <p:cNvPr id="10" name="Content Placeholder 2"/>
          <p:cNvSpPr>
            <a:spLocks noGrp="1"/>
          </p:cNvSpPr>
          <p:nvPr>
            <p:ph idx="1"/>
          </p:nvPr>
        </p:nvSpPr>
        <p:spPr>
          <a:xfrm>
            <a:off x="540000" y="1731713"/>
            <a:ext cx="8045200"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99465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Vide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a:t>Presentation title</a:t>
            </a:r>
          </a:p>
        </p:txBody>
      </p:sp>
      <p:sp>
        <p:nvSpPr>
          <p:cNvPr id="3" name="Content Placeholder 2"/>
          <p:cNvSpPr>
            <a:spLocks noGrp="1"/>
          </p:cNvSpPr>
          <p:nvPr>
            <p:ph idx="1" hasCustomPrompt="1"/>
          </p:nvPr>
        </p:nvSpPr>
        <p:spPr/>
        <p:txBody>
          <a:bodyPr/>
          <a:lstStyle>
            <a:lvl1pPr marL="360000" indent="-360000">
              <a:defRPr/>
            </a:lvl1pPr>
          </a:lstStyle>
          <a:p>
            <a:pPr lvl="0"/>
            <a:r>
              <a:rPr lang="en-US"/>
              <a:t>Insert video</a:t>
            </a:r>
          </a:p>
        </p:txBody>
      </p:sp>
      <p:sp>
        <p:nvSpPr>
          <p:cNvPr id="5" name="Footer Placeholder 4"/>
          <p:cNvSpPr>
            <a:spLocks noGrp="1"/>
          </p:cNvSpPr>
          <p:nvPr>
            <p:ph type="ftr" sz="quarter" idx="11"/>
          </p:nvPr>
        </p:nvSpPr>
        <p:spPr>
          <a:xfrm>
            <a:off x="1976438" y="6611005"/>
            <a:ext cx="2678400" cy="241200"/>
          </a:xfrm>
          <a:prstGeom prst="rect">
            <a:avLst/>
          </a:prstGeom>
        </p:spPr>
        <p:txBody>
          <a:bodyPr/>
          <a:lstStyle>
            <a:lvl1pPr>
              <a:lnSpc>
                <a:spcPts val="1000"/>
              </a:lnSpc>
              <a:defRPr/>
            </a:lvl1pPr>
          </a:lstStyle>
          <a:p>
            <a:r>
              <a:rPr lang="en-US"/>
              <a:t>Copyright © AQA and its licensors. All rights reserved.</a:t>
            </a:r>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a:p>
        </p:txBody>
      </p:sp>
    </p:spTree>
    <p:extLst>
      <p:ext uri="{BB962C8B-B14F-4D97-AF65-F5344CB8AC3E}">
        <p14:creationId xmlns:p14="http://schemas.microsoft.com/office/powerpoint/2010/main" val="1183467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a:t>Contents</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a:t>Copyright © AQA and its licensors. All rights reserved.</a:t>
            </a:r>
          </a:p>
        </p:txBody>
      </p:sp>
      <p:sp>
        <p:nvSpPr>
          <p:cNvPr id="12"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p:nvPr userDrawn="1"/>
        </p:nvSpPr>
        <p:spPr>
          <a:xfrm>
            <a:off x="7845425" y="6459079"/>
            <a:ext cx="768350" cy="3068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1"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a:p>
        </p:txBody>
      </p:sp>
    </p:spTree>
    <p:extLst>
      <p:ext uri="{BB962C8B-B14F-4D97-AF65-F5344CB8AC3E}">
        <p14:creationId xmlns:p14="http://schemas.microsoft.com/office/powerpoint/2010/main" val="3105380391"/>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a:t>Presentation title</a:t>
            </a:r>
          </a:p>
        </p:txBody>
      </p:sp>
      <p:sp>
        <p:nvSpPr>
          <p:cNvPr id="4" name="Content Placeholder 3"/>
          <p:cNvSpPr>
            <a:spLocks noGrp="1"/>
          </p:cNvSpPr>
          <p:nvPr>
            <p:ph sz="half" idx="2" hasCustomPrompt="1"/>
          </p:nvPr>
        </p:nvSpPr>
        <p:spPr>
          <a:xfrm>
            <a:off x="5394324" y="1727199"/>
            <a:ext cx="3190875" cy="4406400"/>
          </a:xfrm>
        </p:spPr>
        <p:txBody>
          <a:bodyPr rIns="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Insert image or graphic</a:t>
            </a:r>
          </a:p>
        </p:txBody>
      </p:sp>
      <p:sp>
        <p:nvSpPr>
          <p:cNvPr id="6" name="Footer Placeholder 5"/>
          <p:cNvSpPr>
            <a:spLocks noGrp="1"/>
          </p:cNvSpPr>
          <p:nvPr>
            <p:ph type="ftr" sz="quarter" idx="11"/>
          </p:nvPr>
        </p:nvSpPr>
        <p:spPr>
          <a:xfrm>
            <a:off x="1976438" y="6611005"/>
            <a:ext cx="2678400" cy="241200"/>
          </a:xfrm>
          <a:prstGeom prst="rect">
            <a:avLst/>
          </a:prstGeom>
        </p:spPr>
        <p:txBody>
          <a:bodyPr/>
          <a:lstStyle>
            <a:lvl1pPr>
              <a:lnSpc>
                <a:spcPts val="1000"/>
              </a:lnSpc>
              <a:defRPr/>
            </a:lvl1pPr>
          </a:lstStyle>
          <a:p>
            <a:r>
              <a:rPr lang="en-US"/>
              <a:t>Copyright © AQA and its licensors. All rights reserved.</a:t>
            </a:r>
          </a:p>
        </p:txBody>
      </p:sp>
      <p:pic>
        <p:nvPicPr>
          <p:cNvPr id="9"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a:p>
        </p:txBody>
      </p:sp>
      <p:sp>
        <p:nvSpPr>
          <p:cNvPr id="11" name="Content Placeholder 2"/>
          <p:cNvSpPr>
            <a:spLocks noGrp="1"/>
          </p:cNvSpPr>
          <p:nvPr>
            <p:ph idx="1"/>
          </p:nvPr>
        </p:nvSpPr>
        <p:spPr>
          <a:xfrm>
            <a:off x="540000" y="1731713"/>
            <a:ext cx="4506453"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44520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Large image are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Presentation title</a:t>
            </a:r>
            <a:endParaRPr lang="en-GB"/>
          </a:p>
        </p:txBody>
      </p:sp>
      <p:sp>
        <p:nvSpPr>
          <p:cNvPr id="3" name="Slide Number Placeholder 2"/>
          <p:cNvSpPr>
            <a:spLocks noGrp="1"/>
          </p:cNvSpPr>
          <p:nvPr>
            <p:ph type="sldNum" sz="quarter" idx="10"/>
          </p:nvPr>
        </p:nvSpPr>
        <p:spPr/>
        <p:txBody>
          <a:bodyPr/>
          <a:lstStyle/>
          <a:p>
            <a:fld id="{9D4704D4-DAEA-4D4A-A9DC-4373E3AC7101}" type="slidenum">
              <a:rPr lang="en-GB" smtClean="0"/>
              <a:pPr/>
              <a:t>‹#›</a:t>
            </a:fld>
            <a:endParaRPr lang="en-GB"/>
          </a:p>
        </p:txBody>
      </p:sp>
      <p:sp>
        <p:nvSpPr>
          <p:cNvPr id="4" name="Footer Placeholder 3"/>
          <p:cNvSpPr>
            <a:spLocks noGrp="1"/>
          </p:cNvSpPr>
          <p:nvPr>
            <p:ph type="ftr" sz="quarter" idx="11"/>
          </p:nvPr>
        </p:nvSpPr>
        <p:spPr/>
        <p:txBody>
          <a:bodyPr/>
          <a:lstStyle/>
          <a:p>
            <a:r>
              <a:rPr lang="en-US"/>
              <a:t>Copyright © AQA and its licensors. All rights reserved.</a:t>
            </a:r>
          </a:p>
        </p:txBody>
      </p:sp>
      <p:sp>
        <p:nvSpPr>
          <p:cNvPr id="6" name="Picture Placeholder 5"/>
          <p:cNvSpPr>
            <a:spLocks noGrp="1"/>
          </p:cNvSpPr>
          <p:nvPr>
            <p:ph type="pic" sz="quarter" idx="12"/>
          </p:nvPr>
        </p:nvSpPr>
        <p:spPr>
          <a:xfrm>
            <a:off x="0" y="974785"/>
            <a:ext cx="9144000" cy="5364000"/>
          </a:xfrm>
        </p:spPr>
        <p:txBody>
          <a:bodyPr/>
          <a:lstStyle>
            <a:lvl1pPr marL="0" indent="0">
              <a:buNone/>
              <a:defRPr/>
            </a:lvl1pPr>
          </a:lstStyle>
          <a:p>
            <a:r>
              <a:rPr lang="en-US"/>
              <a:t>Click icon to add picture</a:t>
            </a:r>
            <a:endParaRPr lang="en-GB"/>
          </a:p>
        </p:txBody>
      </p:sp>
      <p:pic>
        <p:nvPicPr>
          <p:cNvPr id="7"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9544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6" name="Rectangle 15"/>
          <p:cNvSpPr/>
          <p:nvPr userDrawn="1"/>
        </p:nvSpPr>
        <p:spPr>
          <a:xfrm>
            <a:off x="0" y="899455"/>
            <a:ext cx="8768155" cy="2211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p:cNvSpPr>
            <a:spLocks noGrp="1"/>
          </p:cNvSpPr>
          <p:nvPr>
            <p:ph type="ctrTitle" hasCustomPrompt="1"/>
          </p:nvPr>
        </p:nvSpPr>
        <p:spPr>
          <a:xfrm>
            <a:off x="540000" y="1436294"/>
            <a:ext cx="4028825" cy="972952"/>
          </a:xfrm>
        </p:spPr>
        <p:txBody>
          <a:bodyPr lIns="0" tIns="0" rIns="0" bIns="0" anchor="t" anchorCtr="0">
            <a:noAutofit/>
          </a:bodyPr>
          <a:lstStyle>
            <a:lvl1pPr algn="l">
              <a:lnSpc>
                <a:spcPts val="3800"/>
              </a:lnSpc>
              <a:defRPr sz="3600" baseline="0">
                <a:solidFill>
                  <a:schemeClr val="tx2"/>
                </a:solidFill>
              </a:defRPr>
            </a:lvl1pPr>
          </a:lstStyle>
          <a:p>
            <a:r>
              <a:rPr lang="en-US"/>
              <a:t>Thank you</a:t>
            </a:r>
          </a:p>
        </p:txBody>
      </p:sp>
      <p:sp>
        <p:nvSpPr>
          <p:cNvPr id="2" name="Rectangle 1"/>
          <p:cNvSpPr/>
          <p:nvPr userDrawn="1"/>
        </p:nvSpPr>
        <p:spPr>
          <a:xfrm>
            <a:off x="7780867" y="6458400"/>
            <a:ext cx="829733" cy="365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a:off x="0" y="1285819"/>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0" y="2527176"/>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6348" y="278675"/>
            <a:ext cx="1620000" cy="728567"/>
          </a:xfrm>
          <a:prstGeom prst="rect">
            <a:avLst/>
          </a:prstGeom>
        </p:spPr>
      </p:pic>
      <p:sp>
        <p:nvSpPr>
          <p:cNvPr id="8" name="Footer Placeholder 3"/>
          <p:cNvSpPr txBox="1">
            <a:spLocks/>
          </p:cNvSpPr>
          <p:nvPr userDrawn="1"/>
        </p:nvSpPr>
        <p:spPr>
          <a:xfrm>
            <a:off x="6967203" y="6554109"/>
            <a:ext cx="1635126" cy="241300"/>
          </a:xfrm>
          <a:prstGeom prst="rect">
            <a:avLst/>
          </a:prstGeom>
        </p:spPr>
        <p:txBody>
          <a:bodyPr vert="horz" lIns="0" tIns="0" rIns="0" bIns="0" rtlCol="0" anchor="ctr" anchorCtr="0"/>
          <a:lstStyle>
            <a:defPPr>
              <a:defRPr lang="en-US"/>
            </a:defPPr>
            <a:lvl1pPr marL="0" algn="r"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a:cs typeface="Arial" panose="020B0604020202020204" pitchFamily="34" charset="0"/>
              </a:rPr>
              <a:t>Follow us on Twitter @AQA</a:t>
            </a:r>
            <a:endParaRPr lang="en-US">
              <a:cs typeface="Arial" panose="020B0604020202020204" pitchFamily="34" charset="0"/>
            </a:endParaRPr>
          </a:p>
        </p:txBody>
      </p:sp>
      <p:sp>
        <p:nvSpPr>
          <p:cNvPr id="10" name="Slide Number Placeholder 2"/>
          <p:cNvSpPr>
            <a:spLocks noGrp="1"/>
          </p:cNvSpPr>
          <p:nvPr>
            <p:ph type="sldNum" sz="quarter" idx="10"/>
          </p:nvPr>
        </p:nvSpPr>
        <p:spPr>
          <a:xfrm>
            <a:off x="444464" y="6476351"/>
            <a:ext cx="698205" cy="365125"/>
          </a:xfrm>
        </p:spPr>
        <p:txBody>
          <a:bodyPr/>
          <a:lstStyle/>
          <a:p>
            <a:fld id="{9D4704D4-DAEA-4D4A-A9DC-4373E3AC7101}" type="slidenum">
              <a:rPr lang="en-GB" smtClean="0"/>
              <a:pPr/>
              <a:t>‹#›</a:t>
            </a:fld>
            <a:endParaRPr lang="en-GB"/>
          </a:p>
        </p:txBody>
      </p:sp>
      <p:sp>
        <p:nvSpPr>
          <p:cNvPr id="13" name="Footer Placeholder 3"/>
          <p:cNvSpPr>
            <a:spLocks noGrp="1"/>
          </p:cNvSpPr>
          <p:nvPr>
            <p:ph type="ftr" sz="quarter" idx="11"/>
          </p:nvPr>
        </p:nvSpPr>
        <p:spPr>
          <a:xfrm>
            <a:off x="1976438" y="6611005"/>
            <a:ext cx="2678400" cy="241200"/>
          </a:xfrm>
        </p:spPr>
        <p:txBody>
          <a:bodyPr/>
          <a:lstStyle/>
          <a:p>
            <a:r>
              <a:rPr lang="en-US"/>
              <a:t>Copyright © AQA and its licensors. All rights reserved.</a:t>
            </a:r>
          </a:p>
        </p:txBody>
      </p:sp>
    </p:spTree>
    <p:extLst>
      <p:ext uri="{BB962C8B-B14F-4D97-AF65-F5344CB8AC3E}">
        <p14:creationId xmlns:p14="http://schemas.microsoft.com/office/powerpoint/2010/main" val="23454167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Welcome</a:t>
            </a:r>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p>
            <a:r>
              <a:rPr lang="en-US"/>
              <a:t>Copyright © AQA and its licensors. All rights reserved.</a:t>
            </a:r>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a:p>
        </p:txBody>
      </p:sp>
      <p:pic>
        <p:nvPicPr>
          <p:cNvPr id="1026" name="Picture 2" descr="I:\Content and Resources\Events\Templates\Ppt break slide imagery\Welcom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30450" y="1191400"/>
            <a:ext cx="4481513" cy="5091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5754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ffee break">
    <p:spTree>
      <p:nvGrpSpPr>
        <p:cNvPr id="1" name=""/>
        <p:cNvGrpSpPr/>
        <p:nvPr/>
      </p:nvGrpSpPr>
      <p:grpSpPr>
        <a:xfrm>
          <a:off x="0" y="0"/>
          <a:ext cx="0" cy="0"/>
          <a:chOff x="0" y="0"/>
          <a:chExt cx="0" cy="0"/>
        </a:xfrm>
      </p:grpSpPr>
      <p:pic>
        <p:nvPicPr>
          <p:cNvPr id="2050" name="Picture 2" descr="I:\Content and Resources\Events\Templates\Ppt break slide imagery\Coffe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33625" y="1182700"/>
            <a:ext cx="4475163" cy="50847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p:txBody>
          <a:bodyPr/>
          <a:lstStyle>
            <a:lvl1pPr>
              <a:defRPr baseline="0"/>
            </a:lvl1pPr>
          </a:lstStyle>
          <a:p>
            <a:r>
              <a:rPr lang="en-US"/>
              <a:t>Coffee break</a:t>
            </a:r>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p>
            <a:r>
              <a:rPr lang="en-US"/>
              <a:t>Copyright © AQA and its licensors. All rights reserved.</a:t>
            </a:r>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a:p>
        </p:txBody>
      </p:sp>
    </p:spTree>
    <p:extLst>
      <p:ext uri="{BB962C8B-B14F-4D97-AF65-F5344CB8AC3E}">
        <p14:creationId xmlns:p14="http://schemas.microsoft.com/office/powerpoint/2010/main" val="15284905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ffee and networking break">
    <p:spTree>
      <p:nvGrpSpPr>
        <p:cNvPr id="1" name=""/>
        <p:cNvGrpSpPr/>
        <p:nvPr/>
      </p:nvGrpSpPr>
      <p:grpSpPr>
        <a:xfrm>
          <a:off x="0" y="0"/>
          <a:ext cx="0" cy="0"/>
          <a:chOff x="0" y="0"/>
          <a:chExt cx="0" cy="0"/>
        </a:xfrm>
      </p:grpSpPr>
      <p:pic>
        <p:nvPicPr>
          <p:cNvPr id="5122" name="Picture 2" descr="I:\Content and Resources\Events\Templates\Ppt break slide imagery\Networking_Coffe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33625" y="1167650"/>
            <a:ext cx="4475163" cy="50911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p:txBody>
          <a:bodyPr/>
          <a:lstStyle>
            <a:lvl1pPr>
              <a:defRPr baseline="0"/>
            </a:lvl1pPr>
          </a:lstStyle>
          <a:p>
            <a:r>
              <a:rPr lang="en-US"/>
              <a:t>Coffee and networking break</a:t>
            </a:r>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p>
            <a:r>
              <a:rPr lang="en-US"/>
              <a:t>Copyright © AQA and its licensors. All rights reserved.</a:t>
            </a:r>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a:p>
        </p:txBody>
      </p:sp>
    </p:spTree>
    <p:extLst>
      <p:ext uri="{BB962C8B-B14F-4D97-AF65-F5344CB8AC3E}">
        <p14:creationId xmlns:p14="http://schemas.microsoft.com/office/powerpoint/2010/main" val="39411644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unch">
    <p:spTree>
      <p:nvGrpSpPr>
        <p:cNvPr id="1" name=""/>
        <p:cNvGrpSpPr/>
        <p:nvPr/>
      </p:nvGrpSpPr>
      <p:grpSpPr>
        <a:xfrm>
          <a:off x="0" y="0"/>
          <a:ext cx="0" cy="0"/>
          <a:chOff x="0" y="0"/>
          <a:chExt cx="0" cy="0"/>
        </a:xfrm>
      </p:grpSpPr>
      <p:pic>
        <p:nvPicPr>
          <p:cNvPr id="4099" name="Picture 3" descr="I:\Content and Resources\Events\Templates\Ppt break slide imagery\Lunch_0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33625" y="1158950"/>
            <a:ext cx="4475163" cy="50847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p:txBody>
          <a:bodyPr/>
          <a:lstStyle>
            <a:lvl1pPr>
              <a:defRPr baseline="0"/>
            </a:lvl1pPr>
          </a:lstStyle>
          <a:p>
            <a:r>
              <a:rPr lang="en-US"/>
              <a:t>Lunch</a:t>
            </a:r>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p>
            <a:r>
              <a:rPr lang="en-US"/>
              <a:t>Copyright © AQA and its licensors. All rights reserved.</a:t>
            </a:r>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a:p>
        </p:txBody>
      </p:sp>
    </p:spTree>
    <p:extLst>
      <p:ext uri="{BB962C8B-B14F-4D97-AF65-F5344CB8AC3E}">
        <p14:creationId xmlns:p14="http://schemas.microsoft.com/office/powerpoint/2010/main" val="28922782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et in touch">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en-US"/>
              <a:t>Get in touch</a:t>
            </a:r>
          </a:p>
        </p:txBody>
      </p:sp>
      <p:sp>
        <p:nvSpPr>
          <p:cNvPr id="6" name="Footer Placeholder 5"/>
          <p:cNvSpPr>
            <a:spLocks noGrp="1"/>
          </p:cNvSpPr>
          <p:nvPr>
            <p:ph type="ftr" sz="quarter" idx="11"/>
          </p:nvPr>
        </p:nvSpPr>
        <p:spPr>
          <a:xfrm>
            <a:off x="1976438" y="6611005"/>
            <a:ext cx="2678400" cy="241200"/>
          </a:xfrm>
          <a:prstGeom prst="rect">
            <a:avLst/>
          </a:prstGeom>
        </p:spPr>
        <p:txBody>
          <a:bodyPr/>
          <a:lstStyle>
            <a:lvl1pPr>
              <a:lnSpc>
                <a:spcPts val="1000"/>
              </a:lnSpc>
              <a:defRPr/>
            </a:lvl1pPr>
          </a:lstStyle>
          <a:p>
            <a:r>
              <a:rPr lang="en-US"/>
              <a:t>Copyright © AQA and its licensors. All rights reserved.</a:t>
            </a:r>
          </a:p>
        </p:txBody>
      </p:sp>
      <p:pic>
        <p:nvPicPr>
          <p:cNvPr id="9"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a:p>
        </p:txBody>
      </p:sp>
      <p:sp>
        <p:nvSpPr>
          <p:cNvPr id="11" name="Content Placeholder 2"/>
          <p:cNvSpPr>
            <a:spLocks noGrp="1"/>
          </p:cNvSpPr>
          <p:nvPr>
            <p:ph idx="1"/>
          </p:nvPr>
        </p:nvSpPr>
        <p:spPr>
          <a:xfrm>
            <a:off x="540000" y="1731713"/>
            <a:ext cx="3570037"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2" descr="I:\Content and Resources\Events\Templates\Ppt break slide imagery\Get_in_Touch.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48249" y="1668023"/>
            <a:ext cx="4043301" cy="4587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9928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ection title Dark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a:t>Copyright © AQA and its licensors. All rights reserved.</a:t>
            </a:r>
          </a:p>
        </p:txBody>
      </p:sp>
      <p:sp>
        <p:nvSpPr>
          <p:cNvPr id="7" name="Rectangle 6"/>
          <p:cNvSpPr/>
          <p:nvPr userDrawn="1"/>
        </p:nvSpPr>
        <p:spPr>
          <a:xfrm>
            <a:off x="7845425" y="6459079"/>
            <a:ext cx="768350" cy="3068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3"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1148119"/>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title Dark Orang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a:t>Copyright © AQA and its licensors. All rights reserved.</a:t>
            </a:r>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a:p>
        </p:txBody>
      </p:sp>
      <p:sp>
        <p:nvSpPr>
          <p:cNvPr id="7"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589449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Section title</a:t>
            </a:r>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lvl1pPr>
              <a:defRPr>
                <a:solidFill>
                  <a:srgbClr val="4B4B4B"/>
                </a:solidFill>
              </a:defRPr>
            </a:lvl1pPr>
          </a:lstStyle>
          <a:p>
            <a:r>
              <a:rPr lang="en-US"/>
              <a:t>Copyright © AQA and its licensors. All rights reserved.</a:t>
            </a:r>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a:p>
        </p:txBody>
      </p:sp>
      <p:sp>
        <p:nvSpPr>
          <p:cNvPr id="7" name="Content Placeholder 2"/>
          <p:cNvSpPr>
            <a:spLocks noGrp="1"/>
          </p:cNvSpPr>
          <p:nvPr>
            <p:ph idx="1"/>
          </p:nvPr>
        </p:nvSpPr>
        <p:spPr>
          <a:xfrm>
            <a:off x="540000" y="1731713"/>
            <a:ext cx="8045200"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04625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title Dark Turquois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a:t>Copyright © AQA and its licensors. All rights reserved.</a:t>
            </a:r>
          </a:p>
        </p:txBody>
      </p:sp>
      <p:sp>
        <p:nvSpPr>
          <p:cNvPr id="7" name="Rectangle 6"/>
          <p:cNvSpPr/>
          <p:nvPr userDrawn="1"/>
        </p:nvSpPr>
        <p:spPr>
          <a:xfrm>
            <a:off x="7845425" y="6459079"/>
            <a:ext cx="768350" cy="3068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2778515"/>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title Dark Pink">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a:t>Copyright © AQA and its licensors. All rights reserved.</a:t>
            </a:r>
          </a:p>
        </p:txBody>
      </p:sp>
      <p:sp>
        <p:nvSpPr>
          <p:cNvPr id="7" name="Rectangle 6"/>
          <p:cNvSpPr/>
          <p:nvPr userDrawn="1"/>
        </p:nvSpPr>
        <p:spPr>
          <a:xfrm>
            <a:off x="7845425" y="6459079"/>
            <a:ext cx="768350" cy="3068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1877965"/>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title Dark Gree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a:t>Copyright © AQA and its licensors. All rights reserved.</a:t>
            </a:r>
          </a:p>
        </p:txBody>
      </p:sp>
      <p:sp>
        <p:nvSpPr>
          <p:cNvPr id="7" name="Rectangle 6"/>
          <p:cNvSpPr/>
          <p:nvPr userDrawn="1"/>
        </p:nvSpPr>
        <p:spPr>
          <a:xfrm>
            <a:off x="7845425" y="6459079"/>
            <a:ext cx="768350" cy="30684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7785336"/>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title Dark Violet">
    <p:bg>
      <p:bgPr>
        <a:solidFill>
          <a:srgbClr val="6464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a:t>Copyright © AQA and its licensors. All rights reserved.</a:t>
            </a:r>
          </a:p>
        </p:txBody>
      </p:sp>
      <p:sp>
        <p:nvSpPr>
          <p:cNvPr id="7" name="Rectangle 6"/>
          <p:cNvSpPr/>
          <p:nvPr userDrawn="1"/>
        </p:nvSpPr>
        <p:spPr>
          <a:xfrm>
            <a:off x="7845425" y="6459079"/>
            <a:ext cx="768350" cy="306846"/>
          </a:xfrm>
          <a:prstGeom prst="rect">
            <a:avLst/>
          </a:prstGeom>
          <a:solidFill>
            <a:srgbClr val="646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877700"/>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title Dark Teal">
    <p:bg>
      <p:bgPr>
        <a:solidFill>
          <a:srgbClr val="325F7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a:t>Copyright © AQA and its licensors. All rights reserved.</a:t>
            </a:r>
          </a:p>
        </p:txBody>
      </p:sp>
      <p:sp>
        <p:nvSpPr>
          <p:cNvPr id="7" name="Rectangle 6"/>
          <p:cNvSpPr/>
          <p:nvPr userDrawn="1"/>
        </p:nvSpPr>
        <p:spPr>
          <a:xfrm>
            <a:off x="7845425" y="6459079"/>
            <a:ext cx="768350" cy="306846"/>
          </a:xfrm>
          <a:prstGeom prst="rect">
            <a:avLst/>
          </a:prstGeom>
          <a:solidFill>
            <a:srgbClr val="325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3"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6506365"/>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title Dark Yellow">
    <p:bg>
      <p:bgPr>
        <a:solidFill>
          <a:srgbClr val="DC7D2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a:t>Copyright © AQA and its licensors. All rights reserved.</a:t>
            </a:r>
          </a:p>
        </p:txBody>
      </p:sp>
      <p:sp>
        <p:nvSpPr>
          <p:cNvPr id="7" name="Rectangle 6"/>
          <p:cNvSpPr/>
          <p:nvPr userDrawn="1"/>
        </p:nvSpPr>
        <p:spPr>
          <a:xfrm>
            <a:off x="7845425" y="6459079"/>
            <a:ext cx="768350" cy="306846"/>
          </a:xfrm>
          <a:prstGeom prst="rect">
            <a:avLst/>
          </a:prstGeom>
          <a:solidFill>
            <a:srgbClr val="DC7D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a:p>
        </p:txBody>
      </p:sp>
      <p:sp>
        <p:nvSpPr>
          <p:cNvPr id="9"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39401692"/>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title Dark Brick">
    <p:bg>
      <p:bgPr>
        <a:solidFill>
          <a:srgbClr val="783C2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a:t>Copyright © AQA and its licensors. All rights reserved.</a:t>
            </a:r>
          </a:p>
        </p:txBody>
      </p:sp>
      <p:sp>
        <p:nvSpPr>
          <p:cNvPr id="7" name="Rectangle 6"/>
          <p:cNvSpPr/>
          <p:nvPr userDrawn="1"/>
        </p:nvSpPr>
        <p:spPr>
          <a:xfrm>
            <a:off x="7845425" y="6459079"/>
            <a:ext cx="768350" cy="306846"/>
          </a:xfrm>
          <a:prstGeom prst="rect">
            <a:avLst/>
          </a:prstGeom>
          <a:solidFill>
            <a:srgbClr val="783C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916534"/>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Presenta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Presentation title</a:t>
            </a:r>
          </a:p>
        </p:txBody>
      </p:sp>
      <p:sp>
        <p:nvSpPr>
          <p:cNvPr id="3" name="Footer Placeholder 2"/>
          <p:cNvSpPr>
            <a:spLocks noGrp="1"/>
          </p:cNvSpPr>
          <p:nvPr>
            <p:ph type="ftr" sz="quarter" idx="10"/>
          </p:nvPr>
        </p:nvSpPr>
        <p:spPr/>
        <p:txBody>
          <a:bodyPr/>
          <a:lstStyle/>
          <a:p>
            <a:r>
              <a:rPr lang="en-GB"/>
              <a:t>Copyright © AQA and its licensors. All rights reserved.</a:t>
            </a:r>
            <a:endParaRPr lang="en-US"/>
          </a:p>
        </p:txBody>
      </p:sp>
      <p:sp>
        <p:nvSpPr>
          <p:cNvPr id="7" name="Content Placeholder 6"/>
          <p:cNvSpPr>
            <a:spLocks noGrp="1"/>
          </p:cNvSpPr>
          <p:nvPr>
            <p:ph sz="quarter" idx="12"/>
          </p:nvPr>
        </p:nvSpPr>
        <p:spPr>
          <a:xfrm>
            <a:off x="540000" y="1731600"/>
            <a:ext cx="8046000" cy="4406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69381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457200" y="838200"/>
            <a:ext cx="8229600" cy="609600"/>
          </a:xfrm>
          <a:prstGeom prst="rect">
            <a:avLst/>
          </a:prstGeom>
        </p:spPr>
        <p:txBody>
          <a:bodyPr vert="horz" lIns="91440" tIns="45720" rIns="91440" bIns="45720" rtlCol="0" anchor="t">
            <a:normAutofit/>
          </a:bodyPr>
          <a:lstStyle>
            <a:lvl1pPr algn="l">
              <a:defRPr sz="2800">
                <a:solidFill>
                  <a:srgbClr val="008CBB"/>
                </a:solidFill>
              </a:defRPr>
            </a:lvl1pPr>
          </a:lstStyle>
          <a:p>
            <a:r>
              <a:rPr lang="en-GB"/>
              <a:t>Title Header Arial 28pt</a:t>
            </a:r>
            <a:endParaRPr lang="en-US"/>
          </a:p>
        </p:txBody>
      </p:sp>
      <p:sp>
        <p:nvSpPr>
          <p:cNvPr id="7" name="Text Placeholder 6"/>
          <p:cNvSpPr>
            <a:spLocks noGrp="1"/>
          </p:cNvSpPr>
          <p:nvPr>
            <p:ph type="body" sz="quarter" idx="10" hasCustomPrompt="1"/>
          </p:nvPr>
        </p:nvSpPr>
        <p:spPr>
          <a:xfrm>
            <a:off x="457200" y="1752600"/>
            <a:ext cx="8229600" cy="4052664"/>
          </a:xfrm>
          <a:prstGeom prst="rect">
            <a:avLst/>
          </a:prstGeom>
        </p:spPr>
        <p:txBody>
          <a:bodyPr vert="horz"/>
          <a:lstStyle>
            <a:lvl1pPr marL="0" marR="0" indent="0" algn="l" defTabSz="457200" rtl="0" eaLnBrk="1" fontAlgn="auto" latinLnBrk="0" hangingPunct="1">
              <a:lnSpc>
                <a:spcPct val="100000"/>
              </a:lnSpc>
              <a:spcBef>
                <a:spcPct val="0"/>
              </a:spcBef>
              <a:spcAft>
                <a:spcPts val="0"/>
              </a:spcAft>
              <a:buClrTx/>
              <a:buSzTx/>
              <a:buFontTx/>
              <a:buNone/>
              <a:tabLst/>
              <a:defRPr sz="2000">
                <a:latin typeface="Arial"/>
                <a:cs typeface="Arial"/>
              </a:defRPr>
            </a:lvl1pPr>
          </a:lstStyle>
          <a:p>
            <a:pPr eaLnBrk="1" hangingPunct="1"/>
            <a:r>
              <a:rPr lang="en-GB" sz="1800"/>
              <a:t>Text Arial 20</a:t>
            </a:r>
          </a:p>
          <a:p>
            <a:pPr eaLnBrk="1" hangingPunct="1"/>
            <a:endParaRPr lang="en-GB" sz="1800"/>
          </a:p>
          <a:p>
            <a:r>
              <a:rPr lang="en-GB" sz="1800"/>
              <a:t>If there are additional inserts, please indicate these and give instructions in </a:t>
            </a:r>
          </a:p>
          <a:p>
            <a:r>
              <a:rPr lang="en-GB" sz="1800"/>
              <a:t>the centre of applicable slide(</a:t>
            </a:r>
            <a:r>
              <a:rPr lang="en-GB" sz="1800" err="1"/>
              <a:t>s</a:t>
            </a:r>
            <a:r>
              <a:rPr lang="en-GB" sz="1800"/>
              <a:t>).</a:t>
            </a:r>
          </a:p>
          <a:p>
            <a:endParaRPr lang="en-GB" sz="1800"/>
          </a:p>
          <a:p>
            <a:r>
              <a:rPr lang="en-GB" sz="1800"/>
              <a:t>Consider copyright carefully and complete the copyright request form provided </a:t>
            </a:r>
          </a:p>
          <a:p>
            <a:r>
              <a:rPr lang="en-GB" sz="1800"/>
              <a:t>with as much detail as you are able to.  Contact a Senior CPD Manager with any </a:t>
            </a:r>
          </a:p>
          <a:p>
            <a:r>
              <a:rPr lang="en-GB" sz="1800"/>
              <a:t>uncertainties you may have regarding </a:t>
            </a:r>
          </a:p>
          <a:p>
            <a:r>
              <a:rPr lang="en-GB" sz="1800"/>
              <a:t>this.</a:t>
            </a:r>
          </a:p>
          <a:p>
            <a:endParaRPr lang="en-GB" sz="1800"/>
          </a:p>
          <a:p>
            <a:pPr eaLnBrk="1" hangingPunct="1"/>
            <a:r>
              <a:rPr lang="en-GB" sz="1800"/>
              <a:t>Do not add page numbers to slides.</a:t>
            </a:r>
          </a:p>
        </p:txBody>
      </p:sp>
      <p:sp>
        <p:nvSpPr>
          <p:cNvPr id="5" name="TextBox 4"/>
          <p:cNvSpPr txBox="1"/>
          <p:nvPr userDrawn="1"/>
        </p:nvSpPr>
        <p:spPr>
          <a:xfrm>
            <a:off x="457200" y="1447800"/>
            <a:ext cx="8229600"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30124880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412878"/>
                </a:solidFill>
                <a:latin typeface="Arial" panose="020B0604020202020204" pitchFamily="34" charset="0"/>
                <a:cs typeface="Arial" panose="020B0604020202020204" pitchFamily="34" charset="0"/>
              </a:defRPr>
            </a:lvl1pPr>
          </a:lstStyle>
          <a:p>
            <a:endParaRPr/>
          </a:p>
        </p:txBody>
      </p:sp>
      <p:sp>
        <p:nvSpPr>
          <p:cNvPr id="3" name="Holder 3"/>
          <p:cNvSpPr>
            <a:spLocks noGrp="1"/>
          </p:cNvSpPr>
          <p:nvPr>
            <p:ph type="ftr" sz="quarter" idx="5"/>
          </p:nvPr>
        </p:nvSpPr>
        <p:spPr/>
        <p:txBody>
          <a:bodyPr lIns="0" tIns="0" rIns="0" bIns="0"/>
          <a:lstStyle>
            <a:lvl1pPr>
              <a:defRPr sz="800" b="0" i="0">
                <a:solidFill>
                  <a:srgbClr val="4A4A4A"/>
                </a:solidFill>
                <a:latin typeface="Arial"/>
                <a:cs typeface="Arial"/>
              </a:defRPr>
            </a:lvl1pPr>
          </a:lstStyle>
          <a:p>
            <a:pPr marL="12700">
              <a:lnSpc>
                <a:spcPct val="100000"/>
              </a:lnSpc>
              <a:spcBef>
                <a:spcPts val="25"/>
              </a:spcBef>
            </a:pPr>
            <a:r>
              <a:rPr lang="en-GB" spc="15">
                <a:solidFill>
                  <a:srgbClr val="FFFFFF"/>
                </a:solidFill>
              </a:rPr>
              <a:t>Copyright © AQA and its licensors. All rights reserved.</a:t>
            </a:r>
            <a:endParaRPr spc="10">
              <a:solidFill>
                <a:srgbClr val="FFFFFF"/>
              </a:solidFill>
            </a:endParaRPr>
          </a:p>
        </p:txBody>
      </p:sp>
      <p:sp>
        <p:nvSpPr>
          <p:cNvPr id="4" name="Holder 4"/>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endParaRPr lang="en-US"/>
          </a:p>
        </p:txBody>
      </p:sp>
      <p:sp>
        <p:nvSpPr>
          <p:cNvPr id="5" name="Holder 5"/>
          <p:cNvSpPr>
            <a:spLocks noGrp="1"/>
          </p:cNvSpPr>
          <p:nvPr>
            <p:ph type="sldNum" sz="quarter" idx="7"/>
          </p:nvPr>
        </p:nvSpPr>
        <p:spPr>
          <a:xfrm>
            <a:off x="444464" y="6476351"/>
            <a:ext cx="698205" cy="365125"/>
          </a:xfrm>
          <a:prstGeom prst="rect">
            <a:avLst/>
          </a:prstGeom>
        </p:spPr>
        <p:txBody>
          <a:bodyPr lIns="0" tIns="0" rIns="0" bIns="0"/>
          <a:lstStyle>
            <a:lvl1pPr>
              <a:defRPr sz="800" b="0" i="0">
                <a:solidFill>
                  <a:srgbClr val="4A4A4A"/>
                </a:solidFill>
                <a:latin typeface="Arial"/>
                <a:cs typeface="Arial"/>
              </a:defRPr>
            </a:lvl1pPr>
          </a:lstStyle>
          <a:p>
            <a:pPr marL="25400">
              <a:lnSpc>
                <a:spcPct val="100000"/>
              </a:lnSpc>
              <a:spcBef>
                <a:spcPts val="25"/>
              </a:spcBef>
            </a:pPr>
            <a:fld id="{81D60167-4931-47E6-BA6A-407CBD079E47}" type="slidenum">
              <a:rPr spc="-5" dirty="0"/>
              <a:t>‹#›</a:t>
            </a:fld>
            <a:r>
              <a:rPr spc="-5"/>
              <a:t> </a:t>
            </a:r>
            <a:r>
              <a:rPr spc="15"/>
              <a:t>of</a:t>
            </a:r>
            <a:r>
              <a:rPr spc="-160"/>
              <a:t> </a:t>
            </a:r>
            <a:r>
              <a:rPr spc="10"/>
              <a:t>30</a:t>
            </a:r>
          </a:p>
        </p:txBody>
      </p:sp>
    </p:spTree>
    <p:extLst>
      <p:ext uri="{BB962C8B-B14F-4D97-AF65-F5344CB8AC3E}">
        <p14:creationId xmlns:p14="http://schemas.microsoft.com/office/powerpoint/2010/main" val="1700969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a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Presentation title</a:t>
            </a:r>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p>
            <a:r>
              <a:rPr lang="en-US"/>
              <a:t>Copyright © AQA and its licensors. All rights reserved.</a:t>
            </a:r>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a:p>
        </p:txBody>
      </p:sp>
      <p:sp>
        <p:nvSpPr>
          <p:cNvPr id="10" name="Content Placeholder 2"/>
          <p:cNvSpPr>
            <a:spLocks noGrp="1"/>
          </p:cNvSpPr>
          <p:nvPr>
            <p:ph idx="1"/>
          </p:nvPr>
        </p:nvSpPr>
        <p:spPr>
          <a:xfrm>
            <a:off x="540000" y="1731713"/>
            <a:ext cx="8045200"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9946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Vide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a:t>Presentation title</a:t>
            </a:r>
          </a:p>
        </p:txBody>
      </p:sp>
      <p:sp>
        <p:nvSpPr>
          <p:cNvPr id="3" name="Content Placeholder 2"/>
          <p:cNvSpPr>
            <a:spLocks noGrp="1"/>
          </p:cNvSpPr>
          <p:nvPr>
            <p:ph idx="1" hasCustomPrompt="1"/>
          </p:nvPr>
        </p:nvSpPr>
        <p:spPr/>
        <p:txBody>
          <a:bodyPr/>
          <a:lstStyle>
            <a:lvl1pPr marL="360000" indent="-360000">
              <a:defRPr/>
            </a:lvl1pPr>
          </a:lstStyle>
          <a:p>
            <a:pPr lvl="0"/>
            <a:r>
              <a:rPr lang="en-US"/>
              <a:t>Insert video</a:t>
            </a:r>
          </a:p>
        </p:txBody>
      </p:sp>
      <p:sp>
        <p:nvSpPr>
          <p:cNvPr id="5" name="Footer Placeholder 4"/>
          <p:cNvSpPr>
            <a:spLocks noGrp="1"/>
          </p:cNvSpPr>
          <p:nvPr>
            <p:ph type="ftr" sz="quarter" idx="11"/>
          </p:nvPr>
        </p:nvSpPr>
        <p:spPr>
          <a:xfrm>
            <a:off x="1976438" y="6611005"/>
            <a:ext cx="2678400" cy="241200"/>
          </a:xfrm>
          <a:prstGeom prst="rect">
            <a:avLst/>
          </a:prstGeom>
        </p:spPr>
        <p:txBody>
          <a:bodyPr/>
          <a:lstStyle>
            <a:lvl1pPr>
              <a:lnSpc>
                <a:spcPts val="1000"/>
              </a:lnSpc>
              <a:defRPr/>
            </a:lvl1pPr>
          </a:lstStyle>
          <a:p>
            <a:r>
              <a:rPr lang="en-US"/>
              <a:t>Copyright © AQA and its licensors. All rights reserved.</a:t>
            </a:r>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a:p>
        </p:txBody>
      </p:sp>
    </p:spTree>
    <p:extLst>
      <p:ext uri="{BB962C8B-B14F-4D97-AF65-F5344CB8AC3E}">
        <p14:creationId xmlns:p14="http://schemas.microsoft.com/office/powerpoint/2010/main" val="1183467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a:t>Presentation title</a:t>
            </a:r>
          </a:p>
        </p:txBody>
      </p:sp>
      <p:sp>
        <p:nvSpPr>
          <p:cNvPr id="4" name="Content Placeholder 3"/>
          <p:cNvSpPr>
            <a:spLocks noGrp="1"/>
          </p:cNvSpPr>
          <p:nvPr>
            <p:ph sz="half" idx="2" hasCustomPrompt="1"/>
          </p:nvPr>
        </p:nvSpPr>
        <p:spPr>
          <a:xfrm>
            <a:off x="5394324" y="1727199"/>
            <a:ext cx="3190875" cy="4406400"/>
          </a:xfrm>
        </p:spPr>
        <p:txBody>
          <a:bodyPr rIns="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Insert image or graphic</a:t>
            </a:r>
          </a:p>
        </p:txBody>
      </p:sp>
      <p:sp>
        <p:nvSpPr>
          <p:cNvPr id="6" name="Footer Placeholder 5"/>
          <p:cNvSpPr>
            <a:spLocks noGrp="1"/>
          </p:cNvSpPr>
          <p:nvPr>
            <p:ph type="ftr" sz="quarter" idx="11"/>
          </p:nvPr>
        </p:nvSpPr>
        <p:spPr>
          <a:xfrm>
            <a:off x="1976438" y="6611005"/>
            <a:ext cx="2678400" cy="241200"/>
          </a:xfrm>
          <a:prstGeom prst="rect">
            <a:avLst/>
          </a:prstGeom>
        </p:spPr>
        <p:txBody>
          <a:bodyPr/>
          <a:lstStyle>
            <a:lvl1pPr>
              <a:lnSpc>
                <a:spcPts val="1000"/>
              </a:lnSpc>
              <a:defRPr/>
            </a:lvl1pPr>
          </a:lstStyle>
          <a:p>
            <a:r>
              <a:rPr lang="en-US"/>
              <a:t>Copyright © AQA and its licensors. All rights reserved.</a:t>
            </a:r>
          </a:p>
        </p:txBody>
      </p:sp>
      <p:pic>
        <p:nvPicPr>
          <p:cNvPr id="9"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a:p>
        </p:txBody>
      </p:sp>
      <p:sp>
        <p:nvSpPr>
          <p:cNvPr id="11" name="Content Placeholder 2"/>
          <p:cNvSpPr>
            <a:spLocks noGrp="1"/>
          </p:cNvSpPr>
          <p:nvPr>
            <p:ph idx="1"/>
          </p:nvPr>
        </p:nvSpPr>
        <p:spPr>
          <a:xfrm>
            <a:off x="540000" y="1731713"/>
            <a:ext cx="4506453"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4452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arge image are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Presentation title</a:t>
            </a:r>
            <a:endParaRPr lang="en-GB"/>
          </a:p>
        </p:txBody>
      </p:sp>
      <p:sp>
        <p:nvSpPr>
          <p:cNvPr id="3" name="Slide Number Placeholder 2"/>
          <p:cNvSpPr>
            <a:spLocks noGrp="1"/>
          </p:cNvSpPr>
          <p:nvPr>
            <p:ph type="sldNum" sz="quarter" idx="10"/>
          </p:nvPr>
        </p:nvSpPr>
        <p:spPr/>
        <p:txBody>
          <a:bodyPr/>
          <a:lstStyle/>
          <a:p>
            <a:fld id="{9D4704D4-DAEA-4D4A-A9DC-4373E3AC7101}" type="slidenum">
              <a:rPr lang="en-GB" smtClean="0"/>
              <a:pPr/>
              <a:t>‹#›</a:t>
            </a:fld>
            <a:endParaRPr lang="en-GB"/>
          </a:p>
        </p:txBody>
      </p:sp>
      <p:sp>
        <p:nvSpPr>
          <p:cNvPr id="4" name="Footer Placeholder 3"/>
          <p:cNvSpPr>
            <a:spLocks noGrp="1"/>
          </p:cNvSpPr>
          <p:nvPr>
            <p:ph type="ftr" sz="quarter" idx="11"/>
          </p:nvPr>
        </p:nvSpPr>
        <p:spPr/>
        <p:txBody>
          <a:bodyPr/>
          <a:lstStyle/>
          <a:p>
            <a:r>
              <a:rPr lang="en-US"/>
              <a:t>Copyright © AQA and its licensors. All rights reserved.</a:t>
            </a:r>
          </a:p>
        </p:txBody>
      </p:sp>
      <p:sp>
        <p:nvSpPr>
          <p:cNvPr id="6" name="Picture Placeholder 5"/>
          <p:cNvSpPr>
            <a:spLocks noGrp="1"/>
          </p:cNvSpPr>
          <p:nvPr>
            <p:ph type="pic" sz="quarter" idx="12"/>
          </p:nvPr>
        </p:nvSpPr>
        <p:spPr>
          <a:xfrm>
            <a:off x="0" y="974785"/>
            <a:ext cx="9144000" cy="5364000"/>
          </a:xfrm>
        </p:spPr>
        <p:txBody>
          <a:bodyPr/>
          <a:lstStyle>
            <a:lvl1pPr marL="0" indent="0">
              <a:buNone/>
              <a:defRPr/>
            </a:lvl1pPr>
          </a:lstStyle>
          <a:p>
            <a:r>
              <a:rPr lang="en-US"/>
              <a:t>Click icon to add picture</a:t>
            </a:r>
            <a:endParaRPr lang="en-GB"/>
          </a:p>
        </p:txBody>
      </p:sp>
      <p:pic>
        <p:nvPicPr>
          <p:cNvPr id="7"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954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6" name="Rectangle 15"/>
          <p:cNvSpPr/>
          <p:nvPr userDrawn="1"/>
        </p:nvSpPr>
        <p:spPr>
          <a:xfrm>
            <a:off x="0" y="899455"/>
            <a:ext cx="8768155" cy="2211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p:cNvSpPr>
            <a:spLocks noGrp="1"/>
          </p:cNvSpPr>
          <p:nvPr>
            <p:ph type="ctrTitle" hasCustomPrompt="1"/>
          </p:nvPr>
        </p:nvSpPr>
        <p:spPr>
          <a:xfrm>
            <a:off x="540000" y="1436294"/>
            <a:ext cx="4028825" cy="972952"/>
          </a:xfrm>
        </p:spPr>
        <p:txBody>
          <a:bodyPr lIns="0" tIns="0" rIns="0" bIns="0" anchor="t" anchorCtr="0">
            <a:noAutofit/>
          </a:bodyPr>
          <a:lstStyle>
            <a:lvl1pPr algn="l">
              <a:lnSpc>
                <a:spcPts val="3800"/>
              </a:lnSpc>
              <a:defRPr sz="3600" baseline="0">
                <a:solidFill>
                  <a:schemeClr val="tx2"/>
                </a:solidFill>
              </a:defRPr>
            </a:lvl1pPr>
          </a:lstStyle>
          <a:p>
            <a:r>
              <a:rPr lang="en-US"/>
              <a:t>Thank you</a:t>
            </a:r>
          </a:p>
        </p:txBody>
      </p:sp>
      <p:sp>
        <p:nvSpPr>
          <p:cNvPr id="2" name="Rectangle 1"/>
          <p:cNvSpPr/>
          <p:nvPr userDrawn="1"/>
        </p:nvSpPr>
        <p:spPr>
          <a:xfrm>
            <a:off x="7780867" y="6458400"/>
            <a:ext cx="829733" cy="365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a:off x="0" y="1285819"/>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0" y="2527176"/>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6348" y="278675"/>
            <a:ext cx="1620000" cy="728567"/>
          </a:xfrm>
          <a:prstGeom prst="rect">
            <a:avLst/>
          </a:prstGeom>
        </p:spPr>
      </p:pic>
      <p:sp>
        <p:nvSpPr>
          <p:cNvPr id="8" name="Footer Placeholder 3"/>
          <p:cNvSpPr txBox="1">
            <a:spLocks/>
          </p:cNvSpPr>
          <p:nvPr userDrawn="1"/>
        </p:nvSpPr>
        <p:spPr>
          <a:xfrm>
            <a:off x="6967203" y="6554109"/>
            <a:ext cx="1635126" cy="241300"/>
          </a:xfrm>
          <a:prstGeom prst="rect">
            <a:avLst/>
          </a:prstGeom>
        </p:spPr>
        <p:txBody>
          <a:bodyPr vert="horz" lIns="0" tIns="0" rIns="0" bIns="0" rtlCol="0" anchor="ctr" anchorCtr="0"/>
          <a:lstStyle>
            <a:defPPr>
              <a:defRPr lang="en-US"/>
            </a:defPPr>
            <a:lvl1pPr marL="0" algn="r"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a:t>Follow us on Twitter @AQACPD</a:t>
            </a:r>
            <a:endParaRPr lang="en-US"/>
          </a:p>
        </p:txBody>
      </p:sp>
      <p:sp>
        <p:nvSpPr>
          <p:cNvPr id="10" name="Slide Number Placeholder 2"/>
          <p:cNvSpPr>
            <a:spLocks noGrp="1"/>
          </p:cNvSpPr>
          <p:nvPr>
            <p:ph type="sldNum" sz="quarter" idx="10"/>
          </p:nvPr>
        </p:nvSpPr>
        <p:spPr>
          <a:xfrm>
            <a:off x="444464" y="6476351"/>
            <a:ext cx="698205" cy="365125"/>
          </a:xfrm>
        </p:spPr>
        <p:txBody>
          <a:bodyPr/>
          <a:lstStyle/>
          <a:p>
            <a:fld id="{9D4704D4-DAEA-4D4A-A9DC-4373E3AC7101}" type="slidenum">
              <a:rPr lang="en-GB" smtClean="0"/>
              <a:pPr/>
              <a:t>‹#›</a:t>
            </a:fld>
            <a:endParaRPr lang="en-GB"/>
          </a:p>
        </p:txBody>
      </p:sp>
      <p:sp>
        <p:nvSpPr>
          <p:cNvPr id="13" name="Footer Placeholder 3"/>
          <p:cNvSpPr>
            <a:spLocks noGrp="1"/>
          </p:cNvSpPr>
          <p:nvPr>
            <p:ph type="ftr" sz="quarter" idx="11"/>
          </p:nvPr>
        </p:nvSpPr>
        <p:spPr>
          <a:xfrm>
            <a:off x="1976438" y="6611005"/>
            <a:ext cx="2678400" cy="241200"/>
          </a:xfrm>
        </p:spPr>
        <p:txBody>
          <a:bodyPr/>
          <a:lstStyle/>
          <a:p>
            <a:r>
              <a:rPr lang="en-US"/>
              <a:t>Copyright © AQA and its licensors. All rights reserved.</a:t>
            </a:r>
          </a:p>
        </p:txBody>
      </p:sp>
    </p:spTree>
    <p:extLst>
      <p:ext uri="{BB962C8B-B14F-4D97-AF65-F5344CB8AC3E}">
        <p14:creationId xmlns:p14="http://schemas.microsoft.com/office/powerpoint/2010/main" val="2345416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441132"/>
            <a:ext cx="8045200" cy="431181"/>
          </a:xfrm>
          <a:prstGeom prst="rect">
            <a:avLst/>
          </a:prstGeom>
        </p:spPr>
        <p:txBody>
          <a:bodyPr vert="horz" lIns="0" tIns="0" rIns="91440" bIns="0" rtlCol="0" anchor="t" anchorCtr="0">
            <a:noAutofit/>
          </a:bodyPr>
          <a:lstStyle/>
          <a:p>
            <a:r>
              <a:rPr lang="en-US"/>
              <a:t>Presentation title</a:t>
            </a:r>
          </a:p>
        </p:txBody>
      </p:sp>
      <p:sp>
        <p:nvSpPr>
          <p:cNvPr id="3" name="Text Placeholder 2"/>
          <p:cNvSpPr>
            <a:spLocks noGrp="1"/>
          </p:cNvSpPr>
          <p:nvPr>
            <p:ph type="body" idx="1"/>
          </p:nvPr>
        </p:nvSpPr>
        <p:spPr>
          <a:xfrm>
            <a:off x="540000" y="1731713"/>
            <a:ext cx="8045200" cy="4406804"/>
          </a:xfrm>
          <a:prstGeom prst="rect">
            <a:avLst/>
          </a:prstGeom>
        </p:spPr>
        <p:txBody>
          <a:bodyPr vert="horz" lIns="0" tIns="0" rIns="9144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p:nvCxnSpPr>
        <p:spPr>
          <a:xfrm>
            <a:off x="0" y="96202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0" y="634047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a:p>
        </p:txBody>
      </p:sp>
      <p:sp>
        <p:nvSpPr>
          <p:cNvPr id="12" name="Footer Placeholder 4"/>
          <p:cNvSpPr>
            <a:spLocks noGrp="1"/>
          </p:cNvSpPr>
          <p:nvPr>
            <p:ph type="ftr" sz="quarter" idx="3"/>
          </p:nvPr>
        </p:nvSpPr>
        <p:spPr>
          <a:xfrm>
            <a:off x="1976438" y="6611005"/>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US"/>
              <a:t>Copyright © AQA and its licensors. All rights reserved.</a:t>
            </a:r>
          </a:p>
        </p:txBody>
      </p:sp>
    </p:spTree>
    <p:extLst>
      <p:ext uri="{BB962C8B-B14F-4D97-AF65-F5344CB8AC3E}">
        <p14:creationId xmlns:p14="http://schemas.microsoft.com/office/powerpoint/2010/main" val="40407115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77" r:id="rId3"/>
    <p:sldLayoutId id="2147483680" r:id="rId4"/>
    <p:sldLayoutId id="2147483667" r:id="rId5"/>
    <p:sldLayoutId id="2147483662" r:id="rId6"/>
    <p:sldLayoutId id="2147483664" r:id="rId7"/>
    <p:sldLayoutId id="2147483706" r:id="rId8"/>
    <p:sldLayoutId id="2147483665" r:id="rId9"/>
    <p:sldLayoutId id="2147483707" r:id="rId10"/>
    <p:sldLayoutId id="2147483708" r:id="rId11"/>
    <p:sldLayoutId id="2147483686" r:id="rId12"/>
    <p:sldLayoutId id="2147483685" r:id="rId13"/>
    <p:sldLayoutId id="2147483687" r:id="rId14"/>
    <p:sldLayoutId id="2147483678" r:id="rId15"/>
    <p:sldLayoutId id="2147483669" r:id="rId16"/>
    <p:sldLayoutId id="2147483670" r:id="rId17"/>
    <p:sldLayoutId id="2147483671" r:id="rId18"/>
    <p:sldLayoutId id="2147483672" r:id="rId19"/>
    <p:sldLayoutId id="2147483674" r:id="rId20"/>
    <p:sldLayoutId id="2147483673" r:id="rId21"/>
    <p:sldLayoutId id="2147483675" r:id="rId22"/>
    <p:sldLayoutId id="2147483676" r:id="rId23"/>
  </p:sldLayoutIdLst>
  <p:hf sldNum="0" hdr="0" dt="0"/>
  <p:txStyles>
    <p:titleStyle>
      <a:lvl1pPr algn="l" defTabSz="457200" rtl="0" eaLnBrk="1" latinLnBrk="0" hangingPunct="1">
        <a:lnSpc>
          <a:spcPts val="2800"/>
        </a:lnSpc>
        <a:spcBef>
          <a:spcPct val="0"/>
        </a:spcBef>
        <a:buNone/>
        <a:defRPr sz="3200" b="0" i="0" kern="1200">
          <a:solidFill>
            <a:schemeClr val="tx2"/>
          </a:solidFill>
          <a:latin typeface="AQA Chevin Pro Light"/>
          <a:ea typeface="+mj-ea"/>
          <a:cs typeface="AQA Chevin Pro Light"/>
        </a:defRPr>
      </a:lvl1pPr>
    </p:titleStyle>
    <p:bodyStyle>
      <a:lvl1pPr marL="360000" indent="-360000" algn="l" defTabSz="457200" rtl="0" eaLnBrk="1" latinLnBrk="0" hangingPunct="1">
        <a:lnSpc>
          <a:spcPct val="100000"/>
        </a:lnSpc>
        <a:spcBef>
          <a:spcPts val="400"/>
        </a:spcBef>
        <a:buClr>
          <a:srgbClr val="4B4B4B"/>
        </a:buClr>
        <a:buFont typeface="Arial"/>
        <a:buChar char="•"/>
        <a:defRPr sz="2400" kern="1200">
          <a:solidFill>
            <a:srgbClr val="4B4B4B"/>
          </a:solidFill>
          <a:latin typeface="+mn-lt"/>
          <a:ea typeface="+mn-ea"/>
          <a:cs typeface="+mn-cs"/>
        </a:defRPr>
      </a:lvl1pPr>
      <a:lvl2pPr marL="720000" indent="-360000" algn="l" defTabSz="457200" rtl="0" eaLnBrk="1" latinLnBrk="0" hangingPunct="1">
        <a:lnSpc>
          <a:spcPct val="100000"/>
        </a:lnSpc>
        <a:spcBef>
          <a:spcPts val="400"/>
        </a:spcBef>
        <a:buFont typeface="Arial" pitchFamily="34" charset="0"/>
        <a:buChar char="•"/>
        <a:defRPr sz="2400" kern="1200">
          <a:solidFill>
            <a:srgbClr val="4B4B4B"/>
          </a:solidFill>
          <a:latin typeface="+mn-lt"/>
          <a:ea typeface="+mn-ea"/>
          <a:cs typeface="+mn-cs"/>
        </a:defRPr>
      </a:lvl2pPr>
      <a:lvl3pPr marL="1080000" indent="-360000" algn="l" defTabSz="457200" rtl="0" eaLnBrk="1" latinLnBrk="0" hangingPunct="1">
        <a:lnSpc>
          <a:spcPct val="100000"/>
        </a:lnSpc>
        <a:spcBef>
          <a:spcPts val="400"/>
        </a:spcBef>
        <a:buFont typeface="Arial" pitchFamily="34" charset="0"/>
        <a:buChar char="•"/>
        <a:defRPr sz="2400" kern="1200">
          <a:solidFill>
            <a:srgbClr val="4B4B4B"/>
          </a:solidFill>
          <a:latin typeface="+mn-lt"/>
          <a:ea typeface="+mn-ea"/>
          <a:cs typeface="+mn-cs"/>
        </a:defRPr>
      </a:lvl3pPr>
      <a:lvl4pPr marL="1440000" indent="-360000" algn="l" defTabSz="457200" rtl="0" eaLnBrk="1" latinLnBrk="0" hangingPunct="1">
        <a:lnSpc>
          <a:spcPct val="100000"/>
        </a:lnSpc>
        <a:spcBef>
          <a:spcPts val="400"/>
        </a:spcBef>
        <a:buFont typeface="Arial" pitchFamily="34" charset="0"/>
        <a:buChar char="•"/>
        <a:defRPr sz="2400" kern="1200">
          <a:solidFill>
            <a:srgbClr val="4B4B4B"/>
          </a:solidFill>
          <a:latin typeface="+mn-lt"/>
          <a:ea typeface="+mn-ea"/>
          <a:cs typeface="+mn-cs"/>
        </a:defRPr>
      </a:lvl4pPr>
      <a:lvl5pPr marL="1800000" indent="-360000" algn="l" defTabSz="457200" rtl="0" eaLnBrk="1" latinLnBrk="0" hangingPunct="1">
        <a:lnSpc>
          <a:spcPct val="100000"/>
        </a:lnSpc>
        <a:spcBef>
          <a:spcPts val="400"/>
        </a:spcBef>
        <a:buFont typeface="Arial" pitchFamily="34" charset="0"/>
        <a:buChar char="•"/>
        <a:defRPr sz="2400" kern="1200">
          <a:solidFill>
            <a:srgbClr val="4B4B4B"/>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441132"/>
            <a:ext cx="8045200" cy="431181"/>
          </a:xfrm>
          <a:prstGeom prst="rect">
            <a:avLst/>
          </a:prstGeom>
        </p:spPr>
        <p:txBody>
          <a:bodyPr vert="horz" lIns="0" tIns="0" rIns="91440" bIns="0" rtlCol="0" anchor="t" anchorCtr="0">
            <a:noAutofit/>
          </a:bodyPr>
          <a:lstStyle/>
          <a:p>
            <a:r>
              <a:rPr lang="en-US"/>
              <a:t>Presentation title</a:t>
            </a:r>
          </a:p>
        </p:txBody>
      </p:sp>
      <p:sp>
        <p:nvSpPr>
          <p:cNvPr id="3" name="Text Placeholder 2"/>
          <p:cNvSpPr>
            <a:spLocks noGrp="1"/>
          </p:cNvSpPr>
          <p:nvPr>
            <p:ph type="body" idx="1"/>
          </p:nvPr>
        </p:nvSpPr>
        <p:spPr>
          <a:xfrm>
            <a:off x="540000" y="1731713"/>
            <a:ext cx="8045200" cy="4406804"/>
          </a:xfrm>
          <a:prstGeom prst="rect">
            <a:avLst/>
          </a:prstGeom>
        </p:spPr>
        <p:txBody>
          <a:bodyPr vert="horz" lIns="0" tIns="0" rIns="9144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p:nvCxnSpPr>
        <p:spPr>
          <a:xfrm>
            <a:off x="0" y="96202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0" y="634047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a:p>
        </p:txBody>
      </p:sp>
      <p:sp>
        <p:nvSpPr>
          <p:cNvPr id="12" name="Footer Placeholder 4"/>
          <p:cNvSpPr>
            <a:spLocks noGrp="1"/>
          </p:cNvSpPr>
          <p:nvPr>
            <p:ph type="ftr" sz="quarter" idx="3"/>
          </p:nvPr>
        </p:nvSpPr>
        <p:spPr>
          <a:xfrm>
            <a:off x="1976438" y="6611005"/>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rial" panose="020B0604020202020204" pitchFamily="34" charset="0"/>
              </a:defRPr>
            </a:lvl1pPr>
          </a:lstStyle>
          <a:p>
            <a:r>
              <a:rPr lang="en-US"/>
              <a:t>Copyright © AQA and its licensors. All rights reserved.</a:t>
            </a:r>
          </a:p>
        </p:txBody>
      </p:sp>
    </p:spTree>
    <p:extLst>
      <p:ext uri="{BB962C8B-B14F-4D97-AF65-F5344CB8AC3E}">
        <p14:creationId xmlns:p14="http://schemas.microsoft.com/office/powerpoint/2010/main" val="40407115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681" r:id="rId8"/>
    <p:sldLayoutId id="2147483718" r:id="rId9"/>
    <p:sldLayoutId id="2147483682" r:id="rId10"/>
    <p:sldLayoutId id="2147483683"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 id="2147483731" r:id="rId22"/>
    <p:sldLayoutId id="2147483732" r:id="rId23"/>
    <p:sldLayoutId id="2147483688" r:id="rId24"/>
    <p:sldLayoutId id="2147483689" r:id="rId25"/>
    <p:sldLayoutId id="2147483690" r:id="rId26"/>
  </p:sldLayoutIdLst>
  <p:hf hdr="0" dt="0"/>
  <p:txStyles>
    <p:titleStyle>
      <a:lvl1pPr algn="l" defTabSz="457200" rtl="0" eaLnBrk="1" latinLnBrk="0" hangingPunct="1">
        <a:lnSpc>
          <a:spcPts val="2800"/>
        </a:lnSpc>
        <a:spcBef>
          <a:spcPct val="0"/>
        </a:spcBef>
        <a:buNone/>
        <a:defRPr sz="3200" b="0" i="0" kern="1200">
          <a:solidFill>
            <a:schemeClr val="tx2"/>
          </a:solidFill>
          <a:latin typeface="Arial" panose="020B0604020202020204" pitchFamily="34" charset="0"/>
          <a:ea typeface="+mj-ea"/>
          <a:cs typeface="Arial" panose="020B0604020202020204" pitchFamily="34" charset="0"/>
        </a:defRPr>
      </a:lvl1pPr>
    </p:titleStyle>
    <p:bodyStyle>
      <a:lvl1pPr marL="360000" indent="-360000" algn="l" defTabSz="457200" rtl="0" eaLnBrk="1" latinLnBrk="0" hangingPunct="1">
        <a:lnSpc>
          <a:spcPct val="100000"/>
        </a:lnSpc>
        <a:spcBef>
          <a:spcPts val="0"/>
        </a:spcBef>
        <a:buClr>
          <a:srgbClr val="4B4B4B"/>
        </a:buClr>
        <a:buFont typeface="Arial"/>
        <a:buChar char="•"/>
        <a:defRPr sz="2400" kern="1200">
          <a:solidFill>
            <a:srgbClr val="4B4B4B"/>
          </a:solidFill>
          <a:latin typeface="+mn-lt"/>
          <a:ea typeface="+mn-ea"/>
          <a:cs typeface="+mn-cs"/>
        </a:defRPr>
      </a:lvl1pPr>
      <a:lvl2pPr marL="720000" indent="-360000" algn="l" defTabSz="457200" rtl="0" eaLnBrk="1" latinLnBrk="0" hangingPunct="1">
        <a:lnSpc>
          <a:spcPct val="100000"/>
        </a:lnSpc>
        <a:spcBef>
          <a:spcPts val="0"/>
        </a:spcBef>
        <a:buFont typeface="Arial" pitchFamily="34" charset="0"/>
        <a:buChar char="•"/>
        <a:defRPr sz="2400" kern="1200">
          <a:solidFill>
            <a:srgbClr val="4B4B4B"/>
          </a:solidFill>
          <a:latin typeface="+mn-lt"/>
          <a:ea typeface="+mn-ea"/>
          <a:cs typeface="+mn-cs"/>
        </a:defRPr>
      </a:lvl2pPr>
      <a:lvl3pPr marL="1080000" indent="-360000" algn="l" defTabSz="457200" rtl="0" eaLnBrk="1" latinLnBrk="0" hangingPunct="1">
        <a:lnSpc>
          <a:spcPct val="100000"/>
        </a:lnSpc>
        <a:spcBef>
          <a:spcPts val="0"/>
        </a:spcBef>
        <a:buFont typeface="Arial" pitchFamily="34" charset="0"/>
        <a:buChar char="•"/>
        <a:defRPr sz="2400" kern="1200">
          <a:solidFill>
            <a:srgbClr val="4B4B4B"/>
          </a:solidFill>
          <a:latin typeface="+mn-lt"/>
          <a:ea typeface="+mn-ea"/>
          <a:cs typeface="+mn-cs"/>
        </a:defRPr>
      </a:lvl3pPr>
      <a:lvl4pPr marL="1440000" indent="-360000" algn="l" defTabSz="457200" rtl="0" eaLnBrk="1" latinLnBrk="0" hangingPunct="1">
        <a:lnSpc>
          <a:spcPct val="100000"/>
        </a:lnSpc>
        <a:spcBef>
          <a:spcPts val="0"/>
        </a:spcBef>
        <a:buFont typeface="Arial" pitchFamily="34" charset="0"/>
        <a:buChar char="•"/>
        <a:defRPr sz="2400" kern="1200">
          <a:solidFill>
            <a:srgbClr val="4B4B4B"/>
          </a:solidFill>
          <a:latin typeface="+mn-lt"/>
          <a:ea typeface="+mn-ea"/>
          <a:cs typeface="+mn-cs"/>
        </a:defRPr>
      </a:lvl4pPr>
      <a:lvl5pPr marL="1800000" indent="-360000" algn="l" defTabSz="457200" rtl="0" eaLnBrk="1" latinLnBrk="0" hangingPunct="1">
        <a:lnSpc>
          <a:spcPct val="100000"/>
        </a:lnSpc>
        <a:spcBef>
          <a:spcPts val="0"/>
        </a:spcBef>
        <a:buFont typeface="Arial" pitchFamily="34" charset="0"/>
        <a:buChar char="•"/>
        <a:defRPr sz="2400" kern="1200">
          <a:solidFill>
            <a:srgbClr val="4B4B4B"/>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image" Target="../media/image39.png"/><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image" Target="../media/image46.png"/><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hyperlink" Target="https://filestore.aqa.org.uk/resources/physics/AQA-7407-7408-SUG-P10.PDF"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5.xml"/><Relationship Id="rId4" Type="http://schemas.openxmlformats.org/officeDocument/2006/relationships/image" Target="../media/image50.png"/></Relationships>
</file>

<file path=ppt/slides/_rels/slide38.xml.rels><?xml version="1.0" encoding="UTF-8" standalone="yes"?>
<Relationships xmlns="http://schemas.openxmlformats.org/package/2006/relationships"><Relationship Id="rId3" Type="http://schemas.openxmlformats.org/officeDocument/2006/relationships/hyperlink" Target="mailto:alevelscience@aqa.org.uk" TargetMode="External"/><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www.aqa.org.uk/subjects/science/as-and-a-level/biology-7401-7402/teaching-resources?f.Resource+type%7C6=Practical+endorsements" TargetMode="External"/><Relationship Id="rId7" Type="http://schemas.openxmlformats.org/officeDocument/2006/relationships/hyperlink" Target="https://filestore.aqa.org.uk/resources/science/AQA-PRAC-END-C3-ES-2020.PDF" TargetMode="External"/><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998" y="1426720"/>
            <a:ext cx="8464301" cy="968675"/>
          </a:xfrm>
        </p:spPr>
        <p:txBody>
          <a:bodyPr/>
          <a:lstStyle/>
          <a:p>
            <a:r>
              <a:rPr lang="en-GB">
                <a:latin typeface="Arial" panose="020B0604020202020204" pitchFamily="34" charset="0"/>
                <a:cs typeface="Arial" panose="020B0604020202020204" pitchFamily="34" charset="0"/>
              </a:rPr>
              <a:t>ASE 2023: </a:t>
            </a:r>
            <a:r>
              <a:rPr lang="en-GB" dirty="0">
                <a:latin typeface="Arial" panose="020B0604020202020204" pitchFamily="34" charset="0"/>
                <a:cs typeface="Arial" panose="020B0604020202020204" pitchFamily="34" charset="0"/>
              </a:rPr>
              <a:t>Developing A-level assessment skills through practical</a:t>
            </a: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540000" y="2705615"/>
            <a:ext cx="4114551" cy="378312"/>
          </a:xfrm>
        </p:spPr>
        <p:txBody>
          <a:bodyPr/>
          <a:lstStyle/>
          <a:p>
            <a:pPr>
              <a:spcBef>
                <a:spcPts val="0"/>
              </a:spcBef>
            </a:pPr>
            <a:r>
              <a:rPr lang="en-GB" dirty="0">
                <a:latin typeface="Arial" panose="020B0604020202020204" pitchFamily="34" charset="0"/>
                <a:cs typeface="Arial" panose="020B0604020202020204" pitchFamily="34" charset="0"/>
              </a:rPr>
              <a:t>Natalie Vlachakis</a:t>
            </a:r>
          </a:p>
          <a:p>
            <a:endParaRPr lang="en-GB" dirty="0"/>
          </a:p>
        </p:txBody>
      </p:sp>
      <p:sp>
        <p:nvSpPr>
          <p:cNvPr id="4" name="Content Placeholder 3"/>
          <p:cNvSpPr>
            <a:spLocks noGrp="1"/>
          </p:cNvSpPr>
          <p:nvPr>
            <p:ph sz="quarter" idx="12"/>
          </p:nvPr>
        </p:nvSpPr>
        <p:spPr/>
        <p:txBody>
          <a:bodyPr vert="horz" lIns="0" tIns="0" rIns="0" bIns="0" rtlCol="0" anchor="t">
            <a:noAutofit/>
          </a:bodyPr>
          <a:lstStyle/>
          <a:p>
            <a:pPr>
              <a:spcBef>
                <a:spcPts val="0"/>
              </a:spcBef>
            </a:pPr>
            <a:r>
              <a:rPr lang="en-GB" dirty="0">
                <a:latin typeface="Arial" panose="020B0604020202020204" pitchFamily="34" charset="0"/>
                <a:cs typeface="Arial" panose="020B0604020202020204" pitchFamily="34" charset="0"/>
              </a:rPr>
              <a:t>Spring 2023</a:t>
            </a:r>
          </a:p>
        </p:txBody>
      </p:sp>
    </p:spTree>
    <p:extLst>
      <p:ext uri="{BB962C8B-B14F-4D97-AF65-F5344CB8AC3E}">
        <p14:creationId xmlns:p14="http://schemas.microsoft.com/office/powerpoint/2010/main" val="3152331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CE931-6D9A-473B-9952-4E4DD0BDB195}"/>
              </a:ext>
            </a:extLst>
          </p:cNvPr>
          <p:cNvSpPr>
            <a:spLocks noGrp="1"/>
          </p:cNvSpPr>
          <p:nvPr>
            <p:ph type="title"/>
          </p:nvPr>
        </p:nvSpPr>
        <p:spPr/>
        <p:txBody>
          <a:bodyPr/>
          <a:lstStyle/>
          <a:p>
            <a:r>
              <a:rPr lang="en-US" sz="2600" dirty="0"/>
              <a:t>Practical skills: Methods</a:t>
            </a:r>
            <a:endParaRPr lang="en-GB" sz="2600" dirty="0"/>
          </a:p>
        </p:txBody>
      </p:sp>
      <p:sp>
        <p:nvSpPr>
          <p:cNvPr id="3" name="Footer Placeholder 2">
            <a:extLst>
              <a:ext uri="{FF2B5EF4-FFF2-40B4-BE49-F238E27FC236}">
                <a16:creationId xmlns:a16="http://schemas.microsoft.com/office/drawing/2014/main" id="{45C14343-F356-469B-AD14-16A51230176E}"/>
              </a:ext>
            </a:extLst>
          </p:cNvPr>
          <p:cNvSpPr>
            <a:spLocks noGrp="1"/>
          </p:cNvSpPr>
          <p:nvPr>
            <p:ph type="ftr" sz="quarter" idx="10"/>
          </p:nvPr>
        </p:nvSpPr>
        <p:spPr>
          <a:xfrm>
            <a:off x="1976438" y="6611004"/>
            <a:ext cx="3052762" cy="246995"/>
          </a:xfrm>
        </p:spPr>
        <p:txBody>
          <a:bodyPr/>
          <a:lstStyle/>
          <a:p>
            <a:r>
              <a:rPr lang="en-US" dirty="0"/>
              <a:t>Copyright © 2023 AQA and its licensors. All rights reserved.</a:t>
            </a:r>
          </a:p>
        </p:txBody>
      </p:sp>
      <p:sp>
        <p:nvSpPr>
          <p:cNvPr id="4" name="Slide Number Placeholder 3">
            <a:extLst>
              <a:ext uri="{FF2B5EF4-FFF2-40B4-BE49-F238E27FC236}">
                <a16:creationId xmlns:a16="http://schemas.microsoft.com/office/drawing/2014/main" id="{CF033A42-317D-434E-AF87-5024064E98D9}"/>
              </a:ext>
            </a:extLst>
          </p:cNvPr>
          <p:cNvSpPr>
            <a:spLocks noGrp="1"/>
          </p:cNvSpPr>
          <p:nvPr>
            <p:ph type="sldNum" sz="quarter" idx="4"/>
          </p:nvPr>
        </p:nvSpPr>
        <p:spPr/>
        <p:txBody>
          <a:bodyPr/>
          <a:lstStyle/>
          <a:p>
            <a:fld id="{9D4704D4-DAEA-4D4A-A9DC-4373E3AC7101}" type="slidenum">
              <a:rPr lang="en-GB" smtClean="0"/>
              <a:pPr/>
              <a:t>10</a:t>
            </a:fld>
            <a:endParaRPr lang="en-GB"/>
          </a:p>
        </p:txBody>
      </p:sp>
      <p:sp>
        <p:nvSpPr>
          <p:cNvPr id="5" name="Content Placeholder 4">
            <a:extLst>
              <a:ext uri="{FF2B5EF4-FFF2-40B4-BE49-F238E27FC236}">
                <a16:creationId xmlns:a16="http://schemas.microsoft.com/office/drawing/2014/main" id="{BC8EB5A4-ADE7-4111-90B9-25A449592597}"/>
              </a:ext>
            </a:extLst>
          </p:cNvPr>
          <p:cNvSpPr>
            <a:spLocks noGrp="1"/>
          </p:cNvSpPr>
          <p:nvPr>
            <p:ph idx="1"/>
          </p:nvPr>
        </p:nvSpPr>
        <p:spPr/>
        <p:txBody>
          <a:bodyPr/>
          <a:lstStyle/>
          <a:p>
            <a:pPr marL="0" indent="0">
              <a:buNone/>
            </a:pPr>
            <a:r>
              <a:rPr lang="en-US" sz="1800" b="1" dirty="0"/>
              <a:t>Questions about methods, apparatus or techniques</a:t>
            </a:r>
          </a:p>
          <a:p>
            <a:endParaRPr lang="en-US" sz="1800" dirty="0">
              <a:cs typeface="Arial"/>
            </a:endParaRPr>
          </a:p>
          <a:p>
            <a:r>
              <a:rPr lang="en-US" sz="1800" dirty="0">
                <a:cs typeface="Arial"/>
              </a:rPr>
              <a:t>Booklet page 10</a:t>
            </a:r>
          </a:p>
          <a:p>
            <a:endParaRPr lang="en-US" sz="1800" dirty="0">
              <a:cs typeface="Arial"/>
            </a:endParaRPr>
          </a:p>
          <a:p>
            <a:r>
              <a:rPr lang="en-US" sz="1800" dirty="0">
                <a:cs typeface="Arial"/>
              </a:rPr>
              <a:t>Also refer to CPAC, AT and PS</a:t>
            </a:r>
          </a:p>
          <a:p>
            <a:endParaRPr lang="en-GB" dirty="0"/>
          </a:p>
        </p:txBody>
      </p:sp>
    </p:spTree>
    <p:extLst>
      <p:ext uri="{BB962C8B-B14F-4D97-AF65-F5344CB8AC3E}">
        <p14:creationId xmlns:p14="http://schemas.microsoft.com/office/powerpoint/2010/main" val="1649852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344DF-0F9E-47CA-AA42-542CEE1AD83F}"/>
              </a:ext>
            </a:extLst>
          </p:cNvPr>
          <p:cNvSpPr>
            <a:spLocks noGrp="1"/>
          </p:cNvSpPr>
          <p:nvPr>
            <p:ph type="title"/>
          </p:nvPr>
        </p:nvSpPr>
        <p:spPr/>
        <p:txBody>
          <a:bodyPr/>
          <a:lstStyle/>
          <a:p>
            <a:r>
              <a:rPr lang="en-US" sz="2600" dirty="0"/>
              <a:t>Method: Biology P1 (AO3)</a:t>
            </a:r>
            <a:endParaRPr lang="en-GB" sz="2600" dirty="0"/>
          </a:p>
        </p:txBody>
      </p:sp>
      <p:sp>
        <p:nvSpPr>
          <p:cNvPr id="3" name="Footer Placeholder 2">
            <a:extLst>
              <a:ext uri="{FF2B5EF4-FFF2-40B4-BE49-F238E27FC236}">
                <a16:creationId xmlns:a16="http://schemas.microsoft.com/office/drawing/2014/main" id="{CEE240BD-C1E2-4B9F-BCFF-427A689000A2}"/>
              </a:ext>
            </a:extLst>
          </p:cNvPr>
          <p:cNvSpPr>
            <a:spLocks noGrp="1"/>
          </p:cNvSpPr>
          <p:nvPr>
            <p:ph type="ftr" sz="quarter" idx="10"/>
          </p:nvPr>
        </p:nvSpPr>
        <p:spPr>
          <a:xfrm>
            <a:off x="1976438" y="6611005"/>
            <a:ext cx="3001962" cy="230471"/>
          </a:xfrm>
        </p:spPr>
        <p:txBody>
          <a:bodyPr/>
          <a:lstStyle/>
          <a:p>
            <a:r>
              <a:rPr lang="en-US" dirty="0"/>
              <a:t>Copyright © 2023 AQA and its licensors. All rights reserved.</a:t>
            </a:r>
          </a:p>
        </p:txBody>
      </p:sp>
      <p:sp>
        <p:nvSpPr>
          <p:cNvPr id="4" name="Slide Number Placeholder 3">
            <a:extLst>
              <a:ext uri="{FF2B5EF4-FFF2-40B4-BE49-F238E27FC236}">
                <a16:creationId xmlns:a16="http://schemas.microsoft.com/office/drawing/2014/main" id="{6F57275E-A505-46A6-A33C-5D47C7C2555B}"/>
              </a:ext>
            </a:extLst>
          </p:cNvPr>
          <p:cNvSpPr>
            <a:spLocks noGrp="1"/>
          </p:cNvSpPr>
          <p:nvPr>
            <p:ph type="sldNum" sz="quarter" idx="4"/>
          </p:nvPr>
        </p:nvSpPr>
        <p:spPr/>
        <p:txBody>
          <a:bodyPr/>
          <a:lstStyle/>
          <a:p>
            <a:fld id="{9D4704D4-DAEA-4D4A-A9DC-4373E3AC7101}" type="slidenum">
              <a:rPr lang="en-GB" smtClean="0"/>
              <a:pPr/>
              <a:t>11</a:t>
            </a:fld>
            <a:endParaRPr lang="en-GB" dirty="0"/>
          </a:p>
        </p:txBody>
      </p:sp>
      <p:pic>
        <p:nvPicPr>
          <p:cNvPr id="6" name="Content Placeholder 5" descr="Text, letter&#10;&#10;Description automatically generated">
            <a:extLst>
              <a:ext uri="{FF2B5EF4-FFF2-40B4-BE49-F238E27FC236}">
                <a16:creationId xmlns:a16="http://schemas.microsoft.com/office/drawing/2014/main" id="{3FE679E7-FB0B-4997-9266-194BB4E42ABF}"/>
              </a:ext>
            </a:extLst>
          </p:cNvPr>
          <p:cNvPicPr>
            <a:picLocks noGrp="1" noChangeAspect="1"/>
          </p:cNvPicPr>
          <p:nvPr>
            <p:ph idx="1"/>
          </p:nvPr>
        </p:nvPicPr>
        <p:blipFill rotWithShape="1">
          <a:blip r:embed="rId3"/>
          <a:stretch/>
        </p:blipFill>
        <p:spPr>
          <a:xfrm>
            <a:off x="4198525" y="1731600"/>
            <a:ext cx="4286256" cy="4526740"/>
          </a:xfrm>
          <a:noFill/>
        </p:spPr>
      </p:pic>
      <p:sp>
        <p:nvSpPr>
          <p:cNvPr id="7" name="TextBox 6">
            <a:extLst>
              <a:ext uri="{FF2B5EF4-FFF2-40B4-BE49-F238E27FC236}">
                <a16:creationId xmlns:a16="http://schemas.microsoft.com/office/drawing/2014/main" id="{8683E36A-E2BC-417F-A565-021C6E76CF56}"/>
              </a:ext>
            </a:extLst>
          </p:cNvPr>
          <p:cNvSpPr txBox="1"/>
          <p:nvPr/>
        </p:nvSpPr>
        <p:spPr>
          <a:xfrm>
            <a:off x="539999" y="1731600"/>
            <a:ext cx="3511005" cy="332398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dirty="0">
                <a:cs typeface="Arial"/>
              </a:rPr>
              <a:t>5.19% didn't attempt</a:t>
            </a:r>
          </a:p>
          <a:p>
            <a:endParaRPr lang="en-US" dirty="0">
              <a:cs typeface="Arial"/>
            </a:endParaRPr>
          </a:p>
          <a:p>
            <a:r>
              <a:rPr lang="en-US" b="1" dirty="0">
                <a:cs typeface="Arial"/>
              </a:rPr>
              <a:t>Which ATs?</a:t>
            </a:r>
          </a:p>
          <a:p>
            <a:r>
              <a:rPr lang="en-US" b="1" dirty="0">
                <a:cs typeface="Arial"/>
              </a:rPr>
              <a:t>Which PS?</a:t>
            </a:r>
          </a:p>
          <a:p>
            <a:r>
              <a:rPr lang="en-US" b="1" dirty="0">
                <a:ea typeface="+mn-lt"/>
                <a:cs typeface="+mn-lt"/>
              </a:rPr>
              <a:t>Which CPAC?</a:t>
            </a:r>
          </a:p>
          <a:p>
            <a:endParaRPr lang="en-US" b="1" dirty="0">
              <a:ea typeface="+mn-lt"/>
              <a:cs typeface="+mn-lt"/>
            </a:endParaRPr>
          </a:p>
          <a:p>
            <a:r>
              <a:rPr lang="en-US" dirty="0">
                <a:cs typeface="Arial"/>
              </a:rPr>
              <a:t>What could you do in practical lessons to prepare students for this type of question?</a:t>
            </a:r>
            <a:endParaRPr lang="en-US" dirty="0">
              <a:ea typeface="+mn-lt"/>
              <a:cs typeface="+mn-lt"/>
            </a:endParaRPr>
          </a:p>
          <a:p>
            <a:endParaRPr lang="en-US" dirty="0">
              <a:cs typeface="Arial"/>
            </a:endParaRPr>
          </a:p>
          <a:p>
            <a:endParaRPr lang="en-US" dirty="0">
              <a:cs typeface="Arial"/>
            </a:endParaRPr>
          </a:p>
          <a:p>
            <a:endParaRPr lang="en-US" dirty="0">
              <a:cs typeface="Arial"/>
            </a:endParaRPr>
          </a:p>
        </p:txBody>
      </p:sp>
    </p:spTree>
    <p:extLst>
      <p:ext uri="{BB962C8B-B14F-4D97-AF65-F5344CB8AC3E}">
        <p14:creationId xmlns:p14="http://schemas.microsoft.com/office/powerpoint/2010/main" val="3819920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2E255-D040-5F26-46F0-61CC032896F2}"/>
              </a:ext>
            </a:extLst>
          </p:cNvPr>
          <p:cNvSpPr>
            <a:spLocks noGrp="1"/>
          </p:cNvSpPr>
          <p:nvPr>
            <p:ph type="title"/>
          </p:nvPr>
        </p:nvSpPr>
        <p:spPr>
          <a:xfrm>
            <a:off x="540000" y="441132"/>
            <a:ext cx="8045200" cy="431181"/>
          </a:xfrm>
        </p:spPr>
        <p:txBody>
          <a:bodyPr/>
          <a:lstStyle/>
          <a:p>
            <a:r>
              <a:rPr lang="en-US" sz="2600" dirty="0">
                <a:latin typeface="Arial" panose="020B0604020202020204" pitchFamily="34" charset="0"/>
                <a:cs typeface="Arial" panose="020B0604020202020204" pitchFamily="34" charset="0"/>
              </a:rPr>
              <a:t>CPAC, AT and PS</a:t>
            </a:r>
          </a:p>
        </p:txBody>
      </p:sp>
      <p:sp>
        <p:nvSpPr>
          <p:cNvPr id="3" name="Footer Placeholder 2">
            <a:extLst>
              <a:ext uri="{FF2B5EF4-FFF2-40B4-BE49-F238E27FC236}">
                <a16:creationId xmlns:a16="http://schemas.microsoft.com/office/drawing/2014/main" id="{FF9737A7-5D9E-0AF5-3677-1FDFC668F582}"/>
              </a:ext>
            </a:extLst>
          </p:cNvPr>
          <p:cNvSpPr>
            <a:spLocks noGrp="1"/>
          </p:cNvSpPr>
          <p:nvPr>
            <p:ph type="ftr" sz="quarter" idx="10"/>
          </p:nvPr>
        </p:nvSpPr>
        <p:spPr>
          <a:xfrm>
            <a:off x="1976438" y="6611004"/>
            <a:ext cx="2836862" cy="246995"/>
          </a:xfrm>
        </p:spPr>
        <p:txBody>
          <a:bodyPr/>
          <a:lstStyle/>
          <a:p>
            <a:r>
              <a:rPr lang="en-US" dirty="0"/>
              <a:t>Copyright © 2023 AQA and its licensors. All rights reserved.</a:t>
            </a:r>
          </a:p>
        </p:txBody>
      </p:sp>
      <p:sp>
        <p:nvSpPr>
          <p:cNvPr id="4" name="Content Placeholder 3">
            <a:extLst>
              <a:ext uri="{FF2B5EF4-FFF2-40B4-BE49-F238E27FC236}">
                <a16:creationId xmlns:a16="http://schemas.microsoft.com/office/drawing/2014/main" id="{6D67B43C-9AD8-B173-3B4C-34322AEA4C09}"/>
              </a:ext>
            </a:extLst>
          </p:cNvPr>
          <p:cNvSpPr>
            <a:spLocks noGrp="1"/>
          </p:cNvSpPr>
          <p:nvPr>
            <p:ph idx="1"/>
          </p:nvPr>
        </p:nvSpPr>
        <p:spPr>
          <a:xfrm>
            <a:off x="540000" y="1731600"/>
            <a:ext cx="8045200" cy="5217936"/>
          </a:xfrm>
        </p:spPr>
        <p:txBody>
          <a:bodyPr vert="horz" lIns="0" tIns="0" rIns="91440" bIns="0" rtlCol="0" anchor="t">
            <a:noAutofit/>
          </a:bodyPr>
          <a:lstStyle/>
          <a:p>
            <a:pPr>
              <a:lnSpc>
                <a:spcPts val="2100"/>
              </a:lnSpc>
              <a:spcBef>
                <a:spcPts val="0"/>
              </a:spcBef>
            </a:pPr>
            <a:r>
              <a:rPr lang="en-US" sz="1800" dirty="0"/>
              <a:t>AT a Use appropriate apparatus to record a range of quantitative measurements (to include mass, time, volume, temperature, length and pH).</a:t>
            </a:r>
          </a:p>
          <a:p>
            <a:pPr>
              <a:lnSpc>
                <a:spcPts val="2100"/>
              </a:lnSpc>
              <a:spcBef>
                <a:spcPts val="0"/>
              </a:spcBef>
            </a:pPr>
            <a:endParaRPr lang="en-US" sz="1800" dirty="0"/>
          </a:p>
          <a:p>
            <a:pPr>
              <a:lnSpc>
                <a:spcPts val="2100"/>
              </a:lnSpc>
              <a:spcBef>
                <a:spcPts val="0"/>
              </a:spcBef>
            </a:pPr>
            <a:r>
              <a:rPr lang="en-US" sz="1800" dirty="0"/>
              <a:t>AT c Use laboratory glassware apparatus for a variety of experimental techniques to include serial dilutions.</a:t>
            </a:r>
          </a:p>
          <a:p>
            <a:pPr>
              <a:lnSpc>
                <a:spcPts val="2100"/>
              </a:lnSpc>
              <a:spcBef>
                <a:spcPts val="0"/>
              </a:spcBef>
            </a:pPr>
            <a:endParaRPr lang="en-US" sz="1800" dirty="0"/>
          </a:p>
          <a:p>
            <a:pPr>
              <a:lnSpc>
                <a:spcPts val="2100"/>
              </a:lnSpc>
              <a:spcBef>
                <a:spcPts val="0"/>
              </a:spcBef>
            </a:pPr>
            <a:r>
              <a:rPr lang="en-US" sz="1800" dirty="0"/>
              <a:t>PS 1.1 Solve problems set in practical contexts.</a:t>
            </a:r>
          </a:p>
          <a:p>
            <a:pPr>
              <a:lnSpc>
                <a:spcPts val="2100"/>
              </a:lnSpc>
              <a:spcBef>
                <a:spcPts val="0"/>
              </a:spcBef>
            </a:pPr>
            <a:endParaRPr lang="en-US" sz="1800" dirty="0"/>
          </a:p>
          <a:p>
            <a:pPr>
              <a:lnSpc>
                <a:spcPts val="2100"/>
              </a:lnSpc>
              <a:spcBef>
                <a:spcPts val="0"/>
              </a:spcBef>
            </a:pPr>
            <a:r>
              <a:rPr lang="en-US" sz="1800" dirty="0"/>
              <a:t>PS 4.1 Know and understand how to use a wide range of experimental and practical instruments, equipment and techniques appropriate to the knowledge and understanding included in the specification.</a:t>
            </a:r>
          </a:p>
          <a:p>
            <a:pPr>
              <a:lnSpc>
                <a:spcPts val="2100"/>
              </a:lnSpc>
              <a:spcBef>
                <a:spcPts val="0"/>
              </a:spcBef>
            </a:pPr>
            <a:endParaRPr lang="en-US" sz="1800" dirty="0"/>
          </a:p>
          <a:p>
            <a:pPr>
              <a:lnSpc>
                <a:spcPts val="2100"/>
              </a:lnSpc>
              <a:spcBef>
                <a:spcPts val="0"/>
              </a:spcBef>
            </a:pPr>
            <a:r>
              <a:rPr lang="en-US" sz="1800" dirty="0"/>
              <a:t>CPAC 2c. Identifies and controls significant quantitative variables where applicable, and plans approaches to take account of variables that cannot readily be controlled. </a:t>
            </a:r>
          </a:p>
          <a:p>
            <a:pPr lvl="2">
              <a:lnSpc>
                <a:spcPts val="2100"/>
              </a:lnSpc>
              <a:spcBef>
                <a:spcPts val="0"/>
              </a:spcBef>
              <a:buClr>
                <a:srgbClr val="412878"/>
              </a:buClr>
              <a:buSzPct val="60000"/>
              <a:buFont typeface="Courier New" panose="02070309020205020404" pitchFamily="49" charset="0"/>
              <a:buChar char="o"/>
            </a:pPr>
            <a:r>
              <a:rPr lang="en-US" sz="1800" dirty="0"/>
              <a:t>2c Describe an investigation that you could do to...</a:t>
            </a:r>
          </a:p>
        </p:txBody>
      </p:sp>
      <p:sp>
        <p:nvSpPr>
          <p:cNvPr id="5" name="Slide Number Placeholder 3">
            <a:extLst>
              <a:ext uri="{FF2B5EF4-FFF2-40B4-BE49-F238E27FC236}">
                <a16:creationId xmlns:a16="http://schemas.microsoft.com/office/drawing/2014/main" id="{816CE2D1-2BAC-4546-880D-904B34EC57DA}"/>
              </a:ext>
            </a:extLst>
          </p:cNvPr>
          <p:cNvSpPr>
            <a:spLocks noGrp="1"/>
          </p:cNvSpPr>
          <p:nvPr>
            <p:ph type="sldNum" sz="quarter" idx="4"/>
          </p:nvPr>
        </p:nvSpPr>
        <p:spPr>
          <a:xfrm>
            <a:off x="444464" y="6476351"/>
            <a:ext cx="698205" cy="365125"/>
          </a:xfrm>
        </p:spPr>
        <p:txBody>
          <a:bodyPr/>
          <a:lstStyle/>
          <a:p>
            <a:fld id="{9D4704D4-DAEA-4D4A-A9DC-4373E3AC7101}" type="slidenum">
              <a:rPr lang="en-GB" smtClean="0"/>
              <a:pPr/>
              <a:t>12</a:t>
            </a:fld>
            <a:endParaRPr lang="en-GB" dirty="0"/>
          </a:p>
        </p:txBody>
      </p:sp>
    </p:spTree>
    <p:extLst>
      <p:ext uri="{BB962C8B-B14F-4D97-AF65-F5344CB8AC3E}">
        <p14:creationId xmlns:p14="http://schemas.microsoft.com/office/powerpoint/2010/main" val="2928782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01601-F2B8-5B66-4A67-0B6FA4D2C7E6}"/>
              </a:ext>
            </a:extLst>
          </p:cNvPr>
          <p:cNvSpPr>
            <a:spLocks noGrp="1"/>
          </p:cNvSpPr>
          <p:nvPr>
            <p:ph type="title"/>
          </p:nvPr>
        </p:nvSpPr>
        <p:spPr>
          <a:xfrm>
            <a:off x="565977" y="348229"/>
            <a:ext cx="8750132" cy="431181"/>
          </a:xfrm>
        </p:spPr>
        <p:txBody>
          <a:bodyPr/>
          <a:lstStyle/>
          <a:p>
            <a:r>
              <a:rPr lang="en-US" sz="2600" dirty="0">
                <a:latin typeface="Arial" panose="020B0604020202020204" pitchFamily="34" charset="0"/>
                <a:cs typeface="Arial" panose="020B0604020202020204" pitchFamily="34" charset="0"/>
              </a:rPr>
              <a:t>Method: Chemistry P1 (AO3) and Physics P3 (AO3)</a:t>
            </a:r>
          </a:p>
        </p:txBody>
      </p:sp>
      <p:sp>
        <p:nvSpPr>
          <p:cNvPr id="4" name="Footer Placeholder 3">
            <a:extLst>
              <a:ext uri="{FF2B5EF4-FFF2-40B4-BE49-F238E27FC236}">
                <a16:creationId xmlns:a16="http://schemas.microsoft.com/office/drawing/2014/main" id="{8C282FA8-558D-9EEE-6EC6-0C58217E2836}"/>
              </a:ext>
            </a:extLst>
          </p:cNvPr>
          <p:cNvSpPr>
            <a:spLocks noGrp="1"/>
          </p:cNvSpPr>
          <p:nvPr>
            <p:ph type="ftr" sz="quarter" idx="11"/>
          </p:nvPr>
        </p:nvSpPr>
        <p:spPr>
          <a:xfrm>
            <a:off x="1976438" y="6611005"/>
            <a:ext cx="2951162" cy="263852"/>
          </a:xfrm>
        </p:spPr>
        <p:txBody>
          <a:bodyPr/>
          <a:lstStyle/>
          <a:p>
            <a:r>
              <a:rPr lang="en-US" dirty="0"/>
              <a:t>Copyright © 2023 AQA and its licensors. All rights reserved.</a:t>
            </a:r>
          </a:p>
        </p:txBody>
      </p:sp>
      <p:pic>
        <p:nvPicPr>
          <p:cNvPr id="6" name="Picture 6" descr="Text, letter&#10;&#10;Description automatically generated">
            <a:extLst>
              <a:ext uri="{FF2B5EF4-FFF2-40B4-BE49-F238E27FC236}">
                <a16:creationId xmlns:a16="http://schemas.microsoft.com/office/drawing/2014/main" id="{02E5E31E-D48D-C725-B9D6-85BCDDCC5171}"/>
              </a:ext>
            </a:extLst>
          </p:cNvPr>
          <p:cNvPicPr>
            <a:picLocks noGrp="1" noChangeAspect="1"/>
          </p:cNvPicPr>
          <p:nvPr>
            <p:ph idx="1"/>
          </p:nvPr>
        </p:nvPicPr>
        <p:blipFill>
          <a:blip r:embed="rId3"/>
          <a:stretch>
            <a:fillRect/>
          </a:stretch>
        </p:blipFill>
        <p:spPr>
          <a:xfrm>
            <a:off x="540000" y="2491393"/>
            <a:ext cx="3946940" cy="3220300"/>
          </a:xfrm>
        </p:spPr>
      </p:pic>
      <p:pic>
        <p:nvPicPr>
          <p:cNvPr id="10" name="Picture 10">
            <a:extLst>
              <a:ext uri="{FF2B5EF4-FFF2-40B4-BE49-F238E27FC236}">
                <a16:creationId xmlns:a16="http://schemas.microsoft.com/office/drawing/2014/main" id="{44BAD64C-5B1C-2254-D3D5-01D5EDA51C28}"/>
              </a:ext>
            </a:extLst>
          </p:cNvPr>
          <p:cNvPicPr>
            <a:picLocks noGrp="1" noChangeAspect="1"/>
          </p:cNvPicPr>
          <p:nvPr>
            <p:ph sz="half" idx="2"/>
          </p:nvPr>
        </p:nvPicPr>
        <p:blipFill rotWithShape="1">
          <a:blip r:embed="rId4"/>
          <a:srcRect l="1170"/>
          <a:stretch/>
        </p:blipFill>
        <p:spPr>
          <a:xfrm>
            <a:off x="4699591" y="1731600"/>
            <a:ext cx="3593803" cy="4309968"/>
          </a:xfrm>
        </p:spPr>
      </p:pic>
      <p:sp>
        <p:nvSpPr>
          <p:cNvPr id="3" name="TextBox 2">
            <a:extLst>
              <a:ext uri="{FF2B5EF4-FFF2-40B4-BE49-F238E27FC236}">
                <a16:creationId xmlns:a16="http://schemas.microsoft.com/office/drawing/2014/main" id="{81883DB9-9F5A-C925-2617-8861B8D8D7B4}"/>
              </a:ext>
            </a:extLst>
          </p:cNvPr>
          <p:cNvSpPr txBox="1"/>
          <p:nvPr/>
        </p:nvSpPr>
        <p:spPr>
          <a:xfrm>
            <a:off x="540000" y="1731600"/>
            <a:ext cx="3047132" cy="2769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dirty="0">
                <a:cs typeface="Arial"/>
              </a:rPr>
              <a:t>37% 0 marks, 38% 1mark</a:t>
            </a:r>
            <a:endParaRPr lang="en-US" dirty="0"/>
          </a:p>
        </p:txBody>
      </p:sp>
      <p:sp>
        <p:nvSpPr>
          <p:cNvPr id="5" name="TextBox 4">
            <a:extLst>
              <a:ext uri="{FF2B5EF4-FFF2-40B4-BE49-F238E27FC236}">
                <a16:creationId xmlns:a16="http://schemas.microsoft.com/office/drawing/2014/main" id="{B5E4E3A0-7CE5-495D-C279-575BEEBBBE6E}"/>
              </a:ext>
            </a:extLst>
          </p:cNvPr>
          <p:cNvSpPr txBox="1"/>
          <p:nvPr/>
        </p:nvSpPr>
        <p:spPr>
          <a:xfrm>
            <a:off x="4699591" y="6022850"/>
            <a:ext cx="3739859" cy="2769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dirty="0">
                <a:cs typeface="Arial"/>
              </a:rPr>
              <a:t>Question showed full range of marks</a:t>
            </a:r>
            <a:endParaRPr lang="en-US" dirty="0"/>
          </a:p>
        </p:txBody>
      </p:sp>
      <p:sp>
        <p:nvSpPr>
          <p:cNvPr id="11" name="Slide Number Placeholder 3">
            <a:extLst>
              <a:ext uri="{FF2B5EF4-FFF2-40B4-BE49-F238E27FC236}">
                <a16:creationId xmlns:a16="http://schemas.microsoft.com/office/drawing/2014/main" id="{0F775AD9-544B-4BFF-89EE-3265A068A726}"/>
              </a:ext>
            </a:extLst>
          </p:cNvPr>
          <p:cNvSpPr>
            <a:spLocks noGrp="1"/>
          </p:cNvSpPr>
          <p:nvPr>
            <p:ph type="sldNum" sz="quarter" idx="4"/>
          </p:nvPr>
        </p:nvSpPr>
        <p:spPr>
          <a:xfrm>
            <a:off x="444464" y="6476351"/>
            <a:ext cx="698205" cy="365125"/>
          </a:xfrm>
        </p:spPr>
        <p:txBody>
          <a:bodyPr/>
          <a:lstStyle/>
          <a:p>
            <a:fld id="{9D4704D4-DAEA-4D4A-A9DC-4373E3AC7101}" type="slidenum">
              <a:rPr lang="en-GB" smtClean="0"/>
              <a:pPr/>
              <a:t>13</a:t>
            </a:fld>
            <a:endParaRPr lang="en-GB" dirty="0"/>
          </a:p>
        </p:txBody>
      </p:sp>
    </p:spTree>
    <p:extLst>
      <p:ext uri="{BB962C8B-B14F-4D97-AF65-F5344CB8AC3E}">
        <p14:creationId xmlns:p14="http://schemas.microsoft.com/office/powerpoint/2010/main" val="2293316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C0A69-13D1-EF9E-647E-2AC40A3C08EF}"/>
              </a:ext>
            </a:extLst>
          </p:cNvPr>
          <p:cNvSpPr>
            <a:spLocks noGrp="1"/>
          </p:cNvSpPr>
          <p:nvPr>
            <p:ph type="title"/>
          </p:nvPr>
        </p:nvSpPr>
        <p:spPr>
          <a:xfrm>
            <a:off x="540000" y="441132"/>
            <a:ext cx="8045200" cy="431181"/>
          </a:xfrm>
        </p:spPr>
        <p:txBody>
          <a:bodyPr/>
          <a:lstStyle/>
          <a:p>
            <a:r>
              <a:rPr lang="en-US" sz="2600" dirty="0">
                <a:solidFill>
                  <a:schemeClr val="tx2"/>
                </a:solidFill>
                <a:latin typeface="Arial" panose="020B0604020202020204" pitchFamily="34" charset="0"/>
                <a:cs typeface="Arial" panose="020B0604020202020204" pitchFamily="34" charset="0"/>
              </a:rPr>
              <a:t>Practical skills: Understanding the science</a:t>
            </a:r>
          </a:p>
          <a:p>
            <a:pPr marL="285750" indent="-285750">
              <a:lnSpc>
                <a:spcPct val="100000"/>
              </a:lnSpc>
              <a:spcBef>
                <a:spcPts val="400"/>
              </a:spcBef>
              <a:buFont typeface="Arial"/>
              <a:buChar char="•"/>
            </a:pPr>
            <a:endParaRPr lang="en-US" dirty="0"/>
          </a:p>
          <a:p>
            <a:pPr marL="359410" indent="-359410">
              <a:lnSpc>
                <a:spcPct val="100000"/>
              </a:lnSpc>
              <a:spcBef>
                <a:spcPts val="0"/>
              </a:spcBef>
              <a:buClr>
                <a:srgbClr val="4B4B4B"/>
              </a:buClr>
              <a:buFont typeface="Arial"/>
              <a:buChar char="•"/>
            </a:pPr>
            <a:endParaRPr lang="en-US" sz="1800" b="1" dirty="0">
              <a:latin typeface="+mn-lt"/>
              <a:ea typeface="+mn-ea"/>
              <a:cs typeface="+mn-cs"/>
            </a:endParaRPr>
          </a:p>
          <a:p>
            <a:endParaRPr lang="en-US" dirty="0"/>
          </a:p>
        </p:txBody>
      </p:sp>
      <p:sp>
        <p:nvSpPr>
          <p:cNvPr id="5" name="Content Placeholder 4">
            <a:extLst>
              <a:ext uri="{FF2B5EF4-FFF2-40B4-BE49-F238E27FC236}">
                <a16:creationId xmlns:a16="http://schemas.microsoft.com/office/drawing/2014/main" id="{A1A689D6-E2A8-E460-7FFC-36F1962E4005}"/>
              </a:ext>
            </a:extLst>
          </p:cNvPr>
          <p:cNvSpPr>
            <a:spLocks noGrp="1"/>
          </p:cNvSpPr>
          <p:nvPr>
            <p:ph idx="1"/>
          </p:nvPr>
        </p:nvSpPr>
        <p:spPr/>
        <p:txBody>
          <a:bodyPr vert="horz" lIns="0" tIns="0" rIns="91440" bIns="0" rtlCol="0" anchor="t">
            <a:noAutofit/>
          </a:bodyPr>
          <a:lstStyle/>
          <a:p>
            <a:pPr marL="359410" indent="-359410">
              <a:lnSpc>
                <a:spcPts val="2000"/>
              </a:lnSpc>
              <a:spcBef>
                <a:spcPct val="20000"/>
              </a:spcBef>
            </a:pPr>
            <a:r>
              <a:rPr lang="en-US" sz="1800" dirty="0">
                <a:ea typeface="+mn-lt"/>
                <a:cs typeface="+mn-lt"/>
              </a:rPr>
              <a:t>Booklet page 15</a:t>
            </a:r>
          </a:p>
          <a:p>
            <a:pPr marL="359410" indent="-359410">
              <a:lnSpc>
                <a:spcPts val="2000"/>
              </a:lnSpc>
              <a:spcBef>
                <a:spcPct val="20000"/>
              </a:spcBef>
            </a:pPr>
            <a:endParaRPr lang="en-US" sz="1800" dirty="0"/>
          </a:p>
          <a:p>
            <a:pPr marL="359410" indent="-359410">
              <a:lnSpc>
                <a:spcPts val="2000"/>
              </a:lnSpc>
              <a:spcBef>
                <a:spcPct val="20000"/>
              </a:spcBef>
            </a:pPr>
            <a:r>
              <a:rPr lang="en-US" sz="1800" dirty="0">
                <a:ea typeface="+mn-lt"/>
                <a:cs typeface="+mn-lt"/>
              </a:rPr>
              <a:t>Also refer to CPAC, AT and PS</a:t>
            </a:r>
          </a:p>
          <a:p>
            <a:pPr marL="359410" indent="-359410">
              <a:lnSpc>
                <a:spcPts val="2000"/>
              </a:lnSpc>
              <a:spcBef>
                <a:spcPct val="20000"/>
              </a:spcBef>
            </a:pPr>
            <a:endParaRPr lang="en-US" dirty="0">
              <a:ea typeface="+mn-lt"/>
              <a:cs typeface="+mn-lt"/>
            </a:endParaRPr>
          </a:p>
          <a:p>
            <a:pPr marL="359410" indent="-359410">
              <a:lnSpc>
                <a:spcPts val="2000"/>
              </a:lnSpc>
              <a:spcBef>
                <a:spcPct val="20000"/>
              </a:spcBef>
            </a:pPr>
            <a:endParaRPr lang="en-US" dirty="0">
              <a:ea typeface="+mn-lt"/>
              <a:cs typeface="+mn-lt"/>
            </a:endParaRPr>
          </a:p>
          <a:p>
            <a:pPr marL="359410" indent="-359410"/>
            <a:endParaRPr lang="en-US" b="1" dirty="0">
              <a:cs typeface="Arial"/>
            </a:endParaRPr>
          </a:p>
        </p:txBody>
      </p:sp>
      <p:sp>
        <p:nvSpPr>
          <p:cNvPr id="6" name="Slide Number Placeholder 3">
            <a:extLst>
              <a:ext uri="{FF2B5EF4-FFF2-40B4-BE49-F238E27FC236}">
                <a16:creationId xmlns:a16="http://schemas.microsoft.com/office/drawing/2014/main" id="{18B85DFA-DD88-4F39-BDB7-94AD1123136E}"/>
              </a:ext>
            </a:extLst>
          </p:cNvPr>
          <p:cNvSpPr>
            <a:spLocks noGrp="1"/>
          </p:cNvSpPr>
          <p:nvPr>
            <p:ph type="sldNum" sz="quarter" idx="4"/>
          </p:nvPr>
        </p:nvSpPr>
        <p:spPr/>
        <p:txBody>
          <a:bodyPr/>
          <a:lstStyle/>
          <a:p>
            <a:fld id="{9D4704D4-DAEA-4D4A-A9DC-4373E3AC7101}" type="slidenum">
              <a:rPr lang="en-GB" smtClean="0"/>
              <a:pPr/>
              <a:t>14</a:t>
            </a:fld>
            <a:endParaRPr lang="en-GB" dirty="0"/>
          </a:p>
        </p:txBody>
      </p:sp>
      <p:sp>
        <p:nvSpPr>
          <p:cNvPr id="3" name="Footer Placeholder 2">
            <a:extLst>
              <a:ext uri="{FF2B5EF4-FFF2-40B4-BE49-F238E27FC236}">
                <a16:creationId xmlns:a16="http://schemas.microsoft.com/office/drawing/2014/main" id="{93A59ED8-6FF6-B7F8-3F2E-06FC07527339}"/>
              </a:ext>
            </a:extLst>
          </p:cNvPr>
          <p:cNvSpPr>
            <a:spLocks noGrp="1"/>
          </p:cNvSpPr>
          <p:nvPr>
            <p:ph type="ftr" sz="quarter" idx="3"/>
          </p:nvPr>
        </p:nvSpPr>
        <p:spPr>
          <a:xfrm>
            <a:off x="1976438" y="6611005"/>
            <a:ext cx="2887662" cy="230471"/>
          </a:xfrm>
        </p:spPr>
        <p:txBody>
          <a:bodyPr/>
          <a:lstStyle/>
          <a:p>
            <a:r>
              <a:rPr lang="en-US" dirty="0"/>
              <a:t>Copyright © 2023 AQA and its licensors. All rights reserved.</a:t>
            </a:r>
          </a:p>
        </p:txBody>
      </p:sp>
    </p:spTree>
    <p:extLst>
      <p:ext uri="{BB962C8B-B14F-4D97-AF65-F5344CB8AC3E}">
        <p14:creationId xmlns:p14="http://schemas.microsoft.com/office/powerpoint/2010/main" val="3903782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D796E-E4E8-3599-A286-6E09568CFDE5}"/>
              </a:ext>
            </a:extLst>
          </p:cNvPr>
          <p:cNvSpPr>
            <a:spLocks noGrp="1"/>
          </p:cNvSpPr>
          <p:nvPr>
            <p:ph type="title"/>
          </p:nvPr>
        </p:nvSpPr>
        <p:spPr>
          <a:xfrm>
            <a:off x="540000" y="403032"/>
            <a:ext cx="8045200" cy="431181"/>
          </a:xfrm>
        </p:spPr>
        <p:txBody>
          <a:bodyPr/>
          <a:lstStyle/>
          <a:p>
            <a:r>
              <a:rPr lang="en-US" sz="2600" dirty="0">
                <a:latin typeface="Arial" panose="020B0604020202020204" pitchFamily="34" charset="0"/>
                <a:cs typeface="Arial" panose="020B0604020202020204" pitchFamily="34" charset="0"/>
              </a:rPr>
              <a:t>Understanding: Chemistry P3 (AO1)</a:t>
            </a:r>
          </a:p>
        </p:txBody>
      </p:sp>
      <p:sp>
        <p:nvSpPr>
          <p:cNvPr id="3" name="Footer Placeholder 2">
            <a:extLst>
              <a:ext uri="{FF2B5EF4-FFF2-40B4-BE49-F238E27FC236}">
                <a16:creationId xmlns:a16="http://schemas.microsoft.com/office/drawing/2014/main" id="{D71DB57F-F774-43CA-E72C-7AF3E58C2C2F}"/>
              </a:ext>
            </a:extLst>
          </p:cNvPr>
          <p:cNvSpPr>
            <a:spLocks noGrp="1"/>
          </p:cNvSpPr>
          <p:nvPr>
            <p:ph type="ftr" sz="quarter" idx="10"/>
          </p:nvPr>
        </p:nvSpPr>
        <p:spPr>
          <a:xfrm>
            <a:off x="1976438" y="6611005"/>
            <a:ext cx="2824162" cy="276998"/>
          </a:xfrm>
        </p:spPr>
        <p:txBody>
          <a:bodyPr/>
          <a:lstStyle/>
          <a:p>
            <a:r>
              <a:rPr lang="en-US" dirty="0"/>
              <a:t>Copyright © 2023 AQA and its licensors. All rights reserved.</a:t>
            </a:r>
          </a:p>
        </p:txBody>
      </p:sp>
      <p:pic>
        <p:nvPicPr>
          <p:cNvPr id="5" name="Picture 4" descr="Text, letter&#10;&#10;Description automatically generated">
            <a:extLst>
              <a:ext uri="{FF2B5EF4-FFF2-40B4-BE49-F238E27FC236}">
                <a16:creationId xmlns:a16="http://schemas.microsoft.com/office/drawing/2014/main" id="{F87C23A8-A7A4-B7EA-C8CA-F324006D5B30}"/>
              </a:ext>
            </a:extLst>
          </p:cNvPr>
          <p:cNvPicPr>
            <a:picLocks noGrp="1" noChangeAspect="1"/>
          </p:cNvPicPr>
          <p:nvPr/>
        </p:nvPicPr>
        <p:blipFill>
          <a:blip r:embed="rId3"/>
          <a:stretch>
            <a:fillRect/>
          </a:stretch>
        </p:blipFill>
        <p:spPr>
          <a:xfrm>
            <a:off x="2988158" y="3569924"/>
            <a:ext cx="5597042" cy="1642047"/>
          </a:xfrm>
          <a:prstGeom prst="rect">
            <a:avLst/>
          </a:prstGeom>
        </p:spPr>
      </p:pic>
      <p:sp>
        <p:nvSpPr>
          <p:cNvPr id="8" name="TextBox 7">
            <a:extLst>
              <a:ext uri="{FF2B5EF4-FFF2-40B4-BE49-F238E27FC236}">
                <a16:creationId xmlns:a16="http://schemas.microsoft.com/office/drawing/2014/main" id="{C900DA97-7783-932A-61AE-E64A3C6569F5}"/>
              </a:ext>
            </a:extLst>
          </p:cNvPr>
          <p:cNvSpPr txBox="1"/>
          <p:nvPr/>
        </p:nvSpPr>
        <p:spPr>
          <a:xfrm>
            <a:off x="540000" y="1731600"/>
            <a:ext cx="2981876" cy="221599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dirty="0">
                <a:cs typeface="Arial"/>
              </a:rPr>
              <a:t>34% scored 0</a:t>
            </a:r>
          </a:p>
          <a:p>
            <a:endParaRPr lang="en-US" dirty="0">
              <a:cs typeface="Arial"/>
            </a:endParaRPr>
          </a:p>
          <a:p>
            <a:r>
              <a:rPr lang="en-US" b="1" dirty="0">
                <a:ea typeface="+mn-lt"/>
                <a:cs typeface="+mn-lt"/>
              </a:rPr>
              <a:t>Which CPAC?</a:t>
            </a:r>
          </a:p>
          <a:p>
            <a:endParaRPr lang="en-US" b="1" dirty="0">
              <a:ea typeface="+mn-lt"/>
              <a:cs typeface="+mn-lt"/>
            </a:endParaRPr>
          </a:p>
          <a:p>
            <a:r>
              <a:rPr lang="en-US" dirty="0">
                <a:cs typeface="Arial"/>
              </a:rPr>
              <a:t>What could you do in practical lessons to prepare students for this type of question?</a:t>
            </a:r>
          </a:p>
        </p:txBody>
      </p:sp>
      <p:pic>
        <p:nvPicPr>
          <p:cNvPr id="9" name="Picture 9" descr="Table&#10;&#10;Description automatically generated">
            <a:extLst>
              <a:ext uri="{FF2B5EF4-FFF2-40B4-BE49-F238E27FC236}">
                <a16:creationId xmlns:a16="http://schemas.microsoft.com/office/drawing/2014/main" id="{0EAB1FB5-AC4F-2FB8-9A64-20597E5DC8BB}"/>
              </a:ext>
            </a:extLst>
          </p:cNvPr>
          <p:cNvPicPr>
            <a:picLocks noChangeAspect="1"/>
          </p:cNvPicPr>
          <p:nvPr/>
        </p:nvPicPr>
        <p:blipFill>
          <a:blip r:embed="rId4"/>
          <a:stretch>
            <a:fillRect/>
          </a:stretch>
        </p:blipFill>
        <p:spPr>
          <a:xfrm>
            <a:off x="1422633" y="5295014"/>
            <a:ext cx="7162567" cy="947333"/>
          </a:xfrm>
          <a:prstGeom prst="rect">
            <a:avLst/>
          </a:prstGeom>
        </p:spPr>
      </p:pic>
      <p:pic>
        <p:nvPicPr>
          <p:cNvPr id="4" name="Picture 9" descr="Text&#10;&#10;Description automatically generated">
            <a:extLst>
              <a:ext uri="{FF2B5EF4-FFF2-40B4-BE49-F238E27FC236}">
                <a16:creationId xmlns:a16="http://schemas.microsoft.com/office/drawing/2014/main" id="{64DC039B-1D3B-3ABB-F7D3-DBBECB8D9F90}"/>
              </a:ext>
            </a:extLst>
          </p:cNvPr>
          <p:cNvPicPr>
            <a:picLocks noChangeAspect="1"/>
          </p:cNvPicPr>
          <p:nvPr/>
        </p:nvPicPr>
        <p:blipFill>
          <a:blip r:embed="rId5"/>
          <a:stretch>
            <a:fillRect/>
          </a:stretch>
        </p:blipFill>
        <p:spPr>
          <a:xfrm>
            <a:off x="3689498" y="1767424"/>
            <a:ext cx="4895702" cy="1694890"/>
          </a:xfrm>
          <a:prstGeom prst="rect">
            <a:avLst/>
          </a:prstGeom>
        </p:spPr>
      </p:pic>
      <p:sp>
        <p:nvSpPr>
          <p:cNvPr id="11" name="Slide Number Placeholder 3">
            <a:extLst>
              <a:ext uri="{FF2B5EF4-FFF2-40B4-BE49-F238E27FC236}">
                <a16:creationId xmlns:a16="http://schemas.microsoft.com/office/drawing/2014/main" id="{5575AB6D-7D66-469B-ADAB-82BB3183F486}"/>
              </a:ext>
            </a:extLst>
          </p:cNvPr>
          <p:cNvSpPr>
            <a:spLocks noGrp="1"/>
          </p:cNvSpPr>
          <p:nvPr>
            <p:ph type="sldNum" sz="quarter" idx="4"/>
          </p:nvPr>
        </p:nvSpPr>
        <p:spPr>
          <a:xfrm>
            <a:off x="444464" y="6476351"/>
            <a:ext cx="698205" cy="365125"/>
          </a:xfrm>
        </p:spPr>
        <p:txBody>
          <a:bodyPr/>
          <a:lstStyle/>
          <a:p>
            <a:fld id="{9D4704D4-DAEA-4D4A-A9DC-4373E3AC7101}" type="slidenum">
              <a:rPr lang="en-GB" smtClean="0"/>
              <a:pPr/>
              <a:t>15</a:t>
            </a:fld>
            <a:endParaRPr lang="en-GB" dirty="0"/>
          </a:p>
        </p:txBody>
      </p:sp>
    </p:spTree>
    <p:extLst>
      <p:ext uri="{BB962C8B-B14F-4D97-AF65-F5344CB8AC3E}">
        <p14:creationId xmlns:p14="http://schemas.microsoft.com/office/powerpoint/2010/main" val="904520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2E255-D040-5F26-46F0-61CC032896F2}"/>
              </a:ext>
            </a:extLst>
          </p:cNvPr>
          <p:cNvSpPr>
            <a:spLocks noGrp="1"/>
          </p:cNvSpPr>
          <p:nvPr>
            <p:ph type="title"/>
          </p:nvPr>
        </p:nvSpPr>
        <p:spPr/>
        <p:txBody>
          <a:bodyPr/>
          <a:lstStyle/>
          <a:p>
            <a:r>
              <a:rPr lang="en-US" sz="2600" dirty="0">
                <a:latin typeface="Arial" panose="020B0604020202020204" pitchFamily="34" charset="0"/>
                <a:cs typeface="Arial" panose="020B0604020202020204" pitchFamily="34" charset="0"/>
              </a:rPr>
              <a:t>Using CPAC 5 to develop PS 2.3</a:t>
            </a:r>
          </a:p>
        </p:txBody>
      </p:sp>
      <p:sp>
        <p:nvSpPr>
          <p:cNvPr id="3" name="Footer Placeholder 2">
            <a:extLst>
              <a:ext uri="{FF2B5EF4-FFF2-40B4-BE49-F238E27FC236}">
                <a16:creationId xmlns:a16="http://schemas.microsoft.com/office/drawing/2014/main" id="{FF9737A7-5D9E-0AF5-3677-1FDFC668F582}"/>
              </a:ext>
            </a:extLst>
          </p:cNvPr>
          <p:cNvSpPr>
            <a:spLocks noGrp="1"/>
          </p:cNvSpPr>
          <p:nvPr>
            <p:ph type="ftr" sz="quarter" idx="10"/>
          </p:nvPr>
        </p:nvSpPr>
        <p:spPr>
          <a:xfrm>
            <a:off x="1976438" y="6611004"/>
            <a:ext cx="3027362" cy="246995"/>
          </a:xfrm>
        </p:spPr>
        <p:txBody>
          <a:bodyPr/>
          <a:lstStyle/>
          <a:p>
            <a:r>
              <a:rPr lang="en-US" dirty="0"/>
              <a:t>Copyright © 2023 AQA and its licensors. All rights reserved.</a:t>
            </a:r>
          </a:p>
        </p:txBody>
      </p:sp>
      <p:pic>
        <p:nvPicPr>
          <p:cNvPr id="5" name="Picture 5">
            <a:extLst>
              <a:ext uri="{FF2B5EF4-FFF2-40B4-BE49-F238E27FC236}">
                <a16:creationId xmlns:a16="http://schemas.microsoft.com/office/drawing/2014/main" id="{EA0025B9-31CC-CB49-B3CB-560DE2F126DB}"/>
              </a:ext>
            </a:extLst>
          </p:cNvPr>
          <p:cNvPicPr>
            <a:picLocks noGrp="1" noChangeAspect="1"/>
          </p:cNvPicPr>
          <p:nvPr>
            <p:ph idx="1"/>
          </p:nvPr>
        </p:nvPicPr>
        <p:blipFill>
          <a:blip r:embed="rId2"/>
          <a:stretch>
            <a:fillRect/>
          </a:stretch>
        </p:blipFill>
        <p:spPr>
          <a:xfrm>
            <a:off x="540001" y="1731600"/>
            <a:ext cx="8045197" cy="1075622"/>
          </a:xfrm>
        </p:spPr>
      </p:pic>
      <p:pic>
        <p:nvPicPr>
          <p:cNvPr id="6" name="Picture 6" descr="Graphical user interface, application, Word&#10;&#10;Description automatically generated">
            <a:extLst>
              <a:ext uri="{FF2B5EF4-FFF2-40B4-BE49-F238E27FC236}">
                <a16:creationId xmlns:a16="http://schemas.microsoft.com/office/drawing/2014/main" id="{4167466F-B4BE-5708-BF54-9922EF2064E5}"/>
              </a:ext>
            </a:extLst>
          </p:cNvPr>
          <p:cNvPicPr>
            <a:picLocks noChangeAspect="1"/>
          </p:cNvPicPr>
          <p:nvPr/>
        </p:nvPicPr>
        <p:blipFill>
          <a:blip r:embed="rId3"/>
          <a:stretch>
            <a:fillRect/>
          </a:stretch>
        </p:blipFill>
        <p:spPr>
          <a:xfrm>
            <a:off x="540000" y="3033793"/>
            <a:ext cx="8045197" cy="514574"/>
          </a:xfrm>
          <a:prstGeom prst="rect">
            <a:avLst/>
          </a:prstGeom>
        </p:spPr>
      </p:pic>
      <p:sp>
        <p:nvSpPr>
          <p:cNvPr id="7" name="TextBox 6">
            <a:extLst>
              <a:ext uri="{FF2B5EF4-FFF2-40B4-BE49-F238E27FC236}">
                <a16:creationId xmlns:a16="http://schemas.microsoft.com/office/drawing/2014/main" id="{A3A0FDDB-8351-9D17-E529-60554937A2F4}"/>
              </a:ext>
            </a:extLst>
          </p:cNvPr>
          <p:cNvSpPr txBox="1"/>
          <p:nvPr/>
        </p:nvSpPr>
        <p:spPr>
          <a:xfrm>
            <a:off x="539999" y="3936056"/>
            <a:ext cx="8045197" cy="110799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dirty="0">
                <a:cs typeface="Arial"/>
              </a:rPr>
              <a:t>CPAC 5: Draw the graph of your results. Explain the shape of your graph with respect to the amount of reactant and product.</a:t>
            </a:r>
          </a:p>
          <a:p>
            <a:endParaRPr lang="en-US" dirty="0">
              <a:cs typeface="Arial"/>
            </a:endParaRPr>
          </a:p>
          <a:p>
            <a:r>
              <a:rPr lang="en-US" dirty="0">
                <a:cs typeface="Arial"/>
              </a:rPr>
              <a:t>What terminology do we need to use to make this an A-level answer?</a:t>
            </a:r>
          </a:p>
        </p:txBody>
      </p:sp>
      <p:sp>
        <p:nvSpPr>
          <p:cNvPr id="8" name="Slide Number Placeholder 3">
            <a:extLst>
              <a:ext uri="{FF2B5EF4-FFF2-40B4-BE49-F238E27FC236}">
                <a16:creationId xmlns:a16="http://schemas.microsoft.com/office/drawing/2014/main" id="{A5F9848A-ECC7-4544-87ED-D960EAE444BF}"/>
              </a:ext>
            </a:extLst>
          </p:cNvPr>
          <p:cNvSpPr>
            <a:spLocks noGrp="1"/>
          </p:cNvSpPr>
          <p:nvPr>
            <p:ph type="sldNum" sz="quarter" idx="4"/>
          </p:nvPr>
        </p:nvSpPr>
        <p:spPr>
          <a:xfrm>
            <a:off x="444464" y="6476351"/>
            <a:ext cx="698205" cy="365125"/>
          </a:xfrm>
        </p:spPr>
        <p:txBody>
          <a:bodyPr/>
          <a:lstStyle/>
          <a:p>
            <a:fld id="{9D4704D4-DAEA-4D4A-A9DC-4373E3AC7101}" type="slidenum">
              <a:rPr lang="en-GB" smtClean="0"/>
              <a:pPr/>
              <a:t>16</a:t>
            </a:fld>
            <a:endParaRPr lang="en-GB" dirty="0"/>
          </a:p>
        </p:txBody>
      </p:sp>
    </p:spTree>
    <p:extLst>
      <p:ext uri="{BB962C8B-B14F-4D97-AF65-F5344CB8AC3E}">
        <p14:creationId xmlns:p14="http://schemas.microsoft.com/office/powerpoint/2010/main" val="800822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4202C-9864-C2CE-64D5-43CA1EBD1A46}"/>
              </a:ext>
            </a:extLst>
          </p:cNvPr>
          <p:cNvSpPr>
            <a:spLocks noGrp="1"/>
          </p:cNvSpPr>
          <p:nvPr>
            <p:ph type="title"/>
          </p:nvPr>
        </p:nvSpPr>
        <p:spPr/>
        <p:txBody>
          <a:bodyPr/>
          <a:lstStyle/>
          <a:p>
            <a:r>
              <a:rPr lang="en-US" sz="2600" dirty="0">
                <a:latin typeface="Arial" panose="020B0604020202020204" pitchFamily="34" charset="0"/>
                <a:cs typeface="Arial" panose="020B0604020202020204" pitchFamily="34" charset="0"/>
              </a:rPr>
              <a:t>Understanding: Physics P3 (AO1/3)</a:t>
            </a:r>
          </a:p>
        </p:txBody>
      </p:sp>
      <p:sp>
        <p:nvSpPr>
          <p:cNvPr id="3" name="Footer Placeholder 2">
            <a:extLst>
              <a:ext uri="{FF2B5EF4-FFF2-40B4-BE49-F238E27FC236}">
                <a16:creationId xmlns:a16="http://schemas.microsoft.com/office/drawing/2014/main" id="{B26E3540-8F6C-97D3-4D94-CE4AE63E21DA}"/>
              </a:ext>
            </a:extLst>
          </p:cNvPr>
          <p:cNvSpPr>
            <a:spLocks noGrp="1"/>
          </p:cNvSpPr>
          <p:nvPr>
            <p:ph type="ftr" sz="quarter" idx="10"/>
          </p:nvPr>
        </p:nvSpPr>
        <p:spPr>
          <a:xfrm>
            <a:off x="1976438" y="6611004"/>
            <a:ext cx="2824162" cy="246995"/>
          </a:xfrm>
        </p:spPr>
        <p:txBody>
          <a:bodyPr/>
          <a:lstStyle/>
          <a:p>
            <a:r>
              <a:rPr lang="en-US" dirty="0"/>
              <a:t>Copyright © 2023 AQA and its licensors. All rights reserved.</a:t>
            </a:r>
          </a:p>
        </p:txBody>
      </p:sp>
      <p:pic>
        <p:nvPicPr>
          <p:cNvPr id="14" name="Picture 14" descr="Text, letter&#10;&#10;Description automatically generated">
            <a:extLst>
              <a:ext uri="{FF2B5EF4-FFF2-40B4-BE49-F238E27FC236}">
                <a16:creationId xmlns:a16="http://schemas.microsoft.com/office/drawing/2014/main" id="{3F88ADBF-9567-1172-51C3-D84460031EBC}"/>
              </a:ext>
            </a:extLst>
          </p:cNvPr>
          <p:cNvPicPr>
            <a:picLocks noGrp="1" noChangeAspect="1"/>
          </p:cNvPicPr>
          <p:nvPr>
            <p:ph idx="1"/>
          </p:nvPr>
        </p:nvPicPr>
        <p:blipFill rotWithShape="1">
          <a:blip r:embed="rId3"/>
          <a:srcRect r="1412" b="8304"/>
          <a:stretch/>
        </p:blipFill>
        <p:spPr>
          <a:xfrm rot="-120000">
            <a:off x="2224607" y="1841594"/>
            <a:ext cx="6377858" cy="4259561"/>
          </a:xfrm>
        </p:spPr>
      </p:pic>
      <p:sp>
        <p:nvSpPr>
          <p:cNvPr id="16" name="TextBox 15">
            <a:extLst>
              <a:ext uri="{FF2B5EF4-FFF2-40B4-BE49-F238E27FC236}">
                <a16:creationId xmlns:a16="http://schemas.microsoft.com/office/drawing/2014/main" id="{D881A6E2-D0E0-B25F-A785-E4E8D146A26E}"/>
              </a:ext>
            </a:extLst>
          </p:cNvPr>
          <p:cNvSpPr txBox="1"/>
          <p:nvPr/>
        </p:nvSpPr>
        <p:spPr>
          <a:xfrm>
            <a:off x="540000" y="1731600"/>
            <a:ext cx="1612220" cy="110395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dirty="0">
                <a:cs typeface="Arial"/>
              </a:rPr>
              <a:t>34% scored 0 </a:t>
            </a:r>
          </a:p>
          <a:p>
            <a:endParaRPr lang="en-US" dirty="0">
              <a:cs typeface="Arial"/>
            </a:endParaRPr>
          </a:p>
          <a:p>
            <a:r>
              <a:rPr lang="en-US" b="1" dirty="0">
                <a:cs typeface="Arial"/>
              </a:rPr>
              <a:t>Which CPAC?</a:t>
            </a:r>
          </a:p>
          <a:p>
            <a:endParaRPr lang="en-US" dirty="0"/>
          </a:p>
        </p:txBody>
      </p:sp>
      <p:sp>
        <p:nvSpPr>
          <p:cNvPr id="8" name="Slide Number Placeholder 3">
            <a:extLst>
              <a:ext uri="{FF2B5EF4-FFF2-40B4-BE49-F238E27FC236}">
                <a16:creationId xmlns:a16="http://schemas.microsoft.com/office/drawing/2014/main" id="{25F83955-DBC7-47BA-B923-BD3DD6DA5D70}"/>
              </a:ext>
            </a:extLst>
          </p:cNvPr>
          <p:cNvSpPr>
            <a:spLocks noGrp="1"/>
          </p:cNvSpPr>
          <p:nvPr>
            <p:ph type="sldNum" sz="quarter" idx="4"/>
          </p:nvPr>
        </p:nvSpPr>
        <p:spPr>
          <a:xfrm>
            <a:off x="444464" y="6476351"/>
            <a:ext cx="698205" cy="365125"/>
          </a:xfrm>
        </p:spPr>
        <p:txBody>
          <a:bodyPr/>
          <a:lstStyle/>
          <a:p>
            <a:fld id="{9D4704D4-DAEA-4D4A-A9DC-4373E3AC7101}" type="slidenum">
              <a:rPr lang="en-GB" smtClean="0"/>
              <a:pPr/>
              <a:t>17</a:t>
            </a:fld>
            <a:endParaRPr lang="en-GB" dirty="0"/>
          </a:p>
        </p:txBody>
      </p:sp>
    </p:spTree>
    <p:extLst>
      <p:ext uri="{BB962C8B-B14F-4D97-AF65-F5344CB8AC3E}">
        <p14:creationId xmlns:p14="http://schemas.microsoft.com/office/powerpoint/2010/main" val="603091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2E255-D040-5F26-46F0-61CC032896F2}"/>
              </a:ext>
            </a:extLst>
          </p:cNvPr>
          <p:cNvSpPr>
            <a:spLocks noGrp="1"/>
          </p:cNvSpPr>
          <p:nvPr>
            <p:ph type="title"/>
          </p:nvPr>
        </p:nvSpPr>
        <p:spPr/>
        <p:txBody>
          <a:bodyPr/>
          <a:lstStyle/>
          <a:p>
            <a:r>
              <a:rPr lang="en-US" sz="2600" dirty="0">
                <a:latin typeface="Arial" panose="020B0604020202020204" pitchFamily="34" charset="0"/>
                <a:cs typeface="Arial" panose="020B0604020202020204" pitchFamily="34" charset="0"/>
              </a:rPr>
              <a:t>Using CPAC 2 and 5 to develop PS 2.1</a:t>
            </a:r>
          </a:p>
        </p:txBody>
      </p:sp>
      <p:sp>
        <p:nvSpPr>
          <p:cNvPr id="3" name="Footer Placeholder 2">
            <a:extLst>
              <a:ext uri="{FF2B5EF4-FFF2-40B4-BE49-F238E27FC236}">
                <a16:creationId xmlns:a16="http://schemas.microsoft.com/office/drawing/2014/main" id="{FF9737A7-5D9E-0AF5-3677-1FDFC668F582}"/>
              </a:ext>
            </a:extLst>
          </p:cNvPr>
          <p:cNvSpPr>
            <a:spLocks noGrp="1"/>
          </p:cNvSpPr>
          <p:nvPr>
            <p:ph type="ftr" sz="quarter" idx="10"/>
          </p:nvPr>
        </p:nvSpPr>
        <p:spPr>
          <a:xfrm>
            <a:off x="1976438" y="6611004"/>
            <a:ext cx="3179762" cy="246995"/>
          </a:xfrm>
        </p:spPr>
        <p:txBody>
          <a:bodyPr/>
          <a:lstStyle/>
          <a:p>
            <a:r>
              <a:rPr lang="en-US" dirty="0"/>
              <a:t>Copyright © 2023 AQA and its licensors. All rights reserved.</a:t>
            </a:r>
          </a:p>
        </p:txBody>
      </p:sp>
      <p:pic>
        <p:nvPicPr>
          <p:cNvPr id="5" name="Picture 5" descr="Graphical user interface, application&#10;&#10;Description automatically generated">
            <a:extLst>
              <a:ext uri="{FF2B5EF4-FFF2-40B4-BE49-F238E27FC236}">
                <a16:creationId xmlns:a16="http://schemas.microsoft.com/office/drawing/2014/main" id="{742F3A80-E747-7B1B-9B59-F03AE77EDCC6}"/>
              </a:ext>
            </a:extLst>
          </p:cNvPr>
          <p:cNvPicPr>
            <a:picLocks noGrp="1" noChangeAspect="1"/>
          </p:cNvPicPr>
          <p:nvPr>
            <p:ph idx="1"/>
          </p:nvPr>
        </p:nvPicPr>
        <p:blipFill>
          <a:blip r:embed="rId2"/>
          <a:stretch>
            <a:fillRect/>
          </a:stretch>
        </p:blipFill>
        <p:spPr>
          <a:xfrm>
            <a:off x="540000" y="4684678"/>
            <a:ext cx="6889971" cy="435971"/>
          </a:xfrm>
        </p:spPr>
      </p:pic>
      <p:pic>
        <p:nvPicPr>
          <p:cNvPr id="6" name="Picture 6" descr="Graphical user interface, text, application&#10;&#10;Description automatically generated">
            <a:extLst>
              <a:ext uri="{FF2B5EF4-FFF2-40B4-BE49-F238E27FC236}">
                <a16:creationId xmlns:a16="http://schemas.microsoft.com/office/drawing/2014/main" id="{F2BFAD33-D100-AECB-CB46-CAF23EE51509}"/>
              </a:ext>
            </a:extLst>
          </p:cNvPr>
          <p:cNvPicPr>
            <a:picLocks noChangeAspect="1"/>
          </p:cNvPicPr>
          <p:nvPr/>
        </p:nvPicPr>
        <p:blipFill>
          <a:blip r:embed="rId3"/>
          <a:stretch>
            <a:fillRect/>
          </a:stretch>
        </p:blipFill>
        <p:spPr>
          <a:xfrm>
            <a:off x="540000" y="1731600"/>
            <a:ext cx="6775200" cy="2175515"/>
          </a:xfrm>
          <a:prstGeom prst="rect">
            <a:avLst/>
          </a:prstGeom>
        </p:spPr>
      </p:pic>
      <p:pic>
        <p:nvPicPr>
          <p:cNvPr id="8" name="Picture 5" descr="Graphical user interface, application&#10;&#10;Description automatically generated">
            <a:extLst>
              <a:ext uri="{FF2B5EF4-FFF2-40B4-BE49-F238E27FC236}">
                <a16:creationId xmlns:a16="http://schemas.microsoft.com/office/drawing/2014/main" id="{CDA00492-23D2-7841-88CC-5133DB2BEDF6}"/>
              </a:ext>
            </a:extLst>
          </p:cNvPr>
          <p:cNvPicPr>
            <a:picLocks noChangeAspect="1"/>
          </p:cNvPicPr>
          <p:nvPr/>
        </p:nvPicPr>
        <p:blipFill>
          <a:blip r:embed="rId4"/>
          <a:stretch>
            <a:fillRect/>
          </a:stretch>
        </p:blipFill>
        <p:spPr>
          <a:xfrm>
            <a:off x="540000" y="3837741"/>
            <a:ext cx="6816217" cy="846937"/>
          </a:xfrm>
          <a:prstGeom prst="rect">
            <a:avLst/>
          </a:prstGeom>
        </p:spPr>
      </p:pic>
      <p:sp>
        <p:nvSpPr>
          <p:cNvPr id="7" name="TextBox 6">
            <a:extLst>
              <a:ext uri="{FF2B5EF4-FFF2-40B4-BE49-F238E27FC236}">
                <a16:creationId xmlns:a16="http://schemas.microsoft.com/office/drawing/2014/main" id="{393D48C6-B289-78F0-3383-502F8F41120A}"/>
              </a:ext>
            </a:extLst>
          </p:cNvPr>
          <p:cNvSpPr txBox="1"/>
          <p:nvPr/>
        </p:nvSpPr>
        <p:spPr>
          <a:xfrm>
            <a:off x="540000" y="5123334"/>
            <a:ext cx="7890392" cy="55399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dirty="0">
                <a:cs typeface="Arial"/>
              </a:rPr>
              <a:t>CPAC 2b Explain any changes you need to make to get an accurate result.</a:t>
            </a:r>
          </a:p>
          <a:p>
            <a:r>
              <a:rPr lang="en-US" dirty="0">
                <a:cs typeface="Arial"/>
              </a:rPr>
              <a:t>CPAC 5 What conclusion can you make about the effect of changing (length).</a:t>
            </a:r>
          </a:p>
        </p:txBody>
      </p:sp>
      <p:sp>
        <p:nvSpPr>
          <p:cNvPr id="9" name="Slide Number Placeholder 3">
            <a:extLst>
              <a:ext uri="{FF2B5EF4-FFF2-40B4-BE49-F238E27FC236}">
                <a16:creationId xmlns:a16="http://schemas.microsoft.com/office/drawing/2014/main" id="{67CE8241-BFEE-44A2-8232-00F5B4B3C74D}"/>
              </a:ext>
            </a:extLst>
          </p:cNvPr>
          <p:cNvSpPr>
            <a:spLocks noGrp="1"/>
          </p:cNvSpPr>
          <p:nvPr>
            <p:ph type="sldNum" sz="quarter" idx="4"/>
          </p:nvPr>
        </p:nvSpPr>
        <p:spPr>
          <a:xfrm>
            <a:off x="444464" y="6476351"/>
            <a:ext cx="698205" cy="365125"/>
          </a:xfrm>
        </p:spPr>
        <p:txBody>
          <a:bodyPr/>
          <a:lstStyle/>
          <a:p>
            <a:fld id="{9D4704D4-DAEA-4D4A-A9DC-4373E3AC7101}" type="slidenum">
              <a:rPr lang="en-GB" smtClean="0"/>
              <a:pPr/>
              <a:t>18</a:t>
            </a:fld>
            <a:endParaRPr lang="en-GB" dirty="0"/>
          </a:p>
        </p:txBody>
      </p:sp>
    </p:spTree>
    <p:extLst>
      <p:ext uri="{BB962C8B-B14F-4D97-AF65-F5344CB8AC3E}">
        <p14:creationId xmlns:p14="http://schemas.microsoft.com/office/powerpoint/2010/main" val="1694950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CBAC4-A833-6882-FFC1-5DC7F8C8CE5D}"/>
              </a:ext>
            </a:extLst>
          </p:cNvPr>
          <p:cNvSpPr>
            <a:spLocks noGrp="1"/>
          </p:cNvSpPr>
          <p:nvPr>
            <p:ph type="title"/>
          </p:nvPr>
        </p:nvSpPr>
        <p:spPr>
          <a:xfrm>
            <a:off x="540000" y="442800"/>
            <a:ext cx="8407012" cy="431181"/>
          </a:xfrm>
        </p:spPr>
        <p:txBody>
          <a:bodyPr/>
          <a:lstStyle/>
          <a:p>
            <a:r>
              <a:rPr lang="en-US" sz="2600" dirty="0">
                <a:latin typeface="Arial" panose="020B0604020202020204" pitchFamily="34" charset="0"/>
                <a:cs typeface="Arial" panose="020B0604020202020204" pitchFamily="34" charset="0"/>
              </a:rPr>
              <a:t>Explain: Biology P2 (AO2) and Chemistry P3 (AO3)</a:t>
            </a:r>
          </a:p>
        </p:txBody>
      </p:sp>
      <p:sp>
        <p:nvSpPr>
          <p:cNvPr id="4" name="Footer Placeholder 3">
            <a:extLst>
              <a:ext uri="{FF2B5EF4-FFF2-40B4-BE49-F238E27FC236}">
                <a16:creationId xmlns:a16="http://schemas.microsoft.com/office/drawing/2014/main" id="{162C2626-892E-BE00-23EA-A3CD84F4E97D}"/>
              </a:ext>
            </a:extLst>
          </p:cNvPr>
          <p:cNvSpPr>
            <a:spLocks noGrp="1"/>
          </p:cNvSpPr>
          <p:nvPr>
            <p:ph type="ftr" sz="quarter" idx="11"/>
          </p:nvPr>
        </p:nvSpPr>
        <p:spPr>
          <a:xfrm>
            <a:off x="1976438" y="6611004"/>
            <a:ext cx="2874962" cy="246995"/>
          </a:xfrm>
        </p:spPr>
        <p:txBody>
          <a:bodyPr/>
          <a:lstStyle/>
          <a:p>
            <a:r>
              <a:rPr lang="en-US" dirty="0"/>
              <a:t>Copyright © 2023 AQA and its licensors. All rights reserved.</a:t>
            </a:r>
          </a:p>
        </p:txBody>
      </p:sp>
      <p:pic>
        <p:nvPicPr>
          <p:cNvPr id="7" name="Picture 7" descr="Graphical user interface, text, application, email&#10;&#10;Description automatically generated">
            <a:extLst>
              <a:ext uri="{FF2B5EF4-FFF2-40B4-BE49-F238E27FC236}">
                <a16:creationId xmlns:a16="http://schemas.microsoft.com/office/drawing/2014/main" id="{0EE19181-3FC3-9725-8BD6-F8D282120A09}"/>
              </a:ext>
            </a:extLst>
          </p:cNvPr>
          <p:cNvPicPr>
            <a:picLocks noGrp="1" noChangeAspect="1"/>
          </p:cNvPicPr>
          <p:nvPr>
            <p:ph idx="1"/>
          </p:nvPr>
        </p:nvPicPr>
        <p:blipFill rotWithShape="1">
          <a:blip r:embed="rId2"/>
          <a:srcRect l="13978" r="1796"/>
          <a:stretch/>
        </p:blipFill>
        <p:spPr>
          <a:xfrm>
            <a:off x="540000" y="1731600"/>
            <a:ext cx="4329555" cy="2655482"/>
          </a:xfrm>
        </p:spPr>
      </p:pic>
      <p:sp>
        <p:nvSpPr>
          <p:cNvPr id="5" name="TextBox 4">
            <a:extLst>
              <a:ext uri="{FF2B5EF4-FFF2-40B4-BE49-F238E27FC236}">
                <a16:creationId xmlns:a16="http://schemas.microsoft.com/office/drawing/2014/main" id="{904FF8B5-5A00-8735-30B2-8DB99F2244DC}"/>
              </a:ext>
            </a:extLst>
          </p:cNvPr>
          <p:cNvSpPr txBox="1"/>
          <p:nvPr/>
        </p:nvSpPr>
        <p:spPr>
          <a:xfrm>
            <a:off x="540000" y="4288455"/>
            <a:ext cx="3499838" cy="55399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dirty="0">
                <a:cs typeface="Arial"/>
              </a:rPr>
              <a:t>Question showed full range of marks</a:t>
            </a:r>
            <a:endParaRPr lang="en-US" dirty="0"/>
          </a:p>
        </p:txBody>
      </p:sp>
      <p:sp>
        <p:nvSpPr>
          <p:cNvPr id="9" name="TextBox 8">
            <a:extLst>
              <a:ext uri="{FF2B5EF4-FFF2-40B4-BE49-F238E27FC236}">
                <a16:creationId xmlns:a16="http://schemas.microsoft.com/office/drawing/2014/main" id="{36B63104-2E6D-A8F9-64C7-1044EE43A248}"/>
              </a:ext>
            </a:extLst>
          </p:cNvPr>
          <p:cNvSpPr txBox="1"/>
          <p:nvPr/>
        </p:nvSpPr>
        <p:spPr>
          <a:xfrm>
            <a:off x="6985541" y="5999306"/>
            <a:ext cx="1466584" cy="2769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dirty="0">
                <a:cs typeface="Arial"/>
              </a:rPr>
              <a:t>43% scored 0 </a:t>
            </a:r>
            <a:endParaRPr lang="en-US" dirty="0"/>
          </a:p>
        </p:txBody>
      </p:sp>
      <p:sp>
        <p:nvSpPr>
          <p:cNvPr id="8" name="Slide Number Placeholder 3">
            <a:extLst>
              <a:ext uri="{FF2B5EF4-FFF2-40B4-BE49-F238E27FC236}">
                <a16:creationId xmlns:a16="http://schemas.microsoft.com/office/drawing/2014/main" id="{12DAD313-3ADA-43B5-B738-5C3C98A33F25}"/>
              </a:ext>
            </a:extLst>
          </p:cNvPr>
          <p:cNvSpPr>
            <a:spLocks noGrp="1"/>
          </p:cNvSpPr>
          <p:nvPr>
            <p:ph type="sldNum" sz="quarter" idx="4"/>
          </p:nvPr>
        </p:nvSpPr>
        <p:spPr>
          <a:xfrm>
            <a:off x="444464" y="6476351"/>
            <a:ext cx="698205" cy="365125"/>
          </a:xfrm>
        </p:spPr>
        <p:txBody>
          <a:bodyPr/>
          <a:lstStyle/>
          <a:p>
            <a:fld id="{9D4704D4-DAEA-4D4A-A9DC-4373E3AC7101}" type="slidenum">
              <a:rPr lang="en-GB" smtClean="0"/>
              <a:pPr/>
              <a:t>19</a:t>
            </a:fld>
            <a:endParaRPr lang="en-GB" dirty="0"/>
          </a:p>
        </p:txBody>
      </p:sp>
      <p:pic>
        <p:nvPicPr>
          <p:cNvPr id="6" name="Picture 6">
            <a:extLst>
              <a:ext uri="{FF2B5EF4-FFF2-40B4-BE49-F238E27FC236}">
                <a16:creationId xmlns:a16="http://schemas.microsoft.com/office/drawing/2014/main" id="{73FDEA47-7E5A-EA2B-D309-4409E5C99EFA}"/>
              </a:ext>
            </a:extLst>
          </p:cNvPr>
          <p:cNvPicPr>
            <a:picLocks noGrp="1" noChangeAspect="1"/>
          </p:cNvPicPr>
          <p:nvPr>
            <p:ph sz="half" idx="2"/>
          </p:nvPr>
        </p:nvPicPr>
        <p:blipFill rotWithShape="1">
          <a:blip r:embed="rId3"/>
          <a:srcRect l="13408"/>
          <a:stretch/>
        </p:blipFill>
        <p:spPr>
          <a:xfrm>
            <a:off x="4657060" y="2900712"/>
            <a:ext cx="3795065" cy="3040895"/>
          </a:xfrm>
        </p:spPr>
      </p:pic>
    </p:spTree>
    <p:extLst>
      <p:ext uri="{BB962C8B-B14F-4D97-AF65-F5344CB8AC3E}">
        <p14:creationId xmlns:p14="http://schemas.microsoft.com/office/powerpoint/2010/main" val="1732149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E8E83-B986-FF21-5080-56C7B9CC7533}"/>
              </a:ext>
            </a:extLst>
          </p:cNvPr>
          <p:cNvSpPr>
            <a:spLocks noGrp="1"/>
          </p:cNvSpPr>
          <p:nvPr>
            <p:ph type="title"/>
          </p:nvPr>
        </p:nvSpPr>
        <p:spPr/>
        <p:txBody>
          <a:bodyPr/>
          <a:lstStyle/>
          <a:p>
            <a:r>
              <a:rPr lang="en-US" sz="2600" dirty="0">
                <a:latin typeface="+mn-lt"/>
              </a:rPr>
              <a:t>Agenda</a:t>
            </a:r>
          </a:p>
        </p:txBody>
      </p:sp>
      <p:sp>
        <p:nvSpPr>
          <p:cNvPr id="4" name="Content Placeholder 3">
            <a:extLst>
              <a:ext uri="{FF2B5EF4-FFF2-40B4-BE49-F238E27FC236}">
                <a16:creationId xmlns:a16="http://schemas.microsoft.com/office/drawing/2014/main" id="{57E0D90E-E312-D3B9-4918-184E175BAAB7}"/>
              </a:ext>
            </a:extLst>
          </p:cNvPr>
          <p:cNvSpPr>
            <a:spLocks noGrp="1"/>
          </p:cNvSpPr>
          <p:nvPr>
            <p:ph idx="1"/>
          </p:nvPr>
        </p:nvSpPr>
        <p:spPr/>
        <p:txBody>
          <a:bodyPr vert="horz" lIns="0" tIns="0" rIns="91440" bIns="0" rtlCol="0" anchor="t">
            <a:noAutofit/>
          </a:bodyPr>
          <a:lstStyle/>
          <a:p>
            <a:pPr marL="359410" indent="-359410"/>
            <a:r>
              <a:rPr lang="en-US" sz="1800" dirty="0"/>
              <a:t>Apparatus and techniques</a:t>
            </a:r>
          </a:p>
          <a:p>
            <a:pPr marL="359410" indent="-359410"/>
            <a:endParaRPr lang="en-US" sz="1800" dirty="0"/>
          </a:p>
          <a:p>
            <a:pPr marL="359410" indent="-359410"/>
            <a:r>
              <a:rPr lang="en-US" sz="1800" dirty="0"/>
              <a:t>Practical exam questions</a:t>
            </a:r>
          </a:p>
          <a:p>
            <a:pPr marL="719455" lvl="1" indent="-359410">
              <a:buClr>
                <a:schemeClr val="tx2"/>
              </a:buClr>
              <a:buSzPct val="60000"/>
              <a:buFont typeface="Courier New" panose="02070309020205020404" pitchFamily="49" charset="0"/>
              <a:buChar char="o"/>
            </a:pPr>
            <a:r>
              <a:rPr lang="en-US" sz="1800" dirty="0"/>
              <a:t>Method</a:t>
            </a:r>
          </a:p>
          <a:p>
            <a:pPr marL="719455" lvl="1" indent="-359410">
              <a:buClr>
                <a:schemeClr val="tx2"/>
              </a:buClr>
              <a:buSzPct val="60000"/>
              <a:buFont typeface="Courier New" panose="02070309020205020404" pitchFamily="49" charset="0"/>
              <a:buChar char="o"/>
            </a:pPr>
            <a:r>
              <a:rPr lang="en-US" sz="1800" dirty="0"/>
              <a:t>Understanding the science</a:t>
            </a:r>
          </a:p>
          <a:p>
            <a:pPr marL="719455" lvl="1" indent="-359410">
              <a:buClr>
                <a:schemeClr val="tx2"/>
              </a:buClr>
              <a:buSzPct val="60000"/>
              <a:buFont typeface="Courier New" panose="02070309020205020404" pitchFamily="49" charset="0"/>
              <a:buChar char="o"/>
            </a:pPr>
            <a:r>
              <a:rPr lang="en-US" sz="1800" dirty="0" err="1"/>
              <a:t>Maths</a:t>
            </a:r>
            <a:endParaRPr lang="en-US" sz="1800" dirty="0"/>
          </a:p>
          <a:p>
            <a:pPr marL="719455" lvl="1" indent="-359410">
              <a:buClr>
                <a:srgbClr val="4B4B4B"/>
              </a:buClr>
              <a:buSzPct val="60000"/>
              <a:buFont typeface="Courier New" panose="02070309020205020404" pitchFamily="49" charset="0"/>
              <a:buChar char="o"/>
            </a:pPr>
            <a:endParaRPr lang="en-US" sz="1800" dirty="0"/>
          </a:p>
          <a:p>
            <a:pPr marL="359410" indent="-359410"/>
            <a:r>
              <a:rPr lang="en-US" sz="1800" dirty="0"/>
              <a:t>Implications</a:t>
            </a:r>
          </a:p>
          <a:p>
            <a:pPr marL="0" indent="0">
              <a:buClr>
                <a:srgbClr val="FFFFFF"/>
              </a:buClr>
              <a:buNone/>
            </a:pPr>
            <a:endParaRPr lang="en-US" dirty="0">
              <a:cs typeface="Arial"/>
            </a:endParaRPr>
          </a:p>
        </p:txBody>
      </p:sp>
      <p:sp>
        <p:nvSpPr>
          <p:cNvPr id="3" name="Footer Placeholder 2">
            <a:extLst>
              <a:ext uri="{FF2B5EF4-FFF2-40B4-BE49-F238E27FC236}">
                <a16:creationId xmlns:a16="http://schemas.microsoft.com/office/drawing/2014/main" id="{BA7B2FB7-96DB-95B3-E95D-56A229600F36}"/>
              </a:ext>
            </a:extLst>
          </p:cNvPr>
          <p:cNvSpPr>
            <a:spLocks noGrp="1"/>
          </p:cNvSpPr>
          <p:nvPr>
            <p:ph type="ftr" sz="quarter" idx="3"/>
          </p:nvPr>
        </p:nvSpPr>
        <p:spPr>
          <a:xfrm>
            <a:off x="1976438" y="6611004"/>
            <a:ext cx="2938462" cy="246995"/>
          </a:xfrm>
        </p:spPr>
        <p:txBody>
          <a:bodyPr/>
          <a:lstStyle/>
          <a:p>
            <a:r>
              <a:rPr lang="en-US" dirty="0"/>
              <a:t>Copyright © 2023 AQA and its licensors. All rights reserved.</a:t>
            </a:r>
          </a:p>
        </p:txBody>
      </p:sp>
      <p:sp>
        <p:nvSpPr>
          <p:cNvPr id="5" name="Slide Number Placeholder 3">
            <a:extLst>
              <a:ext uri="{FF2B5EF4-FFF2-40B4-BE49-F238E27FC236}">
                <a16:creationId xmlns:a16="http://schemas.microsoft.com/office/drawing/2014/main" id="{AD8C7FEF-783D-45B0-A361-525908E53057}"/>
              </a:ext>
            </a:extLst>
          </p:cNvPr>
          <p:cNvSpPr>
            <a:spLocks noGrp="1"/>
          </p:cNvSpPr>
          <p:nvPr>
            <p:ph type="sldNum" sz="quarter" idx="4"/>
          </p:nvPr>
        </p:nvSpPr>
        <p:spPr>
          <a:xfrm>
            <a:off x="444464" y="6476351"/>
            <a:ext cx="698205" cy="365125"/>
          </a:xfrm>
        </p:spPr>
        <p:txBody>
          <a:bodyPr/>
          <a:lstStyle/>
          <a:p>
            <a:fld id="{9D4704D4-DAEA-4D4A-A9DC-4373E3AC7101}" type="slidenum">
              <a:rPr lang="en-GB" smtClean="0"/>
              <a:pPr/>
              <a:t>2</a:t>
            </a:fld>
            <a:endParaRPr lang="en-GB" dirty="0"/>
          </a:p>
        </p:txBody>
      </p:sp>
    </p:spTree>
    <p:extLst>
      <p:ext uri="{BB962C8B-B14F-4D97-AF65-F5344CB8AC3E}">
        <p14:creationId xmlns:p14="http://schemas.microsoft.com/office/powerpoint/2010/main" val="8922195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F88FA-FC65-3FBE-A7A6-9FAC3496C18B}"/>
              </a:ext>
            </a:extLst>
          </p:cNvPr>
          <p:cNvSpPr>
            <a:spLocks noGrp="1"/>
          </p:cNvSpPr>
          <p:nvPr>
            <p:ph type="title"/>
          </p:nvPr>
        </p:nvSpPr>
        <p:spPr>
          <a:xfrm>
            <a:off x="540000" y="442800"/>
            <a:ext cx="8209660" cy="431181"/>
          </a:xfrm>
        </p:spPr>
        <p:txBody>
          <a:bodyPr/>
          <a:lstStyle/>
          <a:p>
            <a:r>
              <a:rPr lang="en-US" sz="2600" dirty="0">
                <a:latin typeface="Arial" panose="020B0604020202020204" pitchFamily="34" charset="0"/>
                <a:cs typeface="Arial" panose="020B0604020202020204" pitchFamily="34" charset="0"/>
              </a:rPr>
              <a:t>Explain: Physics P3 (AO3/2) and Biology P3 (AO3)</a:t>
            </a:r>
          </a:p>
        </p:txBody>
      </p:sp>
      <p:pic>
        <p:nvPicPr>
          <p:cNvPr id="7" name="Picture 7" descr="A picture containing text, document, screenshot, receipt&#10;&#10;Description automatically generated">
            <a:extLst>
              <a:ext uri="{FF2B5EF4-FFF2-40B4-BE49-F238E27FC236}">
                <a16:creationId xmlns:a16="http://schemas.microsoft.com/office/drawing/2014/main" id="{E07A318D-16DB-0839-CA7E-6C3031D9DB7A}"/>
              </a:ext>
            </a:extLst>
          </p:cNvPr>
          <p:cNvPicPr>
            <a:picLocks noGrp="1" noChangeAspect="1"/>
          </p:cNvPicPr>
          <p:nvPr>
            <p:ph sz="half" idx="2"/>
          </p:nvPr>
        </p:nvPicPr>
        <p:blipFill>
          <a:blip r:embed="rId3"/>
          <a:stretch>
            <a:fillRect/>
          </a:stretch>
        </p:blipFill>
        <p:spPr>
          <a:xfrm>
            <a:off x="3677833" y="1684533"/>
            <a:ext cx="4636827" cy="2448941"/>
          </a:xfrm>
        </p:spPr>
      </p:pic>
      <p:sp>
        <p:nvSpPr>
          <p:cNvPr id="4" name="Footer Placeholder 3">
            <a:extLst>
              <a:ext uri="{FF2B5EF4-FFF2-40B4-BE49-F238E27FC236}">
                <a16:creationId xmlns:a16="http://schemas.microsoft.com/office/drawing/2014/main" id="{11CD45F4-E274-8D0B-E75F-BC68F929A3CD}"/>
              </a:ext>
            </a:extLst>
          </p:cNvPr>
          <p:cNvSpPr>
            <a:spLocks noGrp="1"/>
          </p:cNvSpPr>
          <p:nvPr>
            <p:ph type="ftr" sz="quarter" idx="11"/>
          </p:nvPr>
        </p:nvSpPr>
        <p:spPr>
          <a:xfrm>
            <a:off x="1976437" y="6611004"/>
            <a:ext cx="2933267" cy="246995"/>
          </a:xfrm>
        </p:spPr>
        <p:txBody>
          <a:bodyPr/>
          <a:lstStyle/>
          <a:p>
            <a:r>
              <a:rPr lang="en-US" dirty="0"/>
              <a:t>Copyright © 2023 AQA and its licensors. All rights reserved.</a:t>
            </a:r>
          </a:p>
        </p:txBody>
      </p:sp>
      <p:pic>
        <p:nvPicPr>
          <p:cNvPr id="6" name="Picture 6" descr="Chart, line chart&#10;&#10;Description automatically generated">
            <a:extLst>
              <a:ext uri="{FF2B5EF4-FFF2-40B4-BE49-F238E27FC236}">
                <a16:creationId xmlns:a16="http://schemas.microsoft.com/office/drawing/2014/main" id="{93E9E68B-C34C-1949-A5D8-E55A1E8886CE}"/>
              </a:ext>
            </a:extLst>
          </p:cNvPr>
          <p:cNvPicPr>
            <a:picLocks noGrp="1" noChangeAspect="1"/>
          </p:cNvPicPr>
          <p:nvPr>
            <p:ph idx="1"/>
          </p:nvPr>
        </p:nvPicPr>
        <p:blipFill>
          <a:blip r:embed="rId4"/>
          <a:stretch>
            <a:fillRect/>
          </a:stretch>
        </p:blipFill>
        <p:spPr>
          <a:xfrm>
            <a:off x="540000" y="1731600"/>
            <a:ext cx="3091324" cy="4342760"/>
          </a:xfrm>
        </p:spPr>
      </p:pic>
      <p:sp>
        <p:nvSpPr>
          <p:cNvPr id="5" name="TextBox 4">
            <a:extLst>
              <a:ext uri="{FF2B5EF4-FFF2-40B4-BE49-F238E27FC236}">
                <a16:creationId xmlns:a16="http://schemas.microsoft.com/office/drawing/2014/main" id="{0769BF11-361B-6B01-B141-A0522B95F440}"/>
              </a:ext>
            </a:extLst>
          </p:cNvPr>
          <p:cNvSpPr txBox="1"/>
          <p:nvPr/>
        </p:nvSpPr>
        <p:spPr>
          <a:xfrm>
            <a:off x="540000" y="6069530"/>
            <a:ext cx="3350200" cy="2769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dirty="0">
                <a:cs typeface="Arial"/>
              </a:rPr>
              <a:t>67% 0 marks, 4.75% full marks</a:t>
            </a:r>
            <a:endParaRPr lang="en-US" dirty="0"/>
          </a:p>
        </p:txBody>
      </p:sp>
      <p:sp>
        <p:nvSpPr>
          <p:cNvPr id="8" name="TextBox 7">
            <a:extLst>
              <a:ext uri="{FF2B5EF4-FFF2-40B4-BE49-F238E27FC236}">
                <a16:creationId xmlns:a16="http://schemas.microsoft.com/office/drawing/2014/main" id="{3FF48CB6-0F0F-F4C1-C2C7-B59F28897FC3}"/>
              </a:ext>
            </a:extLst>
          </p:cNvPr>
          <p:cNvSpPr txBox="1"/>
          <p:nvPr/>
        </p:nvSpPr>
        <p:spPr>
          <a:xfrm>
            <a:off x="6933139" y="4133474"/>
            <a:ext cx="1381521" cy="2769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dirty="0">
                <a:cs typeface="Arial"/>
              </a:rPr>
              <a:t>50% 0 marks</a:t>
            </a:r>
            <a:endParaRPr lang="en-US" dirty="0"/>
          </a:p>
        </p:txBody>
      </p:sp>
      <p:sp>
        <p:nvSpPr>
          <p:cNvPr id="9" name="Slide Number Placeholder 3">
            <a:extLst>
              <a:ext uri="{FF2B5EF4-FFF2-40B4-BE49-F238E27FC236}">
                <a16:creationId xmlns:a16="http://schemas.microsoft.com/office/drawing/2014/main" id="{72B68389-0C98-4817-8DDC-980AC08AF228}"/>
              </a:ext>
            </a:extLst>
          </p:cNvPr>
          <p:cNvSpPr>
            <a:spLocks noGrp="1"/>
          </p:cNvSpPr>
          <p:nvPr>
            <p:ph type="sldNum" sz="quarter" idx="4"/>
          </p:nvPr>
        </p:nvSpPr>
        <p:spPr>
          <a:xfrm>
            <a:off x="444464" y="6476351"/>
            <a:ext cx="698205" cy="365125"/>
          </a:xfrm>
        </p:spPr>
        <p:txBody>
          <a:bodyPr/>
          <a:lstStyle/>
          <a:p>
            <a:fld id="{9D4704D4-DAEA-4D4A-A9DC-4373E3AC7101}" type="slidenum">
              <a:rPr lang="en-GB" smtClean="0"/>
              <a:pPr/>
              <a:t>20</a:t>
            </a:fld>
            <a:endParaRPr lang="en-GB" dirty="0"/>
          </a:p>
        </p:txBody>
      </p:sp>
    </p:spTree>
    <p:extLst>
      <p:ext uri="{BB962C8B-B14F-4D97-AF65-F5344CB8AC3E}">
        <p14:creationId xmlns:p14="http://schemas.microsoft.com/office/powerpoint/2010/main" val="5042678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E39C1-B794-4492-8B09-3867D3355BEB}"/>
              </a:ext>
            </a:extLst>
          </p:cNvPr>
          <p:cNvSpPr>
            <a:spLocks noGrp="1"/>
          </p:cNvSpPr>
          <p:nvPr>
            <p:ph type="title"/>
          </p:nvPr>
        </p:nvSpPr>
        <p:spPr/>
        <p:txBody>
          <a:bodyPr/>
          <a:lstStyle/>
          <a:p>
            <a:r>
              <a:rPr lang="en-US" sz="2600" dirty="0">
                <a:latin typeface="Arial" panose="020B0604020202020204" pitchFamily="34" charset="0"/>
                <a:cs typeface="Arial" panose="020B0604020202020204" pitchFamily="34" charset="0"/>
              </a:rPr>
              <a:t>Explain at A-level</a:t>
            </a:r>
          </a:p>
        </p:txBody>
      </p:sp>
      <p:sp>
        <p:nvSpPr>
          <p:cNvPr id="3" name="Footer Placeholder 2">
            <a:extLst>
              <a:ext uri="{FF2B5EF4-FFF2-40B4-BE49-F238E27FC236}">
                <a16:creationId xmlns:a16="http://schemas.microsoft.com/office/drawing/2014/main" id="{B3602131-1AAB-01F1-CBC4-F58CE3CC44A4}"/>
              </a:ext>
            </a:extLst>
          </p:cNvPr>
          <p:cNvSpPr>
            <a:spLocks noGrp="1"/>
          </p:cNvSpPr>
          <p:nvPr>
            <p:ph type="ftr" sz="quarter" idx="10"/>
          </p:nvPr>
        </p:nvSpPr>
        <p:spPr>
          <a:xfrm>
            <a:off x="1976438" y="6611004"/>
            <a:ext cx="3230562" cy="361295"/>
          </a:xfrm>
        </p:spPr>
        <p:txBody>
          <a:bodyPr/>
          <a:lstStyle/>
          <a:p>
            <a:r>
              <a:rPr lang="en-US" dirty="0"/>
              <a:t>Copyright © 2023 AQA and its licensors. All rights reserved.</a:t>
            </a:r>
          </a:p>
        </p:txBody>
      </p:sp>
      <p:sp>
        <p:nvSpPr>
          <p:cNvPr id="8" name="Content Placeholder 8">
            <a:extLst>
              <a:ext uri="{FF2B5EF4-FFF2-40B4-BE49-F238E27FC236}">
                <a16:creationId xmlns:a16="http://schemas.microsoft.com/office/drawing/2014/main" id="{109BE113-42C1-9B97-E7D8-B08361E77583}"/>
              </a:ext>
            </a:extLst>
          </p:cNvPr>
          <p:cNvSpPr txBox="1">
            <a:spLocks/>
          </p:cNvSpPr>
          <p:nvPr/>
        </p:nvSpPr>
        <p:spPr>
          <a:xfrm>
            <a:off x="540000" y="1731600"/>
            <a:ext cx="8045200" cy="4745805"/>
          </a:xfrm>
          <a:prstGeom prst="rect">
            <a:avLst/>
          </a:prstGeom>
        </p:spPr>
        <p:txBody>
          <a:bodyPr vert="horz" lIns="0" tIns="0" rIns="91440" bIns="0" rtlCol="0" anchor="t">
            <a:noAutofit/>
          </a:bodyPr>
          <a:lstStyle>
            <a:lvl1pPr marL="360000" indent="-360000" algn="l" defTabSz="457200" rtl="0" eaLnBrk="1" latinLnBrk="0" hangingPunct="1">
              <a:lnSpc>
                <a:spcPct val="100000"/>
              </a:lnSpc>
              <a:spcBef>
                <a:spcPts val="400"/>
              </a:spcBef>
              <a:buClr>
                <a:srgbClr val="4B4B4B"/>
              </a:buClr>
              <a:buFont typeface="Arial"/>
              <a:buChar char="•"/>
              <a:defRPr sz="2400" kern="1200">
                <a:solidFill>
                  <a:schemeClr val="tx1"/>
                </a:solidFill>
                <a:latin typeface="+mn-lt"/>
                <a:ea typeface="+mn-ea"/>
                <a:cs typeface="+mn-cs"/>
              </a:defRPr>
            </a:lvl1pPr>
            <a:lvl2pPr marL="720000" indent="-360000" algn="l" defTabSz="457200" rtl="0" eaLnBrk="1" latinLnBrk="0" hangingPunct="1">
              <a:lnSpc>
                <a:spcPct val="100000"/>
              </a:lnSpc>
              <a:spcBef>
                <a:spcPts val="400"/>
              </a:spcBef>
              <a:buFont typeface="Arial" pitchFamily="34" charset="0"/>
              <a:buChar char="•"/>
              <a:defRPr sz="2400" kern="1200">
                <a:solidFill>
                  <a:schemeClr val="tx1"/>
                </a:solidFill>
                <a:latin typeface="+mn-lt"/>
                <a:ea typeface="+mn-ea"/>
                <a:cs typeface="+mn-cs"/>
              </a:defRPr>
            </a:lvl2pPr>
            <a:lvl3pPr marL="1080000" indent="-360000" algn="l" defTabSz="457200" rtl="0" eaLnBrk="1" latinLnBrk="0" hangingPunct="1">
              <a:lnSpc>
                <a:spcPct val="100000"/>
              </a:lnSpc>
              <a:spcBef>
                <a:spcPts val="400"/>
              </a:spcBef>
              <a:buFont typeface="Arial" pitchFamily="34" charset="0"/>
              <a:buChar char="•"/>
              <a:defRPr sz="2400" kern="1200">
                <a:solidFill>
                  <a:schemeClr val="tx1"/>
                </a:solidFill>
                <a:latin typeface="+mn-lt"/>
                <a:ea typeface="+mn-ea"/>
                <a:cs typeface="+mn-cs"/>
              </a:defRPr>
            </a:lvl3pPr>
            <a:lvl4pPr marL="1440000" indent="-360000" algn="l" defTabSz="457200" rtl="0" eaLnBrk="1" latinLnBrk="0" hangingPunct="1">
              <a:lnSpc>
                <a:spcPct val="100000"/>
              </a:lnSpc>
              <a:spcBef>
                <a:spcPts val="400"/>
              </a:spcBef>
              <a:buFont typeface="Arial" pitchFamily="34" charset="0"/>
              <a:buChar char="•"/>
              <a:defRPr sz="2400" kern="1200">
                <a:solidFill>
                  <a:schemeClr val="tx1"/>
                </a:solidFill>
                <a:latin typeface="+mn-lt"/>
                <a:ea typeface="+mn-ea"/>
                <a:cs typeface="+mn-cs"/>
              </a:defRPr>
            </a:lvl4pPr>
            <a:lvl5pPr marL="1800000" indent="-360000" algn="l" defTabSz="457200" rtl="0" eaLnBrk="1" latinLnBrk="0" hangingPunct="1">
              <a:lnSpc>
                <a:spcPct val="100000"/>
              </a:lnSpc>
              <a:spcBef>
                <a:spcPts val="400"/>
              </a:spcBef>
              <a:buFont typeface="Arial" pitchFamily="34" charset="0"/>
              <a:buChar char="•"/>
              <a:defRPr sz="24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95" indent="-285750">
              <a:spcBef>
                <a:spcPts val="0"/>
              </a:spcBef>
            </a:pPr>
            <a:r>
              <a:rPr lang="en-US" sz="1800" dirty="0"/>
              <a:t>A-level explanation? Must be beyond GCSE content.</a:t>
            </a:r>
          </a:p>
          <a:p>
            <a:pPr marL="719455" lvl="1" indent="-359410">
              <a:spcBef>
                <a:spcPts val="0"/>
              </a:spcBef>
              <a:buClr>
                <a:srgbClr val="4B4B4B"/>
              </a:buClr>
              <a:buFont typeface="Arial"/>
            </a:pPr>
            <a:endParaRPr lang="en-US" sz="1800" dirty="0"/>
          </a:p>
          <a:p>
            <a:pPr marL="359455" indent="-359410">
              <a:spcBef>
                <a:spcPts val="0"/>
              </a:spcBef>
            </a:pPr>
            <a:r>
              <a:rPr lang="en-US" sz="1800" dirty="0"/>
              <a:t>Use of A-level scientific terminology.</a:t>
            </a:r>
          </a:p>
          <a:p>
            <a:pPr marL="719455" lvl="1" indent="-359410">
              <a:spcBef>
                <a:spcPts val="0"/>
              </a:spcBef>
              <a:buClr>
                <a:srgbClr val="4B4B4B"/>
              </a:buClr>
              <a:buFont typeface="Arial"/>
            </a:pPr>
            <a:endParaRPr lang="en-US" sz="1800" dirty="0"/>
          </a:p>
          <a:p>
            <a:pPr marL="359455" indent="-359410">
              <a:spcBef>
                <a:spcPts val="0"/>
              </a:spcBef>
            </a:pPr>
            <a:r>
              <a:rPr lang="en-US" sz="1800" dirty="0"/>
              <a:t>Follow instructions eg, 'use figure 1' or 'include...’</a:t>
            </a:r>
          </a:p>
          <a:p>
            <a:pPr marL="719455" lvl="1" indent="-359410">
              <a:spcBef>
                <a:spcPts val="0"/>
              </a:spcBef>
              <a:buClr>
                <a:srgbClr val="4B4B4B"/>
              </a:buClr>
              <a:buFont typeface="Arial"/>
            </a:pPr>
            <a:endParaRPr lang="en-US" sz="1800" dirty="0"/>
          </a:p>
          <a:p>
            <a:pPr marL="359455" indent="-359410">
              <a:spcBef>
                <a:spcPts val="0"/>
              </a:spcBef>
            </a:pPr>
            <a:r>
              <a:rPr lang="en-US" sz="1800" dirty="0"/>
              <a:t>Look at number of marks.</a:t>
            </a:r>
          </a:p>
          <a:p>
            <a:pPr marL="719455" lvl="1" indent="-359410">
              <a:spcBef>
                <a:spcPts val="0"/>
              </a:spcBef>
              <a:buClr>
                <a:srgbClr val="4B4B4B"/>
              </a:buClr>
              <a:buFont typeface="Arial"/>
            </a:pPr>
            <a:endParaRPr lang="en-US" sz="1800" dirty="0"/>
          </a:p>
          <a:p>
            <a:pPr marL="359455" indent="-359410">
              <a:spcBef>
                <a:spcPts val="0"/>
              </a:spcBef>
            </a:pPr>
            <a:r>
              <a:rPr lang="en-US" sz="1800" dirty="0"/>
              <a:t>Use of linking words/terms if two command words to give reason.</a:t>
            </a:r>
          </a:p>
          <a:p>
            <a:pPr marL="359455" indent="-359410">
              <a:spcBef>
                <a:spcPts val="0"/>
              </a:spcBef>
            </a:pPr>
            <a:endParaRPr lang="en-US" sz="1800" dirty="0"/>
          </a:p>
          <a:p>
            <a:pPr marL="359455" indent="-359410">
              <a:spcBef>
                <a:spcPts val="0"/>
              </a:spcBef>
            </a:pPr>
            <a:r>
              <a:rPr lang="en-US" sz="1800" dirty="0"/>
              <a:t>Why? eg, 'describe and explain’:</a:t>
            </a:r>
          </a:p>
          <a:p>
            <a:pPr lvl="2">
              <a:spcBef>
                <a:spcPts val="0"/>
              </a:spcBef>
              <a:buClr>
                <a:srgbClr val="412878"/>
              </a:buClr>
              <a:buSzPct val="60000"/>
              <a:buFont typeface="Courier New" panose="02070309020205020404" pitchFamily="49" charset="0"/>
              <a:buChar char="o"/>
            </a:pPr>
            <a:r>
              <a:rPr lang="en-US" sz="1800" dirty="0"/>
              <a:t>Because</a:t>
            </a:r>
          </a:p>
          <a:p>
            <a:pPr lvl="2">
              <a:spcBef>
                <a:spcPts val="0"/>
              </a:spcBef>
              <a:buClr>
                <a:srgbClr val="412878"/>
              </a:buClr>
              <a:buSzPct val="60000"/>
              <a:buFont typeface="Courier New" panose="02070309020205020404" pitchFamily="49" charset="0"/>
              <a:buChar char="o"/>
            </a:pPr>
            <a:r>
              <a:rPr lang="en-US" sz="1800" dirty="0"/>
              <a:t>So</a:t>
            </a:r>
          </a:p>
          <a:p>
            <a:pPr lvl="2">
              <a:spcBef>
                <a:spcPts val="0"/>
              </a:spcBef>
              <a:buClr>
                <a:srgbClr val="412878"/>
              </a:buClr>
              <a:buSzPct val="60000"/>
              <a:buFont typeface="Courier New" panose="02070309020205020404" pitchFamily="49" charset="0"/>
              <a:buChar char="o"/>
            </a:pPr>
            <a:r>
              <a:rPr lang="en-US" sz="1800" dirty="0"/>
              <a:t>Therefore</a:t>
            </a:r>
          </a:p>
          <a:p>
            <a:pPr lvl="2">
              <a:spcBef>
                <a:spcPts val="0"/>
              </a:spcBef>
              <a:buClr>
                <a:srgbClr val="412878"/>
              </a:buClr>
              <a:buSzPct val="60000"/>
              <a:buFont typeface="Courier New" panose="02070309020205020404" pitchFamily="49" charset="0"/>
              <a:buChar char="o"/>
            </a:pPr>
            <a:r>
              <a:rPr lang="en-US" sz="1800" dirty="0"/>
              <a:t>The reason for this is...</a:t>
            </a:r>
          </a:p>
          <a:p>
            <a:pPr marL="1079500" lvl="2" indent="-359410">
              <a:buFont typeface="Arial"/>
              <a:buChar char="•"/>
            </a:pPr>
            <a:endParaRPr lang="en-US" dirty="0">
              <a:cs typeface="Arial"/>
            </a:endParaRPr>
          </a:p>
          <a:p>
            <a:pPr marL="719455" lvl="1" indent="-359410">
              <a:buFont typeface="Arial"/>
              <a:buChar char="•"/>
            </a:pPr>
            <a:endParaRPr lang="en-US" dirty="0">
              <a:cs typeface="Arial"/>
            </a:endParaRPr>
          </a:p>
        </p:txBody>
      </p:sp>
      <p:sp>
        <p:nvSpPr>
          <p:cNvPr id="5" name="Slide Number Placeholder 3">
            <a:extLst>
              <a:ext uri="{FF2B5EF4-FFF2-40B4-BE49-F238E27FC236}">
                <a16:creationId xmlns:a16="http://schemas.microsoft.com/office/drawing/2014/main" id="{F13EFF46-FA83-4AEA-8D0F-DB2B98CD4906}"/>
              </a:ext>
            </a:extLst>
          </p:cNvPr>
          <p:cNvSpPr>
            <a:spLocks noGrp="1"/>
          </p:cNvSpPr>
          <p:nvPr>
            <p:ph type="sldNum" sz="quarter" idx="4"/>
          </p:nvPr>
        </p:nvSpPr>
        <p:spPr>
          <a:xfrm>
            <a:off x="444464" y="6476351"/>
            <a:ext cx="698205" cy="365125"/>
          </a:xfrm>
        </p:spPr>
        <p:txBody>
          <a:bodyPr/>
          <a:lstStyle/>
          <a:p>
            <a:fld id="{9D4704D4-DAEA-4D4A-A9DC-4373E3AC7101}" type="slidenum">
              <a:rPr lang="en-GB" smtClean="0"/>
              <a:pPr/>
              <a:t>21</a:t>
            </a:fld>
            <a:endParaRPr lang="en-GB" dirty="0"/>
          </a:p>
        </p:txBody>
      </p:sp>
    </p:spTree>
    <p:extLst>
      <p:ext uri="{BB962C8B-B14F-4D97-AF65-F5344CB8AC3E}">
        <p14:creationId xmlns:p14="http://schemas.microsoft.com/office/powerpoint/2010/main" val="3816041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E4E2C-05DB-4901-DE0E-B1C0A488A36C}"/>
              </a:ext>
            </a:extLst>
          </p:cNvPr>
          <p:cNvSpPr>
            <a:spLocks noGrp="1"/>
          </p:cNvSpPr>
          <p:nvPr>
            <p:ph type="title"/>
          </p:nvPr>
        </p:nvSpPr>
        <p:spPr/>
        <p:txBody>
          <a:bodyPr/>
          <a:lstStyle/>
          <a:p>
            <a:r>
              <a:rPr lang="en-US" sz="2600" dirty="0">
                <a:latin typeface="Arial" panose="020B0604020202020204" pitchFamily="34" charset="0"/>
                <a:cs typeface="Arial" panose="020B0604020202020204" pitchFamily="34" charset="0"/>
              </a:rPr>
              <a:t>Practical skills: Maths</a:t>
            </a:r>
          </a:p>
        </p:txBody>
      </p:sp>
      <p:sp>
        <p:nvSpPr>
          <p:cNvPr id="4" name="Content Placeholder 3">
            <a:extLst>
              <a:ext uri="{FF2B5EF4-FFF2-40B4-BE49-F238E27FC236}">
                <a16:creationId xmlns:a16="http://schemas.microsoft.com/office/drawing/2014/main" id="{CB760931-ECB6-B757-2FCC-9CE5B04EA18E}"/>
              </a:ext>
            </a:extLst>
          </p:cNvPr>
          <p:cNvSpPr>
            <a:spLocks noGrp="1"/>
          </p:cNvSpPr>
          <p:nvPr>
            <p:ph idx="1"/>
          </p:nvPr>
        </p:nvSpPr>
        <p:spPr/>
        <p:txBody>
          <a:bodyPr vert="horz" lIns="0" tIns="0" rIns="91440" bIns="0" rtlCol="0" anchor="t">
            <a:noAutofit/>
          </a:bodyPr>
          <a:lstStyle/>
          <a:p>
            <a:pPr>
              <a:spcBef>
                <a:spcPts val="0"/>
              </a:spcBef>
            </a:pPr>
            <a:r>
              <a:rPr lang="en-US" sz="1800" dirty="0">
                <a:solidFill>
                  <a:srgbClr val="4B4B4B"/>
                </a:solidFill>
              </a:rPr>
              <a:t>Questions on calculations in a practical context</a:t>
            </a:r>
          </a:p>
          <a:p>
            <a:pPr>
              <a:spcBef>
                <a:spcPts val="0"/>
              </a:spcBef>
            </a:pPr>
            <a:endParaRPr lang="en-US" sz="1800" dirty="0">
              <a:solidFill>
                <a:srgbClr val="4B4B4B"/>
              </a:solidFill>
            </a:endParaRPr>
          </a:p>
          <a:p>
            <a:pPr>
              <a:spcBef>
                <a:spcPts val="0"/>
              </a:spcBef>
            </a:pPr>
            <a:r>
              <a:rPr lang="en-US" sz="1800" dirty="0">
                <a:solidFill>
                  <a:srgbClr val="4B4B4B"/>
                </a:solidFill>
              </a:rPr>
              <a:t>Booklet page 22</a:t>
            </a:r>
          </a:p>
          <a:p>
            <a:pPr marL="0" indent="0">
              <a:buNone/>
            </a:pPr>
            <a:endParaRPr lang="en-US" dirty="0">
              <a:cs typeface="Arial"/>
            </a:endParaRPr>
          </a:p>
          <a:p>
            <a:pPr marL="359410" indent="-359410"/>
            <a:endParaRPr lang="en-US" dirty="0">
              <a:cs typeface="Arial"/>
            </a:endParaRPr>
          </a:p>
        </p:txBody>
      </p:sp>
      <p:sp>
        <p:nvSpPr>
          <p:cNvPr id="3" name="Footer Placeholder 2">
            <a:extLst>
              <a:ext uri="{FF2B5EF4-FFF2-40B4-BE49-F238E27FC236}">
                <a16:creationId xmlns:a16="http://schemas.microsoft.com/office/drawing/2014/main" id="{A1FFA669-DD98-00F2-609B-89807EA86384}"/>
              </a:ext>
            </a:extLst>
          </p:cNvPr>
          <p:cNvSpPr>
            <a:spLocks noGrp="1"/>
          </p:cNvSpPr>
          <p:nvPr>
            <p:ph type="ftr" sz="quarter" idx="3"/>
          </p:nvPr>
        </p:nvSpPr>
        <p:spPr>
          <a:xfrm>
            <a:off x="1976438" y="6611004"/>
            <a:ext cx="2951162" cy="246995"/>
          </a:xfrm>
        </p:spPr>
        <p:txBody>
          <a:bodyPr/>
          <a:lstStyle/>
          <a:p>
            <a:r>
              <a:rPr lang="en-US" dirty="0"/>
              <a:t>Copyright © 2023 AQA and its licensors. All rights reserved.</a:t>
            </a:r>
          </a:p>
        </p:txBody>
      </p:sp>
      <p:sp>
        <p:nvSpPr>
          <p:cNvPr id="5" name="Slide Number Placeholder 3">
            <a:extLst>
              <a:ext uri="{FF2B5EF4-FFF2-40B4-BE49-F238E27FC236}">
                <a16:creationId xmlns:a16="http://schemas.microsoft.com/office/drawing/2014/main" id="{AB393711-BC8C-415D-97CB-ED9C152CD9E4}"/>
              </a:ext>
            </a:extLst>
          </p:cNvPr>
          <p:cNvSpPr>
            <a:spLocks noGrp="1"/>
          </p:cNvSpPr>
          <p:nvPr>
            <p:ph type="sldNum" sz="quarter" idx="4"/>
          </p:nvPr>
        </p:nvSpPr>
        <p:spPr>
          <a:xfrm>
            <a:off x="444464" y="6476351"/>
            <a:ext cx="698205" cy="365125"/>
          </a:xfrm>
        </p:spPr>
        <p:txBody>
          <a:bodyPr/>
          <a:lstStyle/>
          <a:p>
            <a:fld id="{9D4704D4-DAEA-4D4A-A9DC-4373E3AC7101}" type="slidenum">
              <a:rPr lang="en-GB" smtClean="0"/>
              <a:pPr/>
              <a:t>22</a:t>
            </a:fld>
            <a:endParaRPr lang="en-GB" dirty="0"/>
          </a:p>
        </p:txBody>
      </p:sp>
    </p:spTree>
    <p:extLst>
      <p:ext uri="{BB962C8B-B14F-4D97-AF65-F5344CB8AC3E}">
        <p14:creationId xmlns:p14="http://schemas.microsoft.com/office/powerpoint/2010/main" val="11114692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3BBB5-C163-3720-12DC-56037FCBDB99}"/>
              </a:ext>
            </a:extLst>
          </p:cNvPr>
          <p:cNvSpPr>
            <a:spLocks noGrp="1"/>
          </p:cNvSpPr>
          <p:nvPr>
            <p:ph type="title"/>
          </p:nvPr>
        </p:nvSpPr>
        <p:spPr>
          <a:xfrm>
            <a:off x="540000" y="441132"/>
            <a:ext cx="8045200" cy="431181"/>
          </a:xfrm>
        </p:spPr>
        <p:txBody>
          <a:bodyPr/>
          <a:lstStyle/>
          <a:p>
            <a:r>
              <a:rPr lang="en-US" sz="2600" dirty="0">
                <a:latin typeface="Arial" panose="020B0604020202020204" pitchFamily="34" charset="0"/>
                <a:cs typeface="Arial" panose="020B0604020202020204" pitchFamily="34" charset="0"/>
              </a:rPr>
              <a:t>Maths: Biology P2 (AO2)</a:t>
            </a:r>
          </a:p>
        </p:txBody>
      </p:sp>
      <p:sp>
        <p:nvSpPr>
          <p:cNvPr id="3" name="Footer Placeholder 2">
            <a:extLst>
              <a:ext uri="{FF2B5EF4-FFF2-40B4-BE49-F238E27FC236}">
                <a16:creationId xmlns:a16="http://schemas.microsoft.com/office/drawing/2014/main" id="{F3D59C84-7C81-5ADF-B5E8-D295F8A10F4B}"/>
              </a:ext>
            </a:extLst>
          </p:cNvPr>
          <p:cNvSpPr>
            <a:spLocks noGrp="1"/>
          </p:cNvSpPr>
          <p:nvPr>
            <p:ph type="ftr" sz="quarter" idx="10"/>
          </p:nvPr>
        </p:nvSpPr>
        <p:spPr>
          <a:xfrm>
            <a:off x="1976438" y="6611005"/>
            <a:ext cx="2976562" cy="256090"/>
          </a:xfrm>
        </p:spPr>
        <p:txBody>
          <a:bodyPr/>
          <a:lstStyle/>
          <a:p>
            <a:r>
              <a:rPr lang="en-US" dirty="0"/>
              <a:t>Copyright © 2023 AQA and its licensors. All rights reserved.</a:t>
            </a:r>
          </a:p>
        </p:txBody>
      </p:sp>
      <p:pic>
        <p:nvPicPr>
          <p:cNvPr id="6" name="Picture 6" descr="Text, letter&#10;&#10;Description automatically generated">
            <a:extLst>
              <a:ext uri="{FF2B5EF4-FFF2-40B4-BE49-F238E27FC236}">
                <a16:creationId xmlns:a16="http://schemas.microsoft.com/office/drawing/2014/main" id="{9930EB44-9EEC-F855-4D31-A660F452E86A}"/>
              </a:ext>
            </a:extLst>
          </p:cNvPr>
          <p:cNvPicPr>
            <a:picLocks noChangeAspect="1"/>
          </p:cNvPicPr>
          <p:nvPr/>
        </p:nvPicPr>
        <p:blipFill>
          <a:blip r:embed="rId3"/>
          <a:stretch>
            <a:fillRect/>
          </a:stretch>
        </p:blipFill>
        <p:spPr>
          <a:xfrm>
            <a:off x="540000" y="1731600"/>
            <a:ext cx="4988930" cy="2063843"/>
          </a:xfrm>
          <a:prstGeom prst="rect">
            <a:avLst/>
          </a:prstGeom>
        </p:spPr>
      </p:pic>
      <p:pic>
        <p:nvPicPr>
          <p:cNvPr id="8" name="Picture 8" descr="Text, letter&#10;&#10;Description automatically generated">
            <a:extLst>
              <a:ext uri="{FF2B5EF4-FFF2-40B4-BE49-F238E27FC236}">
                <a16:creationId xmlns:a16="http://schemas.microsoft.com/office/drawing/2014/main" id="{FFB4FC4E-1EC6-ECA3-ED64-B0C7B6EC0B75}"/>
              </a:ext>
            </a:extLst>
          </p:cNvPr>
          <p:cNvPicPr>
            <a:picLocks noChangeAspect="1"/>
          </p:cNvPicPr>
          <p:nvPr/>
        </p:nvPicPr>
        <p:blipFill>
          <a:blip r:embed="rId4"/>
          <a:stretch>
            <a:fillRect/>
          </a:stretch>
        </p:blipFill>
        <p:spPr>
          <a:xfrm>
            <a:off x="540000" y="3839316"/>
            <a:ext cx="6520019" cy="1593655"/>
          </a:xfrm>
          <a:prstGeom prst="rect">
            <a:avLst/>
          </a:prstGeom>
        </p:spPr>
      </p:pic>
      <p:sp>
        <p:nvSpPr>
          <p:cNvPr id="9" name="TextBox 2">
            <a:extLst>
              <a:ext uri="{FF2B5EF4-FFF2-40B4-BE49-F238E27FC236}">
                <a16:creationId xmlns:a16="http://schemas.microsoft.com/office/drawing/2014/main" id="{FA74E8AB-6CAE-DCB8-2EE8-3104B7CD5046}"/>
              </a:ext>
            </a:extLst>
          </p:cNvPr>
          <p:cNvSpPr txBox="1"/>
          <p:nvPr/>
        </p:nvSpPr>
        <p:spPr>
          <a:xfrm>
            <a:off x="6995472" y="1731600"/>
            <a:ext cx="1602549" cy="553998"/>
          </a:xfrm>
          <a:prstGeom prst="rect">
            <a:avLst/>
          </a:prstGeom>
          <a:noFill/>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ea typeface="+mn-lt"/>
                <a:cs typeface="+mn-lt"/>
              </a:rPr>
              <a:t>Which CPAC?</a:t>
            </a:r>
            <a:endParaRPr lang="en-US" dirty="0">
              <a:ea typeface="+mn-lt"/>
              <a:cs typeface="+mn-lt"/>
            </a:endParaRPr>
          </a:p>
          <a:p>
            <a:endParaRPr lang="en-US" b="1" dirty="0">
              <a:cs typeface="Arial"/>
            </a:endParaRPr>
          </a:p>
        </p:txBody>
      </p:sp>
      <p:sp>
        <p:nvSpPr>
          <p:cNvPr id="5" name="TextBox 4">
            <a:extLst>
              <a:ext uri="{FF2B5EF4-FFF2-40B4-BE49-F238E27FC236}">
                <a16:creationId xmlns:a16="http://schemas.microsoft.com/office/drawing/2014/main" id="{640E524E-7F5B-0E9D-6AEF-F96F7FC1EA46}"/>
              </a:ext>
            </a:extLst>
          </p:cNvPr>
          <p:cNvSpPr txBox="1"/>
          <p:nvPr/>
        </p:nvSpPr>
        <p:spPr>
          <a:xfrm>
            <a:off x="540000" y="5515816"/>
            <a:ext cx="8052042" cy="55399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dirty="0">
                <a:cs typeface="Arial"/>
              </a:rPr>
              <a:t>What could you do in practical lessons to prepare students for this type of question?</a:t>
            </a:r>
          </a:p>
        </p:txBody>
      </p:sp>
      <p:sp>
        <p:nvSpPr>
          <p:cNvPr id="10" name="Slide Number Placeholder 3">
            <a:extLst>
              <a:ext uri="{FF2B5EF4-FFF2-40B4-BE49-F238E27FC236}">
                <a16:creationId xmlns:a16="http://schemas.microsoft.com/office/drawing/2014/main" id="{E4BB5674-28C3-4CED-ADC4-F876E08BC8EE}"/>
              </a:ext>
            </a:extLst>
          </p:cNvPr>
          <p:cNvSpPr>
            <a:spLocks noGrp="1"/>
          </p:cNvSpPr>
          <p:nvPr>
            <p:ph type="sldNum" sz="quarter" idx="4"/>
          </p:nvPr>
        </p:nvSpPr>
        <p:spPr>
          <a:xfrm>
            <a:off x="444464" y="6476351"/>
            <a:ext cx="698205" cy="365125"/>
          </a:xfrm>
        </p:spPr>
        <p:txBody>
          <a:bodyPr/>
          <a:lstStyle/>
          <a:p>
            <a:fld id="{9D4704D4-DAEA-4D4A-A9DC-4373E3AC7101}" type="slidenum">
              <a:rPr lang="en-GB" smtClean="0"/>
              <a:pPr/>
              <a:t>23</a:t>
            </a:fld>
            <a:endParaRPr lang="en-GB" dirty="0"/>
          </a:p>
        </p:txBody>
      </p:sp>
    </p:spTree>
    <p:extLst>
      <p:ext uri="{BB962C8B-B14F-4D97-AF65-F5344CB8AC3E}">
        <p14:creationId xmlns:p14="http://schemas.microsoft.com/office/powerpoint/2010/main" val="96059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3C6EC-7C9E-D988-DD5D-27C78B645444}"/>
              </a:ext>
            </a:extLst>
          </p:cNvPr>
          <p:cNvSpPr>
            <a:spLocks noGrp="1"/>
          </p:cNvSpPr>
          <p:nvPr>
            <p:ph type="title"/>
          </p:nvPr>
        </p:nvSpPr>
        <p:spPr>
          <a:xfrm>
            <a:off x="540000" y="442800"/>
            <a:ext cx="8727710" cy="431181"/>
          </a:xfrm>
        </p:spPr>
        <p:txBody>
          <a:bodyPr/>
          <a:lstStyle/>
          <a:p>
            <a:r>
              <a:rPr lang="en-US" sz="2600" dirty="0" err="1">
                <a:latin typeface="Arial" panose="020B0604020202020204" pitchFamily="34" charset="0"/>
                <a:cs typeface="Arial" panose="020B0604020202020204" pitchFamily="34" charset="0"/>
              </a:rPr>
              <a:t>Maths</a:t>
            </a:r>
            <a:r>
              <a:rPr lang="en-US" sz="2600" dirty="0">
                <a:latin typeface="Arial" panose="020B0604020202020204" pitchFamily="34" charset="0"/>
                <a:cs typeface="Arial" panose="020B0604020202020204" pitchFamily="34" charset="0"/>
              </a:rPr>
              <a:t>: Physics P3 (AO2) and Chemistry P2 (AO2/3) </a:t>
            </a:r>
          </a:p>
        </p:txBody>
      </p:sp>
      <p:pic>
        <p:nvPicPr>
          <p:cNvPr id="6" name="Picture 6" descr="Text, letter&#10;&#10;Description automatically generated">
            <a:extLst>
              <a:ext uri="{FF2B5EF4-FFF2-40B4-BE49-F238E27FC236}">
                <a16:creationId xmlns:a16="http://schemas.microsoft.com/office/drawing/2014/main" id="{36DCB656-E427-6280-9972-36D2F711FA90}"/>
              </a:ext>
            </a:extLst>
          </p:cNvPr>
          <p:cNvPicPr>
            <a:picLocks noGrp="1" noChangeAspect="1"/>
          </p:cNvPicPr>
          <p:nvPr>
            <p:ph sz="half" idx="2"/>
          </p:nvPr>
        </p:nvPicPr>
        <p:blipFill rotWithShape="1">
          <a:blip r:embed="rId3"/>
          <a:srcRect l="13512"/>
          <a:stretch/>
        </p:blipFill>
        <p:spPr>
          <a:xfrm>
            <a:off x="4427584" y="1731600"/>
            <a:ext cx="3780752" cy="3745679"/>
          </a:xfrm>
        </p:spPr>
      </p:pic>
      <p:sp>
        <p:nvSpPr>
          <p:cNvPr id="4" name="Footer Placeholder 3">
            <a:extLst>
              <a:ext uri="{FF2B5EF4-FFF2-40B4-BE49-F238E27FC236}">
                <a16:creationId xmlns:a16="http://schemas.microsoft.com/office/drawing/2014/main" id="{E5DF17D2-4D18-55D6-5A84-7D7121640B88}"/>
              </a:ext>
            </a:extLst>
          </p:cNvPr>
          <p:cNvSpPr>
            <a:spLocks noGrp="1"/>
          </p:cNvSpPr>
          <p:nvPr>
            <p:ph type="ftr" sz="quarter" idx="11"/>
          </p:nvPr>
        </p:nvSpPr>
        <p:spPr>
          <a:xfrm>
            <a:off x="1976438" y="6611004"/>
            <a:ext cx="2989262" cy="276999"/>
          </a:xfrm>
        </p:spPr>
        <p:txBody>
          <a:bodyPr/>
          <a:lstStyle/>
          <a:p>
            <a:r>
              <a:rPr lang="en-US" dirty="0"/>
              <a:t>Copyright © 2023 AQA and its licensors. All rights reserved.</a:t>
            </a:r>
          </a:p>
        </p:txBody>
      </p:sp>
      <p:pic>
        <p:nvPicPr>
          <p:cNvPr id="7" name="Picture 7" descr="Text, letter&#10;&#10;Description automatically generated">
            <a:extLst>
              <a:ext uri="{FF2B5EF4-FFF2-40B4-BE49-F238E27FC236}">
                <a16:creationId xmlns:a16="http://schemas.microsoft.com/office/drawing/2014/main" id="{4E498749-1D1C-A8DF-5BF4-D46925CB8343}"/>
              </a:ext>
            </a:extLst>
          </p:cNvPr>
          <p:cNvPicPr>
            <a:picLocks noGrp="1" noChangeAspect="1"/>
          </p:cNvPicPr>
          <p:nvPr>
            <p:ph idx="1"/>
          </p:nvPr>
        </p:nvPicPr>
        <p:blipFill>
          <a:blip r:embed="rId4"/>
          <a:stretch>
            <a:fillRect/>
          </a:stretch>
        </p:blipFill>
        <p:spPr>
          <a:xfrm>
            <a:off x="540001" y="1731600"/>
            <a:ext cx="3887582" cy="1883470"/>
          </a:xfrm>
        </p:spPr>
      </p:pic>
      <p:sp>
        <p:nvSpPr>
          <p:cNvPr id="9" name="TextBox 8">
            <a:extLst>
              <a:ext uri="{FF2B5EF4-FFF2-40B4-BE49-F238E27FC236}">
                <a16:creationId xmlns:a16="http://schemas.microsoft.com/office/drawing/2014/main" id="{2E57BC17-D37C-350D-625B-860AE13CF004}"/>
              </a:ext>
            </a:extLst>
          </p:cNvPr>
          <p:cNvSpPr txBox="1"/>
          <p:nvPr/>
        </p:nvSpPr>
        <p:spPr>
          <a:xfrm>
            <a:off x="540000" y="3773323"/>
            <a:ext cx="2286000" cy="2769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dirty="0">
                <a:cs typeface="Arial"/>
              </a:rPr>
              <a:t>52% 0 marks</a:t>
            </a:r>
            <a:endParaRPr lang="en-US" dirty="0"/>
          </a:p>
        </p:txBody>
      </p:sp>
      <p:sp>
        <p:nvSpPr>
          <p:cNvPr id="11" name="TextBox 10">
            <a:extLst>
              <a:ext uri="{FF2B5EF4-FFF2-40B4-BE49-F238E27FC236}">
                <a16:creationId xmlns:a16="http://schemas.microsoft.com/office/drawing/2014/main" id="{B62C15DE-3D9F-62B3-93B8-8E38D738161F}"/>
              </a:ext>
            </a:extLst>
          </p:cNvPr>
          <p:cNvSpPr txBox="1"/>
          <p:nvPr/>
        </p:nvSpPr>
        <p:spPr>
          <a:xfrm>
            <a:off x="4427583" y="5477279"/>
            <a:ext cx="4206054" cy="83099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dirty="0">
                <a:cs typeface="Arial"/>
              </a:rPr>
              <a:t>Question showed full range of marks. </a:t>
            </a:r>
          </a:p>
          <a:p>
            <a:pPr marL="285750" indent="-285750">
              <a:buFont typeface="Arial" panose="020B0604020202020204" pitchFamily="34" charset="0"/>
              <a:buChar char="•"/>
            </a:pPr>
            <a:r>
              <a:rPr lang="en-US" dirty="0">
                <a:cs typeface="Arial"/>
              </a:rPr>
              <a:t>13% 0 marks</a:t>
            </a:r>
          </a:p>
          <a:p>
            <a:pPr marL="285750" indent="-285750">
              <a:buFont typeface="Arial" panose="020B0604020202020204" pitchFamily="34" charset="0"/>
              <a:buChar char="•"/>
            </a:pPr>
            <a:r>
              <a:rPr lang="en-US" dirty="0">
                <a:cs typeface="Arial"/>
              </a:rPr>
              <a:t>3% no attempt</a:t>
            </a:r>
            <a:endParaRPr lang="en-US" dirty="0"/>
          </a:p>
        </p:txBody>
      </p:sp>
      <p:sp>
        <p:nvSpPr>
          <p:cNvPr id="8" name="Slide Number Placeholder 3">
            <a:extLst>
              <a:ext uri="{FF2B5EF4-FFF2-40B4-BE49-F238E27FC236}">
                <a16:creationId xmlns:a16="http://schemas.microsoft.com/office/drawing/2014/main" id="{F3036547-C63F-4A1E-BDFA-6FABA0D8E79B}"/>
              </a:ext>
            </a:extLst>
          </p:cNvPr>
          <p:cNvSpPr>
            <a:spLocks noGrp="1"/>
          </p:cNvSpPr>
          <p:nvPr>
            <p:ph type="sldNum" sz="quarter" idx="4"/>
          </p:nvPr>
        </p:nvSpPr>
        <p:spPr>
          <a:xfrm>
            <a:off x="444464" y="6476351"/>
            <a:ext cx="698205" cy="365125"/>
          </a:xfrm>
        </p:spPr>
        <p:txBody>
          <a:bodyPr/>
          <a:lstStyle/>
          <a:p>
            <a:fld id="{9D4704D4-DAEA-4D4A-A9DC-4373E3AC7101}" type="slidenum">
              <a:rPr lang="en-GB" smtClean="0"/>
              <a:pPr/>
              <a:t>24</a:t>
            </a:fld>
            <a:endParaRPr lang="en-GB" dirty="0"/>
          </a:p>
        </p:txBody>
      </p:sp>
    </p:spTree>
    <p:extLst>
      <p:ext uri="{BB962C8B-B14F-4D97-AF65-F5344CB8AC3E}">
        <p14:creationId xmlns:p14="http://schemas.microsoft.com/office/powerpoint/2010/main" val="16263289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8EC96-0259-AD5F-7D0F-FA6DCCA81E66}"/>
              </a:ext>
            </a:extLst>
          </p:cNvPr>
          <p:cNvSpPr>
            <a:spLocks noGrp="1"/>
          </p:cNvSpPr>
          <p:nvPr>
            <p:ph type="title"/>
          </p:nvPr>
        </p:nvSpPr>
        <p:spPr>
          <a:xfrm>
            <a:off x="540000" y="442800"/>
            <a:ext cx="8045200" cy="466082"/>
          </a:xfrm>
        </p:spPr>
        <p:txBody>
          <a:bodyPr/>
          <a:lstStyle/>
          <a:p>
            <a:r>
              <a:rPr lang="en-US" sz="2600" dirty="0">
                <a:latin typeface="Arial" panose="020B0604020202020204" pitchFamily="34" charset="0"/>
                <a:cs typeface="Arial" panose="020B0604020202020204" pitchFamily="34" charset="0"/>
              </a:rPr>
              <a:t>Chemistry P2 Q4.2</a:t>
            </a:r>
          </a:p>
        </p:txBody>
      </p:sp>
      <p:sp>
        <p:nvSpPr>
          <p:cNvPr id="3" name="Footer Placeholder 2">
            <a:extLst>
              <a:ext uri="{FF2B5EF4-FFF2-40B4-BE49-F238E27FC236}">
                <a16:creationId xmlns:a16="http://schemas.microsoft.com/office/drawing/2014/main" id="{35704B87-01A5-0934-FCF1-1E5FB704C3A5}"/>
              </a:ext>
            </a:extLst>
          </p:cNvPr>
          <p:cNvSpPr>
            <a:spLocks noGrp="1"/>
          </p:cNvSpPr>
          <p:nvPr>
            <p:ph type="ftr" sz="quarter" idx="10"/>
          </p:nvPr>
        </p:nvSpPr>
        <p:spPr>
          <a:xfrm>
            <a:off x="1976438" y="6611004"/>
            <a:ext cx="2862262" cy="246995"/>
          </a:xfrm>
        </p:spPr>
        <p:txBody>
          <a:bodyPr/>
          <a:lstStyle/>
          <a:p>
            <a:r>
              <a:rPr lang="en-US" dirty="0"/>
              <a:t>Copyright © 2023  AQA and its licensors. All rights reserved.</a:t>
            </a:r>
          </a:p>
        </p:txBody>
      </p:sp>
      <p:pic>
        <p:nvPicPr>
          <p:cNvPr id="5" name="Picture 5" descr="Chart, line chart&#10;&#10;Description automatically generated">
            <a:extLst>
              <a:ext uri="{FF2B5EF4-FFF2-40B4-BE49-F238E27FC236}">
                <a16:creationId xmlns:a16="http://schemas.microsoft.com/office/drawing/2014/main" id="{A2511F32-5754-61FF-DDB0-8400B1E1ACDE}"/>
              </a:ext>
            </a:extLst>
          </p:cNvPr>
          <p:cNvPicPr>
            <a:picLocks noGrp="1" noChangeAspect="1"/>
          </p:cNvPicPr>
          <p:nvPr>
            <p:ph idx="1"/>
          </p:nvPr>
        </p:nvPicPr>
        <p:blipFill>
          <a:blip r:embed="rId3"/>
          <a:stretch>
            <a:fillRect/>
          </a:stretch>
        </p:blipFill>
        <p:spPr>
          <a:xfrm>
            <a:off x="540000" y="1731601"/>
            <a:ext cx="4669953" cy="4398194"/>
          </a:xfrm>
        </p:spPr>
      </p:pic>
      <p:pic>
        <p:nvPicPr>
          <p:cNvPr id="6" name="Picture 4">
            <a:extLst>
              <a:ext uri="{FF2B5EF4-FFF2-40B4-BE49-F238E27FC236}">
                <a16:creationId xmlns:a16="http://schemas.microsoft.com/office/drawing/2014/main" id="{D0298877-FC25-FF8B-EB99-37C17A6BE8E4}"/>
              </a:ext>
            </a:extLst>
          </p:cNvPr>
          <p:cNvPicPr>
            <a:picLocks noChangeAspect="1"/>
          </p:cNvPicPr>
          <p:nvPr/>
        </p:nvPicPr>
        <p:blipFill>
          <a:blip r:embed="rId4"/>
          <a:stretch>
            <a:fillRect/>
          </a:stretch>
        </p:blipFill>
        <p:spPr>
          <a:xfrm>
            <a:off x="5209953" y="1731601"/>
            <a:ext cx="2743200" cy="244444"/>
          </a:xfrm>
          <a:prstGeom prst="rect">
            <a:avLst/>
          </a:prstGeom>
        </p:spPr>
      </p:pic>
      <p:sp>
        <p:nvSpPr>
          <p:cNvPr id="8" name="Slide Number Placeholder 3">
            <a:extLst>
              <a:ext uri="{FF2B5EF4-FFF2-40B4-BE49-F238E27FC236}">
                <a16:creationId xmlns:a16="http://schemas.microsoft.com/office/drawing/2014/main" id="{3516B8F1-6759-40B1-A4B6-37EDBA143B45}"/>
              </a:ext>
            </a:extLst>
          </p:cNvPr>
          <p:cNvSpPr>
            <a:spLocks noGrp="1"/>
          </p:cNvSpPr>
          <p:nvPr>
            <p:ph type="sldNum" sz="quarter" idx="4"/>
          </p:nvPr>
        </p:nvSpPr>
        <p:spPr>
          <a:xfrm>
            <a:off x="444464" y="6476351"/>
            <a:ext cx="698205" cy="365125"/>
          </a:xfrm>
        </p:spPr>
        <p:txBody>
          <a:bodyPr/>
          <a:lstStyle/>
          <a:p>
            <a:fld id="{9D4704D4-DAEA-4D4A-A9DC-4373E3AC7101}" type="slidenum">
              <a:rPr lang="en-GB" smtClean="0"/>
              <a:pPr/>
              <a:t>25</a:t>
            </a:fld>
            <a:endParaRPr lang="en-GB" dirty="0"/>
          </a:p>
        </p:txBody>
      </p:sp>
    </p:spTree>
    <p:extLst>
      <p:ext uri="{BB962C8B-B14F-4D97-AF65-F5344CB8AC3E}">
        <p14:creationId xmlns:p14="http://schemas.microsoft.com/office/powerpoint/2010/main" val="19010267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E2F84-E155-F7E5-00E6-97158B122395}"/>
              </a:ext>
            </a:extLst>
          </p:cNvPr>
          <p:cNvSpPr>
            <a:spLocks noGrp="1"/>
          </p:cNvSpPr>
          <p:nvPr>
            <p:ph type="title"/>
          </p:nvPr>
        </p:nvSpPr>
        <p:spPr/>
        <p:txBody>
          <a:bodyPr/>
          <a:lstStyle/>
          <a:p>
            <a:r>
              <a:rPr lang="en-US" sz="2600" dirty="0">
                <a:latin typeface="Arial" panose="020B0604020202020204" pitchFamily="34" charset="0"/>
                <a:cs typeface="Arial" panose="020B0604020202020204" pitchFamily="34" charset="0"/>
              </a:rPr>
              <a:t>Maths skills: Tangents</a:t>
            </a:r>
          </a:p>
        </p:txBody>
      </p:sp>
      <p:sp>
        <p:nvSpPr>
          <p:cNvPr id="3" name="Footer Placeholder 2">
            <a:extLst>
              <a:ext uri="{FF2B5EF4-FFF2-40B4-BE49-F238E27FC236}">
                <a16:creationId xmlns:a16="http://schemas.microsoft.com/office/drawing/2014/main" id="{3AA4EB87-3E39-5A2F-8338-0438A245D14F}"/>
              </a:ext>
            </a:extLst>
          </p:cNvPr>
          <p:cNvSpPr>
            <a:spLocks noGrp="1"/>
          </p:cNvSpPr>
          <p:nvPr>
            <p:ph type="ftr" sz="quarter" idx="10"/>
          </p:nvPr>
        </p:nvSpPr>
        <p:spPr>
          <a:xfrm>
            <a:off x="1976438" y="6611004"/>
            <a:ext cx="2938462" cy="246995"/>
          </a:xfrm>
        </p:spPr>
        <p:txBody>
          <a:bodyPr/>
          <a:lstStyle/>
          <a:p>
            <a:r>
              <a:rPr lang="en-US" dirty="0"/>
              <a:t>Copyright © 2023 AQA and its licensors. All rights reserved.</a:t>
            </a:r>
          </a:p>
        </p:txBody>
      </p:sp>
      <p:sp>
        <p:nvSpPr>
          <p:cNvPr id="11" name="TextBox 10">
            <a:extLst>
              <a:ext uri="{FF2B5EF4-FFF2-40B4-BE49-F238E27FC236}">
                <a16:creationId xmlns:a16="http://schemas.microsoft.com/office/drawing/2014/main" id="{AC6FA2DA-8FBA-A197-A55A-F74C63B6ACDB}"/>
              </a:ext>
            </a:extLst>
          </p:cNvPr>
          <p:cNvSpPr txBox="1"/>
          <p:nvPr/>
        </p:nvSpPr>
        <p:spPr>
          <a:xfrm>
            <a:off x="540000" y="1731600"/>
            <a:ext cx="1027318" cy="2769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r>
              <a:rPr lang="en-US" dirty="0">
                <a:cs typeface="Arial"/>
              </a:rPr>
              <a:t>Biology</a:t>
            </a:r>
            <a:endParaRPr lang="en-US" dirty="0"/>
          </a:p>
        </p:txBody>
      </p:sp>
      <p:sp>
        <p:nvSpPr>
          <p:cNvPr id="12" name="TextBox 11">
            <a:extLst>
              <a:ext uri="{FF2B5EF4-FFF2-40B4-BE49-F238E27FC236}">
                <a16:creationId xmlns:a16="http://schemas.microsoft.com/office/drawing/2014/main" id="{A8C65FE3-E6B2-17CC-A214-60DF1371E053}"/>
              </a:ext>
            </a:extLst>
          </p:cNvPr>
          <p:cNvSpPr txBox="1"/>
          <p:nvPr/>
        </p:nvSpPr>
        <p:spPr>
          <a:xfrm>
            <a:off x="540000" y="3404863"/>
            <a:ext cx="1158195" cy="2769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r>
              <a:rPr lang="en-US" dirty="0">
                <a:cs typeface="Arial"/>
              </a:rPr>
              <a:t>Chemistry</a:t>
            </a:r>
            <a:endParaRPr lang="en-US" dirty="0"/>
          </a:p>
        </p:txBody>
      </p:sp>
      <p:sp>
        <p:nvSpPr>
          <p:cNvPr id="13" name="TextBox 12">
            <a:extLst>
              <a:ext uri="{FF2B5EF4-FFF2-40B4-BE49-F238E27FC236}">
                <a16:creationId xmlns:a16="http://schemas.microsoft.com/office/drawing/2014/main" id="{89D587F9-C8F9-6374-3483-6BE1CD4C8E62}"/>
              </a:ext>
            </a:extLst>
          </p:cNvPr>
          <p:cNvSpPr txBox="1"/>
          <p:nvPr/>
        </p:nvSpPr>
        <p:spPr>
          <a:xfrm>
            <a:off x="540000" y="4620752"/>
            <a:ext cx="1027318" cy="2769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r>
              <a:rPr lang="en-US" dirty="0">
                <a:cs typeface="Arial"/>
              </a:rPr>
              <a:t>Physics</a:t>
            </a:r>
            <a:endParaRPr lang="en-US" dirty="0"/>
          </a:p>
        </p:txBody>
      </p:sp>
      <p:pic>
        <p:nvPicPr>
          <p:cNvPr id="16" name="Picture 16" descr="Text&#10;&#10;Description automatically generated">
            <a:extLst>
              <a:ext uri="{FF2B5EF4-FFF2-40B4-BE49-F238E27FC236}">
                <a16:creationId xmlns:a16="http://schemas.microsoft.com/office/drawing/2014/main" id="{C8FA0C23-1116-100C-B24D-2CB6392996ED}"/>
              </a:ext>
            </a:extLst>
          </p:cNvPr>
          <p:cNvPicPr>
            <a:picLocks noGrp="1" noChangeAspect="1"/>
          </p:cNvPicPr>
          <p:nvPr>
            <p:ph idx="1"/>
          </p:nvPr>
        </p:nvPicPr>
        <p:blipFill>
          <a:blip r:embed="rId3"/>
          <a:stretch>
            <a:fillRect/>
          </a:stretch>
        </p:blipFill>
        <p:spPr>
          <a:xfrm>
            <a:off x="540001" y="1995145"/>
            <a:ext cx="6562548" cy="1339518"/>
          </a:xfrm>
        </p:spPr>
      </p:pic>
      <p:pic>
        <p:nvPicPr>
          <p:cNvPr id="17" name="Picture 17" descr="Text&#10;&#10;Description automatically generated">
            <a:extLst>
              <a:ext uri="{FF2B5EF4-FFF2-40B4-BE49-F238E27FC236}">
                <a16:creationId xmlns:a16="http://schemas.microsoft.com/office/drawing/2014/main" id="{82F00A14-62E7-2D62-1704-05D4D9C39E02}"/>
              </a:ext>
            </a:extLst>
          </p:cNvPr>
          <p:cNvPicPr>
            <a:picLocks noChangeAspect="1"/>
          </p:cNvPicPr>
          <p:nvPr/>
        </p:nvPicPr>
        <p:blipFill>
          <a:blip r:embed="rId4"/>
          <a:stretch>
            <a:fillRect/>
          </a:stretch>
        </p:blipFill>
        <p:spPr>
          <a:xfrm>
            <a:off x="540000" y="3697486"/>
            <a:ext cx="6679507" cy="899457"/>
          </a:xfrm>
          <a:prstGeom prst="rect">
            <a:avLst/>
          </a:prstGeom>
        </p:spPr>
      </p:pic>
      <p:pic>
        <p:nvPicPr>
          <p:cNvPr id="18" name="Picture 18" descr="Text, table&#10;&#10;Description automatically generated">
            <a:extLst>
              <a:ext uri="{FF2B5EF4-FFF2-40B4-BE49-F238E27FC236}">
                <a16:creationId xmlns:a16="http://schemas.microsoft.com/office/drawing/2014/main" id="{598102F9-6A3E-9FED-1E33-39B437CC0EE4}"/>
              </a:ext>
            </a:extLst>
          </p:cNvPr>
          <p:cNvPicPr>
            <a:picLocks noChangeAspect="1"/>
          </p:cNvPicPr>
          <p:nvPr/>
        </p:nvPicPr>
        <p:blipFill>
          <a:blip r:embed="rId5"/>
          <a:stretch>
            <a:fillRect/>
          </a:stretch>
        </p:blipFill>
        <p:spPr>
          <a:xfrm>
            <a:off x="540001" y="4913375"/>
            <a:ext cx="4829442" cy="1323595"/>
          </a:xfrm>
          <a:prstGeom prst="rect">
            <a:avLst/>
          </a:prstGeom>
        </p:spPr>
      </p:pic>
      <p:pic>
        <p:nvPicPr>
          <p:cNvPr id="4" name="Picture 4">
            <a:extLst>
              <a:ext uri="{FF2B5EF4-FFF2-40B4-BE49-F238E27FC236}">
                <a16:creationId xmlns:a16="http://schemas.microsoft.com/office/drawing/2014/main" id="{7A0D69AD-D061-3EA1-4300-A95F7FE1951C}"/>
              </a:ext>
            </a:extLst>
          </p:cNvPr>
          <p:cNvPicPr>
            <a:picLocks noChangeAspect="1"/>
          </p:cNvPicPr>
          <p:nvPr/>
        </p:nvPicPr>
        <p:blipFill>
          <a:blip r:embed="rId6"/>
          <a:stretch>
            <a:fillRect/>
          </a:stretch>
        </p:blipFill>
        <p:spPr>
          <a:xfrm>
            <a:off x="5842000" y="1727823"/>
            <a:ext cx="2743200" cy="244444"/>
          </a:xfrm>
          <a:prstGeom prst="rect">
            <a:avLst/>
          </a:prstGeom>
        </p:spPr>
      </p:pic>
      <p:sp>
        <p:nvSpPr>
          <p:cNvPr id="14" name="Slide Number Placeholder 3">
            <a:extLst>
              <a:ext uri="{FF2B5EF4-FFF2-40B4-BE49-F238E27FC236}">
                <a16:creationId xmlns:a16="http://schemas.microsoft.com/office/drawing/2014/main" id="{F4E4F064-8FB0-47F2-A0C6-D976BA8F0882}"/>
              </a:ext>
            </a:extLst>
          </p:cNvPr>
          <p:cNvSpPr>
            <a:spLocks noGrp="1"/>
          </p:cNvSpPr>
          <p:nvPr>
            <p:ph type="sldNum" sz="quarter" idx="4"/>
          </p:nvPr>
        </p:nvSpPr>
        <p:spPr>
          <a:xfrm>
            <a:off x="444464" y="6476351"/>
            <a:ext cx="698205" cy="365125"/>
          </a:xfrm>
        </p:spPr>
        <p:txBody>
          <a:bodyPr/>
          <a:lstStyle/>
          <a:p>
            <a:fld id="{9D4704D4-DAEA-4D4A-A9DC-4373E3AC7101}" type="slidenum">
              <a:rPr lang="en-GB" smtClean="0"/>
              <a:pPr/>
              <a:t>26</a:t>
            </a:fld>
            <a:endParaRPr lang="en-GB" dirty="0"/>
          </a:p>
        </p:txBody>
      </p:sp>
    </p:spTree>
    <p:extLst>
      <p:ext uri="{BB962C8B-B14F-4D97-AF65-F5344CB8AC3E}">
        <p14:creationId xmlns:p14="http://schemas.microsoft.com/office/powerpoint/2010/main" val="31637570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E2F84-E155-F7E5-00E6-97158B122395}"/>
              </a:ext>
            </a:extLst>
          </p:cNvPr>
          <p:cNvSpPr>
            <a:spLocks noGrp="1"/>
          </p:cNvSpPr>
          <p:nvPr>
            <p:ph type="title"/>
          </p:nvPr>
        </p:nvSpPr>
        <p:spPr/>
        <p:txBody>
          <a:bodyPr/>
          <a:lstStyle/>
          <a:p>
            <a:r>
              <a:rPr lang="en-US" sz="2600" dirty="0">
                <a:latin typeface="Arial" panose="020B0604020202020204" pitchFamily="34" charset="0"/>
                <a:cs typeface="Arial" panose="020B0604020202020204" pitchFamily="34" charset="0"/>
              </a:rPr>
              <a:t>Maths skills: Uncertainties</a:t>
            </a:r>
          </a:p>
        </p:txBody>
      </p:sp>
      <p:sp>
        <p:nvSpPr>
          <p:cNvPr id="3" name="Footer Placeholder 2">
            <a:extLst>
              <a:ext uri="{FF2B5EF4-FFF2-40B4-BE49-F238E27FC236}">
                <a16:creationId xmlns:a16="http://schemas.microsoft.com/office/drawing/2014/main" id="{3AA4EB87-3E39-5A2F-8338-0438A245D14F}"/>
              </a:ext>
            </a:extLst>
          </p:cNvPr>
          <p:cNvSpPr>
            <a:spLocks noGrp="1"/>
          </p:cNvSpPr>
          <p:nvPr>
            <p:ph type="ftr" sz="quarter" idx="10"/>
          </p:nvPr>
        </p:nvSpPr>
        <p:spPr>
          <a:xfrm>
            <a:off x="1976438" y="6611004"/>
            <a:ext cx="2836862" cy="246995"/>
          </a:xfrm>
        </p:spPr>
        <p:txBody>
          <a:bodyPr/>
          <a:lstStyle/>
          <a:p>
            <a:r>
              <a:rPr lang="en-US" dirty="0"/>
              <a:t>Copyright © 2023  AQA and its licensors. All rights reserved.</a:t>
            </a:r>
          </a:p>
        </p:txBody>
      </p:sp>
      <p:sp>
        <p:nvSpPr>
          <p:cNvPr id="11" name="TextBox 10">
            <a:extLst>
              <a:ext uri="{FF2B5EF4-FFF2-40B4-BE49-F238E27FC236}">
                <a16:creationId xmlns:a16="http://schemas.microsoft.com/office/drawing/2014/main" id="{AC6FA2DA-8FBA-A197-A55A-F74C63B6ACDB}"/>
              </a:ext>
            </a:extLst>
          </p:cNvPr>
          <p:cNvSpPr txBox="1"/>
          <p:nvPr/>
        </p:nvSpPr>
        <p:spPr>
          <a:xfrm>
            <a:off x="540000" y="1731600"/>
            <a:ext cx="1027318" cy="2769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r>
              <a:rPr lang="en-US" dirty="0">
                <a:cs typeface="Arial"/>
              </a:rPr>
              <a:t>Biology</a:t>
            </a:r>
            <a:endParaRPr lang="en-US" dirty="0"/>
          </a:p>
        </p:txBody>
      </p:sp>
      <p:sp>
        <p:nvSpPr>
          <p:cNvPr id="12" name="TextBox 11">
            <a:extLst>
              <a:ext uri="{FF2B5EF4-FFF2-40B4-BE49-F238E27FC236}">
                <a16:creationId xmlns:a16="http://schemas.microsoft.com/office/drawing/2014/main" id="{A8C65FE3-E6B2-17CC-A214-60DF1371E053}"/>
              </a:ext>
            </a:extLst>
          </p:cNvPr>
          <p:cNvSpPr txBox="1"/>
          <p:nvPr/>
        </p:nvSpPr>
        <p:spPr>
          <a:xfrm>
            <a:off x="540000" y="3290500"/>
            <a:ext cx="1158195" cy="2769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r>
              <a:rPr lang="en-US" dirty="0">
                <a:cs typeface="Arial"/>
              </a:rPr>
              <a:t>Chemistry</a:t>
            </a:r>
            <a:endParaRPr lang="en-US" dirty="0"/>
          </a:p>
        </p:txBody>
      </p:sp>
      <p:sp>
        <p:nvSpPr>
          <p:cNvPr id="13" name="TextBox 12">
            <a:extLst>
              <a:ext uri="{FF2B5EF4-FFF2-40B4-BE49-F238E27FC236}">
                <a16:creationId xmlns:a16="http://schemas.microsoft.com/office/drawing/2014/main" id="{89D587F9-C8F9-6374-3483-6BE1CD4C8E62}"/>
              </a:ext>
            </a:extLst>
          </p:cNvPr>
          <p:cNvSpPr txBox="1"/>
          <p:nvPr/>
        </p:nvSpPr>
        <p:spPr>
          <a:xfrm>
            <a:off x="540000" y="4975694"/>
            <a:ext cx="1027318" cy="2769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r>
              <a:rPr lang="en-US" dirty="0">
                <a:cs typeface="Arial"/>
              </a:rPr>
              <a:t>Physics</a:t>
            </a:r>
            <a:endParaRPr lang="en-US" dirty="0"/>
          </a:p>
        </p:txBody>
      </p:sp>
      <p:pic>
        <p:nvPicPr>
          <p:cNvPr id="4" name="Picture 4" descr="Graphical user interface, text, application&#10;&#10;Description automatically generated">
            <a:extLst>
              <a:ext uri="{FF2B5EF4-FFF2-40B4-BE49-F238E27FC236}">
                <a16:creationId xmlns:a16="http://schemas.microsoft.com/office/drawing/2014/main" id="{56AC2413-2EAB-1DDF-C12E-0548040FA349}"/>
              </a:ext>
            </a:extLst>
          </p:cNvPr>
          <p:cNvPicPr>
            <a:picLocks noChangeAspect="1"/>
          </p:cNvPicPr>
          <p:nvPr/>
        </p:nvPicPr>
        <p:blipFill>
          <a:blip r:embed="rId3"/>
          <a:stretch>
            <a:fillRect/>
          </a:stretch>
        </p:blipFill>
        <p:spPr>
          <a:xfrm>
            <a:off x="540000" y="5269527"/>
            <a:ext cx="5552712" cy="912991"/>
          </a:xfrm>
          <a:prstGeom prst="rect">
            <a:avLst/>
          </a:prstGeom>
        </p:spPr>
      </p:pic>
      <p:pic>
        <p:nvPicPr>
          <p:cNvPr id="8" name="Picture 13" descr="Text&#10;&#10;Description automatically generated">
            <a:extLst>
              <a:ext uri="{FF2B5EF4-FFF2-40B4-BE49-F238E27FC236}">
                <a16:creationId xmlns:a16="http://schemas.microsoft.com/office/drawing/2014/main" id="{FB5271AA-DBD6-58A3-11DC-149DBADFC7EB}"/>
              </a:ext>
            </a:extLst>
          </p:cNvPr>
          <p:cNvPicPr>
            <a:picLocks noGrp="1" noChangeAspect="1"/>
          </p:cNvPicPr>
          <p:nvPr>
            <p:ph idx="1"/>
          </p:nvPr>
        </p:nvPicPr>
        <p:blipFill rotWithShape="1">
          <a:blip r:embed="rId4"/>
          <a:srcRect b="16769"/>
          <a:stretch/>
        </p:blipFill>
        <p:spPr>
          <a:xfrm>
            <a:off x="540000" y="2065418"/>
            <a:ext cx="7653211" cy="1028850"/>
          </a:xfrm>
        </p:spPr>
      </p:pic>
      <p:pic>
        <p:nvPicPr>
          <p:cNvPr id="14" name="Picture 14" descr="Text&#10;&#10;Description automatically generated">
            <a:extLst>
              <a:ext uri="{FF2B5EF4-FFF2-40B4-BE49-F238E27FC236}">
                <a16:creationId xmlns:a16="http://schemas.microsoft.com/office/drawing/2014/main" id="{7EC9EC95-5720-6192-56A6-27E99C989A8E}"/>
              </a:ext>
            </a:extLst>
          </p:cNvPr>
          <p:cNvPicPr>
            <a:picLocks noChangeAspect="1"/>
          </p:cNvPicPr>
          <p:nvPr/>
        </p:nvPicPr>
        <p:blipFill rotWithShape="1">
          <a:blip r:embed="rId5"/>
          <a:srcRect b="12017"/>
          <a:stretch/>
        </p:blipFill>
        <p:spPr>
          <a:xfrm>
            <a:off x="540000" y="3661932"/>
            <a:ext cx="7636280" cy="1112276"/>
          </a:xfrm>
          <a:prstGeom prst="rect">
            <a:avLst/>
          </a:prstGeom>
        </p:spPr>
      </p:pic>
      <p:pic>
        <p:nvPicPr>
          <p:cNvPr id="5" name="Picture 5">
            <a:extLst>
              <a:ext uri="{FF2B5EF4-FFF2-40B4-BE49-F238E27FC236}">
                <a16:creationId xmlns:a16="http://schemas.microsoft.com/office/drawing/2014/main" id="{E569E7C4-C257-E20C-BFA8-B40527C3F973}"/>
              </a:ext>
            </a:extLst>
          </p:cNvPr>
          <p:cNvPicPr>
            <a:picLocks noChangeAspect="1"/>
          </p:cNvPicPr>
          <p:nvPr/>
        </p:nvPicPr>
        <p:blipFill>
          <a:blip r:embed="rId6"/>
          <a:stretch>
            <a:fillRect/>
          </a:stretch>
        </p:blipFill>
        <p:spPr>
          <a:xfrm>
            <a:off x="4901030" y="1731600"/>
            <a:ext cx="3702970" cy="230540"/>
          </a:xfrm>
          <a:prstGeom prst="rect">
            <a:avLst/>
          </a:prstGeom>
        </p:spPr>
      </p:pic>
      <p:sp>
        <p:nvSpPr>
          <p:cNvPr id="15" name="Slide Number Placeholder 3">
            <a:extLst>
              <a:ext uri="{FF2B5EF4-FFF2-40B4-BE49-F238E27FC236}">
                <a16:creationId xmlns:a16="http://schemas.microsoft.com/office/drawing/2014/main" id="{6509893B-A48B-430F-B819-8E32DAC09F70}"/>
              </a:ext>
            </a:extLst>
          </p:cNvPr>
          <p:cNvSpPr>
            <a:spLocks noGrp="1"/>
          </p:cNvSpPr>
          <p:nvPr>
            <p:ph type="sldNum" sz="quarter" idx="4"/>
          </p:nvPr>
        </p:nvSpPr>
        <p:spPr>
          <a:xfrm>
            <a:off x="444464" y="6476351"/>
            <a:ext cx="698205" cy="365125"/>
          </a:xfrm>
        </p:spPr>
        <p:txBody>
          <a:bodyPr/>
          <a:lstStyle/>
          <a:p>
            <a:fld id="{9D4704D4-DAEA-4D4A-A9DC-4373E3AC7101}" type="slidenum">
              <a:rPr lang="en-GB" smtClean="0"/>
              <a:pPr/>
              <a:t>27</a:t>
            </a:fld>
            <a:endParaRPr lang="en-GB" dirty="0"/>
          </a:p>
        </p:txBody>
      </p:sp>
    </p:spTree>
    <p:extLst>
      <p:ext uri="{BB962C8B-B14F-4D97-AF65-F5344CB8AC3E}">
        <p14:creationId xmlns:p14="http://schemas.microsoft.com/office/powerpoint/2010/main" val="24184411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E2F84-E155-F7E5-00E6-97158B122395}"/>
              </a:ext>
            </a:extLst>
          </p:cNvPr>
          <p:cNvSpPr>
            <a:spLocks noGrp="1"/>
          </p:cNvSpPr>
          <p:nvPr>
            <p:ph type="title"/>
          </p:nvPr>
        </p:nvSpPr>
        <p:spPr/>
        <p:txBody>
          <a:bodyPr/>
          <a:lstStyle/>
          <a:p>
            <a:r>
              <a:rPr lang="en-US" sz="2600" dirty="0">
                <a:latin typeface="Arial" panose="020B0604020202020204" pitchFamily="34" charset="0"/>
                <a:cs typeface="Arial" panose="020B0604020202020204" pitchFamily="34" charset="0"/>
              </a:rPr>
              <a:t>Maths skills: Logarithms</a:t>
            </a:r>
          </a:p>
        </p:txBody>
      </p:sp>
      <p:sp>
        <p:nvSpPr>
          <p:cNvPr id="3" name="Footer Placeholder 2">
            <a:extLst>
              <a:ext uri="{FF2B5EF4-FFF2-40B4-BE49-F238E27FC236}">
                <a16:creationId xmlns:a16="http://schemas.microsoft.com/office/drawing/2014/main" id="{3AA4EB87-3E39-5A2F-8338-0438A245D14F}"/>
              </a:ext>
            </a:extLst>
          </p:cNvPr>
          <p:cNvSpPr>
            <a:spLocks noGrp="1"/>
          </p:cNvSpPr>
          <p:nvPr>
            <p:ph type="ftr" sz="quarter" idx="10"/>
          </p:nvPr>
        </p:nvSpPr>
        <p:spPr>
          <a:xfrm>
            <a:off x="1976438" y="6611004"/>
            <a:ext cx="2951162" cy="246995"/>
          </a:xfrm>
        </p:spPr>
        <p:txBody>
          <a:bodyPr/>
          <a:lstStyle/>
          <a:p>
            <a:r>
              <a:rPr lang="en-US" dirty="0"/>
              <a:t>Copyright © 2023 AQA and its licensors. All rights reserved.</a:t>
            </a:r>
          </a:p>
        </p:txBody>
      </p:sp>
      <p:pic>
        <p:nvPicPr>
          <p:cNvPr id="7" name="Picture 7" descr="Graphical user interface, text, application&#10;&#10;Description automatically generated">
            <a:extLst>
              <a:ext uri="{FF2B5EF4-FFF2-40B4-BE49-F238E27FC236}">
                <a16:creationId xmlns:a16="http://schemas.microsoft.com/office/drawing/2014/main" id="{D0890714-4FC2-FE90-B8BD-7F86E647DAF3}"/>
              </a:ext>
            </a:extLst>
          </p:cNvPr>
          <p:cNvPicPr>
            <a:picLocks noGrp="1" noChangeAspect="1"/>
          </p:cNvPicPr>
          <p:nvPr>
            <p:ph idx="1"/>
          </p:nvPr>
        </p:nvPicPr>
        <p:blipFill>
          <a:blip r:embed="rId3"/>
          <a:stretch>
            <a:fillRect/>
          </a:stretch>
        </p:blipFill>
        <p:spPr>
          <a:xfrm>
            <a:off x="540000" y="2093225"/>
            <a:ext cx="6032859" cy="1094266"/>
          </a:xfrm>
        </p:spPr>
      </p:pic>
      <p:pic>
        <p:nvPicPr>
          <p:cNvPr id="9" name="Picture 9" descr="A picture containing text&#10;&#10;Description automatically generated">
            <a:extLst>
              <a:ext uri="{FF2B5EF4-FFF2-40B4-BE49-F238E27FC236}">
                <a16:creationId xmlns:a16="http://schemas.microsoft.com/office/drawing/2014/main" id="{38863847-C08A-F562-B80A-80DBF45CEF34}"/>
              </a:ext>
            </a:extLst>
          </p:cNvPr>
          <p:cNvPicPr>
            <a:picLocks noChangeAspect="1"/>
          </p:cNvPicPr>
          <p:nvPr/>
        </p:nvPicPr>
        <p:blipFill>
          <a:blip r:embed="rId4"/>
          <a:stretch>
            <a:fillRect/>
          </a:stretch>
        </p:blipFill>
        <p:spPr>
          <a:xfrm>
            <a:off x="540000" y="5397183"/>
            <a:ext cx="6589955" cy="656312"/>
          </a:xfrm>
          <a:prstGeom prst="rect">
            <a:avLst/>
          </a:prstGeom>
        </p:spPr>
      </p:pic>
      <p:pic>
        <p:nvPicPr>
          <p:cNvPr id="10" name="Picture 10" descr="Graphical user interface, text&#10;&#10;Description automatically generated">
            <a:extLst>
              <a:ext uri="{FF2B5EF4-FFF2-40B4-BE49-F238E27FC236}">
                <a16:creationId xmlns:a16="http://schemas.microsoft.com/office/drawing/2014/main" id="{412A5893-7EFB-F34A-31C3-3D3C0025ADFB}"/>
              </a:ext>
            </a:extLst>
          </p:cNvPr>
          <p:cNvPicPr>
            <a:picLocks noChangeAspect="1"/>
          </p:cNvPicPr>
          <p:nvPr/>
        </p:nvPicPr>
        <p:blipFill>
          <a:blip r:embed="rId5"/>
          <a:stretch>
            <a:fillRect/>
          </a:stretch>
        </p:blipFill>
        <p:spPr>
          <a:xfrm>
            <a:off x="540000" y="3641580"/>
            <a:ext cx="7398030" cy="1033485"/>
          </a:xfrm>
          <a:prstGeom prst="rect">
            <a:avLst/>
          </a:prstGeom>
        </p:spPr>
      </p:pic>
      <p:sp>
        <p:nvSpPr>
          <p:cNvPr id="11" name="TextBox 10">
            <a:extLst>
              <a:ext uri="{FF2B5EF4-FFF2-40B4-BE49-F238E27FC236}">
                <a16:creationId xmlns:a16="http://schemas.microsoft.com/office/drawing/2014/main" id="{AC6FA2DA-8FBA-A197-A55A-F74C63B6ACDB}"/>
              </a:ext>
            </a:extLst>
          </p:cNvPr>
          <p:cNvSpPr txBox="1"/>
          <p:nvPr/>
        </p:nvSpPr>
        <p:spPr>
          <a:xfrm>
            <a:off x="540000" y="1731600"/>
            <a:ext cx="1027318" cy="2769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r>
              <a:rPr lang="en-US" dirty="0">
                <a:cs typeface="Arial"/>
              </a:rPr>
              <a:t>Biology</a:t>
            </a:r>
            <a:endParaRPr lang="en-US" dirty="0"/>
          </a:p>
        </p:txBody>
      </p:sp>
      <p:sp>
        <p:nvSpPr>
          <p:cNvPr id="12" name="TextBox 11">
            <a:extLst>
              <a:ext uri="{FF2B5EF4-FFF2-40B4-BE49-F238E27FC236}">
                <a16:creationId xmlns:a16="http://schemas.microsoft.com/office/drawing/2014/main" id="{A8C65FE3-E6B2-17CC-A214-60DF1371E053}"/>
              </a:ext>
            </a:extLst>
          </p:cNvPr>
          <p:cNvSpPr txBox="1"/>
          <p:nvPr/>
        </p:nvSpPr>
        <p:spPr>
          <a:xfrm>
            <a:off x="540000" y="3309884"/>
            <a:ext cx="1158195" cy="2769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r>
              <a:rPr lang="en-US" dirty="0">
                <a:cs typeface="Arial"/>
              </a:rPr>
              <a:t>Chemistry</a:t>
            </a:r>
            <a:endParaRPr lang="en-US" dirty="0"/>
          </a:p>
        </p:txBody>
      </p:sp>
      <p:sp>
        <p:nvSpPr>
          <p:cNvPr id="13" name="TextBox 12">
            <a:extLst>
              <a:ext uri="{FF2B5EF4-FFF2-40B4-BE49-F238E27FC236}">
                <a16:creationId xmlns:a16="http://schemas.microsoft.com/office/drawing/2014/main" id="{89D587F9-C8F9-6374-3483-6BE1CD4C8E62}"/>
              </a:ext>
            </a:extLst>
          </p:cNvPr>
          <p:cNvSpPr txBox="1"/>
          <p:nvPr/>
        </p:nvSpPr>
        <p:spPr>
          <a:xfrm>
            <a:off x="540000" y="5058485"/>
            <a:ext cx="1027318" cy="2769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r>
              <a:rPr lang="en-US" dirty="0">
                <a:cs typeface="Arial"/>
              </a:rPr>
              <a:t>Physics</a:t>
            </a:r>
            <a:endParaRPr lang="en-US" dirty="0"/>
          </a:p>
        </p:txBody>
      </p:sp>
      <p:sp>
        <p:nvSpPr>
          <p:cNvPr id="14" name="Slide Number Placeholder 3">
            <a:extLst>
              <a:ext uri="{FF2B5EF4-FFF2-40B4-BE49-F238E27FC236}">
                <a16:creationId xmlns:a16="http://schemas.microsoft.com/office/drawing/2014/main" id="{12A09C18-4885-4830-B1F6-A73DB3A6361B}"/>
              </a:ext>
            </a:extLst>
          </p:cNvPr>
          <p:cNvSpPr>
            <a:spLocks noGrp="1"/>
          </p:cNvSpPr>
          <p:nvPr>
            <p:ph type="sldNum" sz="quarter" idx="4"/>
          </p:nvPr>
        </p:nvSpPr>
        <p:spPr>
          <a:xfrm>
            <a:off x="444464" y="6476351"/>
            <a:ext cx="698205" cy="365125"/>
          </a:xfrm>
        </p:spPr>
        <p:txBody>
          <a:bodyPr/>
          <a:lstStyle/>
          <a:p>
            <a:fld id="{9D4704D4-DAEA-4D4A-A9DC-4373E3AC7101}" type="slidenum">
              <a:rPr lang="en-GB" smtClean="0"/>
              <a:pPr/>
              <a:t>28</a:t>
            </a:fld>
            <a:endParaRPr lang="en-GB" dirty="0"/>
          </a:p>
        </p:txBody>
      </p:sp>
    </p:spTree>
    <p:extLst>
      <p:ext uri="{BB962C8B-B14F-4D97-AF65-F5344CB8AC3E}">
        <p14:creationId xmlns:p14="http://schemas.microsoft.com/office/powerpoint/2010/main" val="12298100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50A31-AB4C-AED5-8E32-63C9B00D7DE0}"/>
              </a:ext>
            </a:extLst>
          </p:cNvPr>
          <p:cNvSpPr>
            <a:spLocks noGrp="1"/>
          </p:cNvSpPr>
          <p:nvPr>
            <p:ph type="title"/>
          </p:nvPr>
        </p:nvSpPr>
        <p:spPr/>
        <p:txBody>
          <a:bodyPr/>
          <a:lstStyle/>
          <a:p>
            <a:r>
              <a:rPr lang="en-US" sz="2600" dirty="0">
                <a:latin typeface="Arial" panose="020B0604020202020204" pitchFamily="34" charset="0"/>
                <a:cs typeface="Arial" panose="020B0604020202020204" pitchFamily="34" charset="0"/>
              </a:rPr>
              <a:t>Implications</a:t>
            </a:r>
          </a:p>
        </p:txBody>
      </p:sp>
      <p:sp>
        <p:nvSpPr>
          <p:cNvPr id="4" name="Content Placeholder 3">
            <a:extLst>
              <a:ext uri="{FF2B5EF4-FFF2-40B4-BE49-F238E27FC236}">
                <a16:creationId xmlns:a16="http://schemas.microsoft.com/office/drawing/2014/main" id="{BB50E3DD-9308-E6AE-594C-C1403DA9AA3B}"/>
              </a:ext>
            </a:extLst>
          </p:cNvPr>
          <p:cNvSpPr>
            <a:spLocks noGrp="1"/>
          </p:cNvSpPr>
          <p:nvPr>
            <p:ph idx="1"/>
          </p:nvPr>
        </p:nvSpPr>
        <p:spPr/>
        <p:txBody>
          <a:bodyPr vert="horz" lIns="0" tIns="0" rIns="91440" bIns="0" rtlCol="0" anchor="t">
            <a:noAutofit/>
          </a:bodyPr>
          <a:lstStyle/>
          <a:p>
            <a:pPr>
              <a:spcBef>
                <a:spcPts val="0"/>
              </a:spcBef>
            </a:pPr>
            <a:r>
              <a:rPr lang="en-US" sz="1800" dirty="0">
                <a:solidFill>
                  <a:srgbClr val="4B4B4B"/>
                </a:solidFill>
              </a:rPr>
              <a:t>Look at the CPAC and the Practical skills in the booklet.</a:t>
            </a:r>
          </a:p>
          <a:p>
            <a:pPr>
              <a:spcBef>
                <a:spcPts val="0"/>
              </a:spcBef>
            </a:pPr>
            <a:endParaRPr lang="en-US" sz="1800" dirty="0">
              <a:solidFill>
                <a:srgbClr val="4B4B4B"/>
              </a:solidFill>
            </a:endParaRPr>
          </a:p>
          <a:p>
            <a:pPr>
              <a:spcBef>
                <a:spcPts val="0"/>
              </a:spcBef>
            </a:pPr>
            <a:r>
              <a:rPr lang="en-US" sz="1800" dirty="0">
                <a:solidFill>
                  <a:srgbClr val="4B4B4B"/>
                </a:solidFill>
              </a:rPr>
              <a:t>Can you think of any generic questions or tasks that you could set for each CPAC that would support practical assessment skills? </a:t>
            </a:r>
            <a:r>
              <a:rPr lang="en-US" sz="1800" dirty="0" err="1">
                <a:solidFill>
                  <a:srgbClr val="4B4B4B"/>
                </a:solidFill>
              </a:rPr>
              <a:t>Eg</a:t>
            </a:r>
            <a:r>
              <a:rPr lang="en-US" sz="1800" dirty="0">
                <a:solidFill>
                  <a:srgbClr val="4B4B4B"/>
                </a:solidFill>
              </a:rPr>
              <a:t>:</a:t>
            </a:r>
          </a:p>
          <a:p>
            <a:pPr>
              <a:spcBef>
                <a:spcPts val="0"/>
              </a:spcBef>
            </a:pPr>
            <a:endParaRPr lang="en-US" sz="300" dirty="0">
              <a:solidFill>
                <a:srgbClr val="4B4B4B"/>
              </a:solidFill>
            </a:endParaRPr>
          </a:p>
          <a:p>
            <a:pPr>
              <a:spcBef>
                <a:spcPts val="0"/>
              </a:spcBef>
            </a:pPr>
            <a:endParaRPr lang="en-US" sz="300" dirty="0">
              <a:solidFill>
                <a:srgbClr val="4B4B4B"/>
              </a:solidFill>
            </a:endParaRPr>
          </a:p>
          <a:p>
            <a:pPr>
              <a:spcBef>
                <a:spcPts val="0"/>
              </a:spcBef>
            </a:pPr>
            <a:endParaRPr lang="en-US" sz="300" dirty="0">
              <a:solidFill>
                <a:srgbClr val="4B4B4B"/>
              </a:solidFill>
            </a:endParaRPr>
          </a:p>
          <a:p>
            <a:pPr>
              <a:spcBef>
                <a:spcPts val="0"/>
              </a:spcBef>
            </a:pPr>
            <a:endParaRPr lang="en-US" sz="300" dirty="0">
              <a:solidFill>
                <a:srgbClr val="4B4B4B"/>
              </a:solidFill>
            </a:endParaRPr>
          </a:p>
          <a:p>
            <a:pPr lvl="2">
              <a:spcBef>
                <a:spcPts val="0"/>
              </a:spcBef>
              <a:buClr>
                <a:srgbClr val="412878"/>
              </a:buClr>
              <a:buSzPct val="60000"/>
              <a:buFont typeface="Courier New" panose="02070309020205020404" pitchFamily="49" charset="0"/>
              <a:buChar char="o"/>
            </a:pPr>
            <a:r>
              <a:rPr lang="en-US" sz="1800" dirty="0"/>
              <a:t>CPAC 2: Describe a method</a:t>
            </a:r>
          </a:p>
          <a:p>
            <a:pPr lvl="2">
              <a:spcBef>
                <a:spcPts val="0"/>
              </a:spcBef>
              <a:buClr>
                <a:srgbClr val="412878"/>
              </a:buClr>
              <a:buSzPct val="60000"/>
              <a:buFont typeface="Courier New" panose="02070309020205020404" pitchFamily="49" charset="0"/>
              <a:buChar char="o"/>
            </a:pPr>
            <a:endParaRPr lang="en-US" sz="300" dirty="0"/>
          </a:p>
          <a:p>
            <a:pPr lvl="2">
              <a:spcBef>
                <a:spcPts val="0"/>
              </a:spcBef>
              <a:buClr>
                <a:srgbClr val="412878"/>
              </a:buClr>
              <a:buSzPct val="60000"/>
              <a:buFont typeface="Courier New" panose="02070309020205020404" pitchFamily="49" charset="0"/>
              <a:buChar char="o"/>
            </a:pPr>
            <a:endParaRPr lang="en-US" sz="300" dirty="0"/>
          </a:p>
          <a:p>
            <a:pPr lvl="2">
              <a:spcBef>
                <a:spcPts val="0"/>
              </a:spcBef>
              <a:buClr>
                <a:srgbClr val="412878"/>
              </a:buClr>
              <a:buSzPct val="60000"/>
              <a:buFont typeface="Courier New" panose="02070309020205020404" pitchFamily="49" charset="0"/>
              <a:buChar char="o"/>
            </a:pPr>
            <a:r>
              <a:rPr lang="en-US" sz="1800" dirty="0"/>
              <a:t>CPAC 4: Explain number of repeats.</a:t>
            </a:r>
          </a:p>
          <a:p>
            <a:pPr marL="719455" lvl="1" indent="-359410"/>
            <a:endParaRPr lang="en-US" dirty="0">
              <a:ea typeface="+mn-lt"/>
              <a:cs typeface="+mn-lt"/>
            </a:endParaRPr>
          </a:p>
        </p:txBody>
      </p:sp>
      <p:sp>
        <p:nvSpPr>
          <p:cNvPr id="3" name="Footer Placeholder 2">
            <a:extLst>
              <a:ext uri="{FF2B5EF4-FFF2-40B4-BE49-F238E27FC236}">
                <a16:creationId xmlns:a16="http://schemas.microsoft.com/office/drawing/2014/main" id="{074B0383-2DC6-D4D4-9B34-D9E5179C707C}"/>
              </a:ext>
            </a:extLst>
          </p:cNvPr>
          <p:cNvSpPr>
            <a:spLocks noGrp="1"/>
          </p:cNvSpPr>
          <p:nvPr>
            <p:ph type="ftr" sz="quarter" idx="3"/>
          </p:nvPr>
        </p:nvSpPr>
        <p:spPr>
          <a:xfrm>
            <a:off x="1976438" y="6611004"/>
            <a:ext cx="2900362" cy="246995"/>
          </a:xfrm>
        </p:spPr>
        <p:txBody>
          <a:bodyPr/>
          <a:lstStyle/>
          <a:p>
            <a:r>
              <a:rPr lang="en-US" dirty="0"/>
              <a:t>Copyright © 2023 AQA and its licensors. All rights reserved.</a:t>
            </a:r>
          </a:p>
        </p:txBody>
      </p:sp>
      <p:sp>
        <p:nvSpPr>
          <p:cNvPr id="5" name="Slide Number Placeholder 3">
            <a:extLst>
              <a:ext uri="{FF2B5EF4-FFF2-40B4-BE49-F238E27FC236}">
                <a16:creationId xmlns:a16="http://schemas.microsoft.com/office/drawing/2014/main" id="{6C5C04FA-E1F8-4CE9-88F5-34E5A07585F9}"/>
              </a:ext>
            </a:extLst>
          </p:cNvPr>
          <p:cNvSpPr>
            <a:spLocks noGrp="1"/>
          </p:cNvSpPr>
          <p:nvPr>
            <p:ph type="sldNum" sz="quarter" idx="4"/>
          </p:nvPr>
        </p:nvSpPr>
        <p:spPr>
          <a:xfrm>
            <a:off x="444464" y="6476351"/>
            <a:ext cx="698205" cy="365125"/>
          </a:xfrm>
        </p:spPr>
        <p:txBody>
          <a:bodyPr/>
          <a:lstStyle/>
          <a:p>
            <a:fld id="{9D4704D4-DAEA-4D4A-A9DC-4373E3AC7101}" type="slidenum">
              <a:rPr lang="en-GB" smtClean="0"/>
              <a:pPr/>
              <a:t>29</a:t>
            </a:fld>
            <a:endParaRPr lang="en-GB" dirty="0"/>
          </a:p>
        </p:txBody>
      </p:sp>
    </p:spTree>
    <p:extLst>
      <p:ext uri="{BB962C8B-B14F-4D97-AF65-F5344CB8AC3E}">
        <p14:creationId xmlns:p14="http://schemas.microsoft.com/office/powerpoint/2010/main" val="144430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999" y="442800"/>
            <a:ext cx="8816651" cy="689598"/>
          </a:xfrm>
        </p:spPr>
        <p:txBody>
          <a:bodyPr/>
          <a:lstStyle/>
          <a:p>
            <a:r>
              <a:rPr lang="en-GB" sz="2400" dirty="0"/>
              <a:t>How are practical skills in science qualifications assessed?</a:t>
            </a:r>
          </a:p>
        </p:txBody>
      </p:sp>
      <p:sp>
        <p:nvSpPr>
          <p:cNvPr id="3" name="Content Placeholder 2"/>
          <p:cNvSpPr>
            <a:spLocks noGrp="1"/>
          </p:cNvSpPr>
          <p:nvPr>
            <p:ph idx="1"/>
          </p:nvPr>
        </p:nvSpPr>
        <p:spPr>
          <a:xfrm>
            <a:off x="540000" y="1731600"/>
            <a:ext cx="7832600" cy="3560103"/>
          </a:xfrm>
        </p:spPr>
        <p:txBody>
          <a:bodyPr/>
          <a:lstStyle/>
          <a:p>
            <a:r>
              <a:rPr lang="en-GB" sz="1800" dirty="0"/>
              <a:t>Indirectly (100% terminal exam)</a:t>
            </a:r>
          </a:p>
          <a:p>
            <a:pPr lvl="1">
              <a:buClr>
                <a:srgbClr val="412878"/>
              </a:buClr>
              <a:buSzPct val="60000"/>
              <a:buFont typeface="Courier New" panose="02070309020205020404" pitchFamily="49" charset="0"/>
              <a:buChar char="o"/>
            </a:pPr>
            <a:r>
              <a:rPr lang="en-GB" sz="1800" dirty="0"/>
              <a:t>Required practicals and a list of apparatus and techniques, ATs.</a:t>
            </a:r>
          </a:p>
          <a:p>
            <a:pPr marL="0" indent="0">
              <a:lnSpc>
                <a:spcPct val="100000"/>
              </a:lnSpc>
              <a:buNone/>
            </a:pPr>
            <a:endParaRPr lang="en-GB" sz="2400" dirty="0"/>
          </a:p>
          <a:p>
            <a:pPr>
              <a:buFont typeface="Arial" panose="020B0604020202020204" pitchFamily="34" charset="0"/>
              <a:buChar char="•"/>
            </a:pPr>
            <a:r>
              <a:rPr lang="en-GB" sz="1800" dirty="0"/>
              <a:t>Directly</a:t>
            </a:r>
          </a:p>
          <a:p>
            <a:pPr lvl="1">
              <a:buClr>
                <a:srgbClr val="412878"/>
              </a:buClr>
              <a:buSzPct val="60000"/>
              <a:buFont typeface="Courier New" panose="02070309020205020404" pitchFamily="49" charset="0"/>
              <a:buChar char="o"/>
            </a:pPr>
            <a:r>
              <a:rPr lang="en-GB" sz="1800" dirty="0"/>
              <a:t>Common Practical Assessment Criteria </a:t>
            </a:r>
          </a:p>
          <a:p>
            <a:pPr lvl="1">
              <a:buClr>
                <a:srgbClr val="412878"/>
              </a:buClr>
              <a:buSzPct val="60000"/>
              <a:buFont typeface="Courier New" panose="02070309020205020404" pitchFamily="49" charset="0"/>
              <a:buChar char="o"/>
            </a:pPr>
            <a:r>
              <a:rPr lang="en-GB" sz="1800" dirty="0"/>
              <a:t>(CPAC) and the ability to use ATs</a:t>
            </a:r>
          </a:p>
          <a:p>
            <a:pPr marL="0" indent="0">
              <a:lnSpc>
                <a:spcPct val="100000"/>
              </a:lnSpc>
              <a:buNone/>
            </a:pPr>
            <a:endParaRPr lang="en-GB" sz="2400" dirty="0"/>
          </a:p>
          <a:p>
            <a:pPr marL="0" indent="0">
              <a:buNone/>
            </a:pPr>
            <a:r>
              <a:rPr lang="en-GB" sz="1800" dirty="0"/>
              <a:t>The direct assessment is the non-examined assessment (NEA), part of our A-level Science qualifications only.</a:t>
            </a:r>
          </a:p>
          <a:p>
            <a:endParaRPr lang="en-GB" dirty="0"/>
          </a:p>
          <a:p>
            <a:pPr marL="0" indent="0">
              <a:buNone/>
            </a:pPr>
            <a:endParaRPr lang="en-GB" dirty="0"/>
          </a:p>
        </p:txBody>
      </p:sp>
      <p:sp>
        <p:nvSpPr>
          <p:cNvPr id="5" name="Slide Number Placeholder 4">
            <a:extLst>
              <a:ext uri="{FF2B5EF4-FFF2-40B4-BE49-F238E27FC236}">
                <a16:creationId xmlns:a16="http://schemas.microsoft.com/office/drawing/2014/main" id="{7666310C-A5AD-4524-9994-F0F8A5D85DC3}"/>
              </a:ext>
            </a:extLst>
          </p:cNvPr>
          <p:cNvSpPr>
            <a:spLocks noGrp="1"/>
          </p:cNvSpPr>
          <p:nvPr>
            <p:ph type="sldNum" sz="quarter" idx="4"/>
          </p:nvPr>
        </p:nvSpPr>
        <p:spPr/>
        <p:txBody>
          <a:bodyPr/>
          <a:lstStyle/>
          <a:p>
            <a:fld id="{9D4704D4-DAEA-4D4A-A9DC-4373E3AC7101}" type="slidenum">
              <a:rPr lang="en-GB" smtClean="0"/>
              <a:pPr/>
              <a:t>3</a:t>
            </a:fld>
            <a:endParaRPr lang="en-GB"/>
          </a:p>
        </p:txBody>
      </p:sp>
      <p:sp>
        <p:nvSpPr>
          <p:cNvPr id="4" name="Footer Placeholder 3">
            <a:extLst>
              <a:ext uri="{FF2B5EF4-FFF2-40B4-BE49-F238E27FC236}">
                <a16:creationId xmlns:a16="http://schemas.microsoft.com/office/drawing/2014/main" id="{BE3DDAEC-27BB-4CC9-B61D-6DF1D1856E00}"/>
              </a:ext>
            </a:extLst>
          </p:cNvPr>
          <p:cNvSpPr>
            <a:spLocks noGrp="1"/>
          </p:cNvSpPr>
          <p:nvPr>
            <p:ph type="ftr" sz="quarter" idx="3"/>
          </p:nvPr>
        </p:nvSpPr>
        <p:spPr>
          <a:xfrm>
            <a:off x="1976438" y="6611005"/>
            <a:ext cx="3205162" cy="230471"/>
          </a:xfrm>
        </p:spPr>
        <p:txBody>
          <a:bodyPr/>
          <a:lstStyle/>
          <a:p>
            <a:r>
              <a:rPr lang="en-US" dirty="0"/>
              <a:t>Copyright © 2023 AQA and its licensors. All rights reserved.</a:t>
            </a:r>
          </a:p>
        </p:txBody>
      </p:sp>
    </p:spTree>
    <p:extLst>
      <p:ext uri="{BB962C8B-B14F-4D97-AF65-F5344CB8AC3E}">
        <p14:creationId xmlns:p14="http://schemas.microsoft.com/office/powerpoint/2010/main" val="565185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A1779-7F4D-5279-C782-D5F487815197}"/>
              </a:ext>
            </a:extLst>
          </p:cNvPr>
          <p:cNvSpPr>
            <a:spLocks noGrp="1"/>
          </p:cNvSpPr>
          <p:nvPr>
            <p:ph type="title"/>
          </p:nvPr>
        </p:nvSpPr>
        <p:spPr/>
        <p:txBody>
          <a:bodyPr/>
          <a:lstStyle/>
          <a:p>
            <a:r>
              <a:rPr lang="en-US" sz="2600" dirty="0">
                <a:latin typeface="Arial" panose="020B0604020202020204" pitchFamily="34" charset="0"/>
                <a:cs typeface="Arial" panose="020B0604020202020204" pitchFamily="34" charset="0"/>
              </a:rPr>
              <a:t>Using CPAC to develop assessment skills</a:t>
            </a:r>
          </a:p>
        </p:txBody>
      </p:sp>
      <p:sp>
        <p:nvSpPr>
          <p:cNvPr id="3" name="Footer Placeholder 2">
            <a:extLst>
              <a:ext uri="{FF2B5EF4-FFF2-40B4-BE49-F238E27FC236}">
                <a16:creationId xmlns:a16="http://schemas.microsoft.com/office/drawing/2014/main" id="{1B19EC09-0987-0087-FCFF-71BEE1B0DD64}"/>
              </a:ext>
            </a:extLst>
          </p:cNvPr>
          <p:cNvSpPr>
            <a:spLocks noGrp="1"/>
          </p:cNvSpPr>
          <p:nvPr>
            <p:ph type="ftr" sz="quarter" idx="10"/>
          </p:nvPr>
        </p:nvSpPr>
        <p:spPr>
          <a:xfrm>
            <a:off x="1976438" y="6611004"/>
            <a:ext cx="2887662" cy="246995"/>
          </a:xfrm>
        </p:spPr>
        <p:txBody>
          <a:bodyPr/>
          <a:lstStyle/>
          <a:p>
            <a:r>
              <a:rPr lang="en-US" dirty="0"/>
              <a:t>Copyright © 2023 AQA and its licensors. All rights reserved.</a:t>
            </a:r>
          </a:p>
        </p:txBody>
      </p:sp>
      <p:sp>
        <p:nvSpPr>
          <p:cNvPr id="4" name="Content Placeholder 3">
            <a:extLst>
              <a:ext uri="{FF2B5EF4-FFF2-40B4-BE49-F238E27FC236}">
                <a16:creationId xmlns:a16="http://schemas.microsoft.com/office/drawing/2014/main" id="{3FD57DB3-310E-C8E5-A2CB-F629238A7E3C}"/>
              </a:ext>
            </a:extLst>
          </p:cNvPr>
          <p:cNvSpPr>
            <a:spLocks noGrp="1"/>
          </p:cNvSpPr>
          <p:nvPr>
            <p:ph idx="1"/>
          </p:nvPr>
        </p:nvSpPr>
        <p:spPr>
          <a:xfrm>
            <a:off x="540000" y="1731600"/>
            <a:ext cx="7955063" cy="4406804"/>
          </a:xfrm>
        </p:spPr>
        <p:txBody>
          <a:bodyPr vert="horz" lIns="0" tIns="0" rIns="91440" bIns="0" rtlCol="0" anchor="t">
            <a:noAutofit/>
          </a:bodyPr>
          <a:lstStyle/>
          <a:p>
            <a:pPr marL="359410" indent="-359410">
              <a:spcBef>
                <a:spcPts val="0"/>
              </a:spcBef>
            </a:pPr>
            <a:r>
              <a:rPr lang="en-US" sz="1800" dirty="0"/>
              <a:t>CPAC 1: Preparation for reading the stem of the question and interpreting diagrams.</a:t>
            </a:r>
          </a:p>
          <a:p>
            <a:pPr marL="359410" indent="-359410">
              <a:spcBef>
                <a:spcPts val="0"/>
              </a:spcBef>
            </a:pPr>
            <a:endParaRPr lang="en-US" sz="1800" dirty="0"/>
          </a:p>
          <a:p>
            <a:pPr marL="359410" indent="-359410">
              <a:spcBef>
                <a:spcPts val="0"/>
              </a:spcBef>
            </a:pPr>
            <a:r>
              <a:rPr lang="en-US" sz="1800" dirty="0"/>
              <a:t>CPAC 2:</a:t>
            </a:r>
          </a:p>
          <a:p>
            <a:pPr marL="359410" indent="-359410">
              <a:spcBef>
                <a:spcPts val="0"/>
              </a:spcBef>
            </a:pPr>
            <a:endParaRPr lang="en-US" sz="200" dirty="0"/>
          </a:p>
          <a:p>
            <a:pPr marL="359410" indent="-359410">
              <a:spcBef>
                <a:spcPts val="0"/>
              </a:spcBef>
            </a:pPr>
            <a:endParaRPr lang="en-US" sz="200" dirty="0"/>
          </a:p>
          <a:p>
            <a:pPr marL="359410" indent="-359410">
              <a:spcBef>
                <a:spcPts val="0"/>
              </a:spcBef>
            </a:pPr>
            <a:endParaRPr lang="en-US" sz="200" dirty="0"/>
          </a:p>
          <a:p>
            <a:pPr lvl="1">
              <a:spcBef>
                <a:spcPts val="0"/>
              </a:spcBef>
              <a:buClr>
                <a:srgbClr val="412878"/>
              </a:buClr>
              <a:buSzPct val="60000"/>
              <a:buFont typeface="Courier New" panose="02070309020205020404" pitchFamily="49" charset="0"/>
              <a:buChar char="o"/>
            </a:pPr>
            <a:r>
              <a:rPr lang="en-US" sz="1800" dirty="0"/>
              <a:t>Describe a method.</a:t>
            </a:r>
          </a:p>
          <a:p>
            <a:pPr lvl="1">
              <a:spcBef>
                <a:spcPts val="0"/>
              </a:spcBef>
              <a:buClr>
                <a:srgbClr val="412878"/>
              </a:buClr>
              <a:buSzPct val="60000"/>
              <a:buFont typeface="Courier New" panose="02070309020205020404" pitchFamily="49" charset="0"/>
              <a:buChar char="o"/>
            </a:pPr>
            <a:r>
              <a:rPr lang="en-US" sz="1800" dirty="0"/>
              <a:t>Describe and explain why adjustments might be made.</a:t>
            </a:r>
          </a:p>
          <a:p>
            <a:pPr lvl="1">
              <a:spcBef>
                <a:spcPts val="0"/>
              </a:spcBef>
              <a:buClr>
                <a:srgbClr val="412878"/>
              </a:buClr>
              <a:buSzPct val="60000"/>
              <a:buFont typeface="Courier New" panose="02070309020205020404" pitchFamily="49" charset="0"/>
              <a:buChar char="o"/>
            </a:pPr>
            <a:r>
              <a:rPr lang="en-US" sz="1800" dirty="0"/>
              <a:t>State variables.</a:t>
            </a:r>
          </a:p>
          <a:p>
            <a:pPr lvl="1">
              <a:spcBef>
                <a:spcPts val="0"/>
              </a:spcBef>
              <a:buClr>
                <a:srgbClr val="412878"/>
              </a:buClr>
              <a:buSzPct val="60000"/>
              <a:buFont typeface="Courier New" panose="02070309020205020404" pitchFamily="49" charset="0"/>
              <a:buChar char="o"/>
            </a:pPr>
            <a:r>
              <a:rPr lang="en-US" sz="1800" dirty="0"/>
              <a:t>Describe and explain experimental control.</a:t>
            </a:r>
          </a:p>
          <a:p>
            <a:pPr lvl="1">
              <a:spcBef>
                <a:spcPts val="0"/>
              </a:spcBef>
              <a:buClr>
                <a:srgbClr val="412878"/>
              </a:buClr>
              <a:buSzPct val="60000"/>
              <a:buFont typeface="Courier New" panose="02070309020205020404" pitchFamily="49" charset="0"/>
              <a:buChar char="o"/>
            </a:pPr>
            <a:r>
              <a:rPr lang="en-US" sz="1800" dirty="0"/>
              <a:t>Explain equipment choice (with respect to accuracy).</a:t>
            </a:r>
          </a:p>
          <a:p>
            <a:pPr lvl="1">
              <a:spcBef>
                <a:spcPts val="0"/>
              </a:spcBef>
              <a:buClr>
                <a:srgbClr val="412878"/>
              </a:buClr>
              <a:buSzPct val="60000"/>
              <a:buFont typeface="Courier New" panose="02070309020205020404" pitchFamily="49" charset="0"/>
              <a:buChar char="o"/>
            </a:pPr>
            <a:r>
              <a:rPr lang="en-US" sz="1800" dirty="0"/>
              <a:t>With these restriction, explain what you must do to get x.</a:t>
            </a:r>
          </a:p>
          <a:p>
            <a:pPr marL="719455" lvl="1" indent="-359410"/>
            <a:endParaRPr lang="en-US" dirty="0">
              <a:cs typeface="Arial"/>
            </a:endParaRPr>
          </a:p>
        </p:txBody>
      </p:sp>
      <p:sp>
        <p:nvSpPr>
          <p:cNvPr id="5" name="Slide Number Placeholder 3">
            <a:extLst>
              <a:ext uri="{FF2B5EF4-FFF2-40B4-BE49-F238E27FC236}">
                <a16:creationId xmlns:a16="http://schemas.microsoft.com/office/drawing/2014/main" id="{B0844BEA-15BE-438A-A3F3-429FEA78E1CC}"/>
              </a:ext>
            </a:extLst>
          </p:cNvPr>
          <p:cNvSpPr>
            <a:spLocks noGrp="1"/>
          </p:cNvSpPr>
          <p:nvPr>
            <p:ph type="sldNum" sz="quarter" idx="4"/>
          </p:nvPr>
        </p:nvSpPr>
        <p:spPr>
          <a:xfrm>
            <a:off x="444464" y="6476351"/>
            <a:ext cx="698205" cy="365125"/>
          </a:xfrm>
        </p:spPr>
        <p:txBody>
          <a:bodyPr/>
          <a:lstStyle/>
          <a:p>
            <a:fld id="{9D4704D4-DAEA-4D4A-A9DC-4373E3AC7101}" type="slidenum">
              <a:rPr lang="en-GB" smtClean="0"/>
              <a:pPr/>
              <a:t>30</a:t>
            </a:fld>
            <a:endParaRPr lang="en-GB" dirty="0"/>
          </a:p>
        </p:txBody>
      </p:sp>
    </p:spTree>
    <p:extLst>
      <p:ext uri="{BB962C8B-B14F-4D97-AF65-F5344CB8AC3E}">
        <p14:creationId xmlns:p14="http://schemas.microsoft.com/office/powerpoint/2010/main" val="34227506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A1779-7F4D-5279-C782-D5F487815197}"/>
              </a:ext>
            </a:extLst>
          </p:cNvPr>
          <p:cNvSpPr>
            <a:spLocks noGrp="1"/>
          </p:cNvSpPr>
          <p:nvPr>
            <p:ph type="title"/>
          </p:nvPr>
        </p:nvSpPr>
        <p:spPr/>
        <p:txBody>
          <a:bodyPr/>
          <a:lstStyle/>
          <a:p>
            <a:r>
              <a:rPr lang="en-US" sz="2600" dirty="0">
                <a:latin typeface="Arial" panose="020B0604020202020204" pitchFamily="34" charset="0"/>
                <a:cs typeface="Arial" panose="020B0604020202020204" pitchFamily="34" charset="0"/>
              </a:rPr>
              <a:t>Using CPAC to develop assessment skills</a:t>
            </a:r>
          </a:p>
        </p:txBody>
      </p:sp>
      <p:sp>
        <p:nvSpPr>
          <p:cNvPr id="3" name="Footer Placeholder 2">
            <a:extLst>
              <a:ext uri="{FF2B5EF4-FFF2-40B4-BE49-F238E27FC236}">
                <a16:creationId xmlns:a16="http://schemas.microsoft.com/office/drawing/2014/main" id="{1B19EC09-0987-0087-FCFF-71BEE1B0DD64}"/>
              </a:ext>
            </a:extLst>
          </p:cNvPr>
          <p:cNvSpPr>
            <a:spLocks noGrp="1"/>
          </p:cNvSpPr>
          <p:nvPr>
            <p:ph type="ftr" sz="quarter" idx="10"/>
          </p:nvPr>
        </p:nvSpPr>
        <p:spPr>
          <a:xfrm>
            <a:off x="1976438" y="6611004"/>
            <a:ext cx="2773362" cy="246995"/>
          </a:xfrm>
        </p:spPr>
        <p:txBody>
          <a:bodyPr/>
          <a:lstStyle/>
          <a:p>
            <a:r>
              <a:rPr lang="en-US" dirty="0"/>
              <a:t>Copyright © 2023 AQA and its licensors. All rights reserved.</a:t>
            </a:r>
          </a:p>
        </p:txBody>
      </p:sp>
      <p:sp>
        <p:nvSpPr>
          <p:cNvPr id="4" name="Content Placeholder 3">
            <a:extLst>
              <a:ext uri="{FF2B5EF4-FFF2-40B4-BE49-F238E27FC236}">
                <a16:creationId xmlns:a16="http://schemas.microsoft.com/office/drawing/2014/main" id="{3FD57DB3-310E-C8E5-A2CB-F629238A7E3C}"/>
              </a:ext>
            </a:extLst>
          </p:cNvPr>
          <p:cNvSpPr>
            <a:spLocks noGrp="1"/>
          </p:cNvSpPr>
          <p:nvPr>
            <p:ph idx="1"/>
          </p:nvPr>
        </p:nvSpPr>
        <p:spPr>
          <a:xfrm>
            <a:off x="540000" y="1731600"/>
            <a:ext cx="8045200" cy="2891087"/>
          </a:xfrm>
        </p:spPr>
        <p:txBody>
          <a:bodyPr vert="horz" lIns="0" tIns="0" rIns="91440" bIns="0" rtlCol="0" anchor="t">
            <a:noAutofit/>
          </a:bodyPr>
          <a:lstStyle/>
          <a:p>
            <a:pPr>
              <a:spcBef>
                <a:spcPts val="0"/>
              </a:spcBef>
            </a:pPr>
            <a:r>
              <a:rPr lang="en-US" sz="1800" dirty="0"/>
              <a:t>CPAC 3: Describe and explain measures to minimise risk.</a:t>
            </a:r>
          </a:p>
          <a:p>
            <a:pPr>
              <a:spcBef>
                <a:spcPts val="0"/>
              </a:spcBef>
            </a:pPr>
            <a:endParaRPr lang="en-US" sz="1800" dirty="0"/>
          </a:p>
          <a:p>
            <a:pPr>
              <a:spcBef>
                <a:spcPts val="0"/>
              </a:spcBef>
            </a:pPr>
            <a:r>
              <a:rPr lang="en-US" sz="1800" dirty="0"/>
              <a:t>CPAC 4:</a:t>
            </a:r>
          </a:p>
          <a:p>
            <a:pPr lvl="1">
              <a:spcBef>
                <a:spcPts val="0"/>
              </a:spcBef>
              <a:buClr>
                <a:srgbClr val="412878"/>
              </a:buClr>
              <a:buSzPct val="60000"/>
              <a:buFont typeface="Courier New" panose="02070309020205020404" pitchFamily="49" charset="0"/>
              <a:buChar char="o"/>
            </a:pPr>
            <a:r>
              <a:rPr lang="en-US" sz="1800" dirty="0"/>
              <a:t>Explain why record data to a certain number of decimal places or sig fig. </a:t>
            </a:r>
          </a:p>
          <a:p>
            <a:pPr lvl="1">
              <a:spcBef>
                <a:spcPts val="0"/>
              </a:spcBef>
              <a:buClr>
                <a:srgbClr val="412878"/>
              </a:buClr>
              <a:buSzPct val="60000"/>
              <a:buFont typeface="Courier New" panose="02070309020205020404" pitchFamily="49" charset="0"/>
              <a:buChar char="o"/>
            </a:pPr>
            <a:r>
              <a:rPr lang="en-US" sz="1800" dirty="0"/>
              <a:t>Explain number of repeats.</a:t>
            </a:r>
          </a:p>
          <a:p>
            <a:pPr lvl="1">
              <a:spcBef>
                <a:spcPts val="0"/>
              </a:spcBef>
              <a:buClr>
                <a:srgbClr val="412878"/>
              </a:buClr>
              <a:buSzPct val="60000"/>
              <a:buFont typeface="Courier New" panose="02070309020205020404" pitchFamily="49" charset="0"/>
              <a:buChar char="o"/>
            </a:pPr>
            <a:r>
              <a:rPr lang="en-US" sz="1800" dirty="0"/>
              <a:t>Explain why results are considered accurate/precise.</a:t>
            </a:r>
          </a:p>
          <a:p>
            <a:pPr lvl="1">
              <a:spcBef>
                <a:spcPts val="0"/>
              </a:spcBef>
              <a:buClr>
                <a:srgbClr val="412878"/>
              </a:buClr>
              <a:buSzPct val="60000"/>
              <a:buFont typeface="Courier New" panose="02070309020205020404" pitchFamily="49" charset="0"/>
              <a:buChar char="o"/>
            </a:pPr>
            <a:r>
              <a:rPr lang="en-US" sz="1800" dirty="0"/>
              <a:t>State/calculate the units.</a:t>
            </a:r>
          </a:p>
          <a:p>
            <a:pPr lvl="1">
              <a:spcBef>
                <a:spcPts val="0"/>
              </a:spcBef>
              <a:buClr>
                <a:srgbClr val="412878"/>
              </a:buClr>
              <a:buSzPct val="60000"/>
              <a:buFont typeface="Courier New" panose="02070309020205020404" pitchFamily="49" charset="0"/>
              <a:buChar char="o"/>
            </a:pPr>
            <a:r>
              <a:rPr lang="en-US" sz="1800" dirty="0"/>
              <a:t>Draw.</a:t>
            </a:r>
          </a:p>
        </p:txBody>
      </p:sp>
      <p:sp>
        <p:nvSpPr>
          <p:cNvPr id="5" name="Slide Number Placeholder 3">
            <a:extLst>
              <a:ext uri="{FF2B5EF4-FFF2-40B4-BE49-F238E27FC236}">
                <a16:creationId xmlns:a16="http://schemas.microsoft.com/office/drawing/2014/main" id="{F41A092D-EAE2-4379-B698-EDAAFD452564}"/>
              </a:ext>
            </a:extLst>
          </p:cNvPr>
          <p:cNvSpPr>
            <a:spLocks noGrp="1"/>
          </p:cNvSpPr>
          <p:nvPr>
            <p:ph type="sldNum" sz="quarter" idx="4"/>
          </p:nvPr>
        </p:nvSpPr>
        <p:spPr>
          <a:xfrm>
            <a:off x="444464" y="6476351"/>
            <a:ext cx="698205" cy="365125"/>
          </a:xfrm>
        </p:spPr>
        <p:txBody>
          <a:bodyPr/>
          <a:lstStyle/>
          <a:p>
            <a:fld id="{9D4704D4-DAEA-4D4A-A9DC-4373E3AC7101}" type="slidenum">
              <a:rPr lang="en-GB" smtClean="0"/>
              <a:pPr/>
              <a:t>31</a:t>
            </a:fld>
            <a:endParaRPr lang="en-GB" dirty="0"/>
          </a:p>
        </p:txBody>
      </p:sp>
    </p:spTree>
    <p:extLst>
      <p:ext uri="{BB962C8B-B14F-4D97-AF65-F5344CB8AC3E}">
        <p14:creationId xmlns:p14="http://schemas.microsoft.com/office/powerpoint/2010/main" val="39035293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A1779-7F4D-5279-C782-D5F487815197}"/>
              </a:ext>
            </a:extLst>
          </p:cNvPr>
          <p:cNvSpPr>
            <a:spLocks noGrp="1"/>
          </p:cNvSpPr>
          <p:nvPr>
            <p:ph type="title"/>
          </p:nvPr>
        </p:nvSpPr>
        <p:spPr/>
        <p:txBody>
          <a:bodyPr/>
          <a:lstStyle/>
          <a:p>
            <a:r>
              <a:rPr lang="en-US" sz="2600" dirty="0">
                <a:latin typeface="Arial" panose="020B0604020202020204" pitchFamily="34" charset="0"/>
                <a:cs typeface="Arial" panose="020B0604020202020204" pitchFamily="34" charset="0"/>
              </a:rPr>
              <a:t>Using CPAC to develop assessment skills</a:t>
            </a:r>
          </a:p>
        </p:txBody>
      </p:sp>
      <p:sp>
        <p:nvSpPr>
          <p:cNvPr id="4" name="Content Placeholder 3">
            <a:extLst>
              <a:ext uri="{FF2B5EF4-FFF2-40B4-BE49-F238E27FC236}">
                <a16:creationId xmlns:a16="http://schemas.microsoft.com/office/drawing/2014/main" id="{3FD57DB3-310E-C8E5-A2CB-F629238A7E3C}"/>
              </a:ext>
            </a:extLst>
          </p:cNvPr>
          <p:cNvSpPr>
            <a:spLocks noGrp="1"/>
          </p:cNvSpPr>
          <p:nvPr>
            <p:ph idx="1"/>
          </p:nvPr>
        </p:nvSpPr>
        <p:spPr>
          <a:xfrm>
            <a:off x="540000" y="1731600"/>
            <a:ext cx="8045200" cy="4406804"/>
          </a:xfrm>
        </p:spPr>
        <p:txBody>
          <a:bodyPr vert="horz" lIns="0" tIns="0" rIns="91440" bIns="0" rtlCol="0" anchor="t">
            <a:noAutofit/>
          </a:bodyPr>
          <a:lstStyle/>
          <a:p>
            <a:pPr marL="0" indent="0">
              <a:spcBef>
                <a:spcPts val="0"/>
              </a:spcBef>
              <a:buNone/>
            </a:pPr>
            <a:r>
              <a:rPr lang="en-US" sz="1800" dirty="0"/>
              <a:t>CPAC 5:</a:t>
            </a:r>
          </a:p>
          <a:p>
            <a:pPr marL="0" indent="0">
              <a:spcBef>
                <a:spcPts val="0"/>
              </a:spcBef>
              <a:buNone/>
            </a:pPr>
            <a:endParaRPr lang="en-US" sz="1800" dirty="0"/>
          </a:p>
          <a:p>
            <a:pPr>
              <a:spcBef>
                <a:spcPts val="0"/>
              </a:spcBef>
              <a:buClr>
                <a:schemeClr val="tx1"/>
              </a:buClr>
              <a:buSzPct val="100000"/>
            </a:pPr>
            <a:r>
              <a:rPr lang="en-US" sz="1800" dirty="0"/>
              <a:t>Do appropriate calculations.</a:t>
            </a:r>
          </a:p>
          <a:p>
            <a:pPr>
              <a:spcBef>
                <a:spcPts val="0"/>
              </a:spcBef>
              <a:buClr>
                <a:schemeClr val="tx1"/>
              </a:buClr>
              <a:buSzPct val="100000"/>
            </a:pPr>
            <a:r>
              <a:rPr lang="en-US" sz="1800" dirty="0"/>
              <a:t>Describe sources of error.</a:t>
            </a:r>
          </a:p>
          <a:p>
            <a:pPr>
              <a:spcBef>
                <a:spcPts val="0"/>
              </a:spcBef>
              <a:buClr>
                <a:schemeClr val="tx1"/>
              </a:buClr>
              <a:buSzPct val="100000"/>
            </a:pPr>
            <a:r>
              <a:rPr lang="en-US" sz="1800" dirty="0"/>
              <a:t>Calculate uncertainty.</a:t>
            </a:r>
          </a:p>
          <a:p>
            <a:pPr>
              <a:spcBef>
                <a:spcPts val="0"/>
              </a:spcBef>
              <a:buClr>
                <a:schemeClr val="tx1"/>
              </a:buClr>
              <a:buSzPct val="100000"/>
            </a:pPr>
            <a:r>
              <a:rPr lang="en-US" sz="1800" dirty="0"/>
              <a:t>Plot and draw graphs.</a:t>
            </a:r>
          </a:p>
          <a:p>
            <a:pPr>
              <a:spcBef>
                <a:spcPts val="0"/>
              </a:spcBef>
              <a:buClr>
                <a:schemeClr val="tx1"/>
              </a:buClr>
              <a:buSzPct val="100000"/>
            </a:pPr>
            <a:r>
              <a:rPr lang="en-US" sz="1800" dirty="0"/>
              <a:t>Draw tangents (rate calculations).</a:t>
            </a:r>
          </a:p>
          <a:p>
            <a:pPr>
              <a:spcBef>
                <a:spcPts val="0"/>
              </a:spcBef>
              <a:buClr>
                <a:schemeClr val="tx1"/>
              </a:buClr>
              <a:buSzPct val="100000"/>
            </a:pPr>
            <a:r>
              <a:rPr lang="en-US" sz="1800" dirty="0"/>
              <a:t>Evaluate the investigation with explanations.</a:t>
            </a:r>
          </a:p>
          <a:p>
            <a:pPr>
              <a:spcBef>
                <a:spcPts val="0"/>
              </a:spcBef>
              <a:buClr>
                <a:schemeClr val="tx1"/>
              </a:buClr>
              <a:buSzPct val="100000"/>
            </a:pPr>
            <a:r>
              <a:rPr lang="en-US" sz="1800" dirty="0"/>
              <a:t>Use secondary data in evaluation.</a:t>
            </a:r>
          </a:p>
          <a:p>
            <a:pPr>
              <a:spcBef>
                <a:spcPts val="0"/>
              </a:spcBef>
              <a:buClr>
                <a:schemeClr val="tx1"/>
              </a:buClr>
              <a:buSzPct val="100000"/>
            </a:pPr>
            <a:r>
              <a:rPr lang="en-US" sz="1800" dirty="0"/>
              <a:t>Use own and secondary data to justify conclusions.</a:t>
            </a:r>
          </a:p>
          <a:p>
            <a:pPr>
              <a:spcBef>
                <a:spcPts val="0"/>
              </a:spcBef>
              <a:buClr>
                <a:schemeClr val="tx1"/>
              </a:buClr>
              <a:buSzPct val="100000"/>
            </a:pPr>
            <a:r>
              <a:rPr lang="en-US" sz="1800" dirty="0"/>
              <a:t>Suggest why results are different to other groups.</a:t>
            </a:r>
          </a:p>
          <a:p>
            <a:pPr marL="360045" lvl="1" indent="0">
              <a:buNone/>
            </a:pPr>
            <a:endParaRPr lang="en-US" dirty="0">
              <a:cs typeface="Arial"/>
            </a:endParaRPr>
          </a:p>
          <a:p>
            <a:pPr marL="719455" lvl="1" indent="-359410"/>
            <a:endParaRPr lang="en-US" dirty="0">
              <a:cs typeface="Arial"/>
            </a:endParaRPr>
          </a:p>
          <a:p>
            <a:pPr marL="360045" lvl="1" indent="0">
              <a:buNone/>
            </a:pPr>
            <a:endParaRPr lang="en-US" dirty="0">
              <a:cs typeface="Arial"/>
            </a:endParaRPr>
          </a:p>
        </p:txBody>
      </p:sp>
      <p:sp>
        <p:nvSpPr>
          <p:cNvPr id="5" name="Footer Placeholder 2">
            <a:extLst>
              <a:ext uri="{FF2B5EF4-FFF2-40B4-BE49-F238E27FC236}">
                <a16:creationId xmlns:a16="http://schemas.microsoft.com/office/drawing/2014/main" id="{36FA0AFF-9BFD-420D-9E45-56F048F31AEB}"/>
              </a:ext>
            </a:extLst>
          </p:cNvPr>
          <p:cNvSpPr>
            <a:spLocks noGrp="1"/>
          </p:cNvSpPr>
          <p:nvPr>
            <p:ph type="ftr" sz="quarter" idx="10"/>
          </p:nvPr>
        </p:nvSpPr>
        <p:spPr>
          <a:xfrm>
            <a:off x="1976438" y="6611004"/>
            <a:ext cx="2773362" cy="246995"/>
          </a:xfrm>
        </p:spPr>
        <p:txBody>
          <a:bodyPr/>
          <a:lstStyle/>
          <a:p>
            <a:r>
              <a:rPr lang="en-US" dirty="0"/>
              <a:t>Copyright © 2023 AQA and its licensors. All rights reserved.</a:t>
            </a:r>
          </a:p>
        </p:txBody>
      </p:sp>
      <p:sp>
        <p:nvSpPr>
          <p:cNvPr id="6" name="Slide Number Placeholder 3">
            <a:extLst>
              <a:ext uri="{FF2B5EF4-FFF2-40B4-BE49-F238E27FC236}">
                <a16:creationId xmlns:a16="http://schemas.microsoft.com/office/drawing/2014/main" id="{0F1C7BE6-FFE4-4DD7-AE8C-545C2700B203}"/>
              </a:ext>
            </a:extLst>
          </p:cNvPr>
          <p:cNvSpPr>
            <a:spLocks noGrp="1"/>
          </p:cNvSpPr>
          <p:nvPr>
            <p:ph type="sldNum" sz="quarter" idx="4"/>
          </p:nvPr>
        </p:nvSpPr>
        <p:spPr>
          <a:xfrm>
            <a:off x="444464" y="6476351"/>
            <a:ext cx="698205" cy="365125"/>
          </a:xfrm>
        </p:spPr>
        <p:txBody>
          <a:bodyPr/>
          <a:lstStyle/>
          <a:p>
            <a:fld id="{9D4704D4-DAEA-4D4A-A9DC-4373E3AC7101}" type="slidenum">
              <a:rPr lang="en-GB" smtClean="0"/>
              <a:pPr/>
              <a:t>32</a:t>
            </a:fld>
            <a:endParaRPr lang="en-GB" dirty="0"/>
          </a:p>
        </p:txBody>
      </p:sp>
    </p:spTree>
    <p:extLst>
      <p:ext uri="{BB962C8B-B14F-4D97-AF65-F5344CB8AC3E}">
        <p14:creationId xmlns:p14="http://schemas.microsoft.com/office/powerpoint/2010/main" val="11758697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700FD36-B24E-3849-5350-C34A78E70D9A}"/>
              </a:ext>
            </a:extLst>
          </p:cNvPr>
          <p:cNvSpPr>
            <a:spLocks noGrp="1"/>
          </p:cNvSpPr>
          <p:nvPr>
            <p:ph type="ftr" sz="quarter" idx="10"/>
          </p:nvPr>
        </p:nvSpPr>
        <p:spPr>
          <a:xfrm>
            <a:off x="1976438" y="6611005"/>
            <a:ext cx="3128962" cy="230471"/>
          </a:xfrm>
        </p:spPr>
        <p:txBody>
          <a:bodyPr/>
          <a:lstStyle/>
          <a:p>
            <a:r>
              <a:rPr lang="en-US" dirty="0"/>
              <a:t>Copyright © 2023 AQA and its licensors. All rights reserved.</a:t>
            </a:r>
          </a:p>
        </p:txBody>
      </p:sp>
      <p:sp>
        <p:nvSpPr>
          <p:cNvPr id="4" name="Content Placeholder 3">
            <a:extLst>
              <a:ext uri="{FF2B5EF4-FFF2-40B4-BE49-F238E27FC236}">
                <a16:creationId xmlns:a16="http://schemas.microsoft.com/office/drawing/2014/main" id="{AD9F7DA0-A5EF-D31C-5C5B-8D249EEDE61A}"/>
              </a:ext>
            </a:extLst>
          </p:cNvPr>
          <p:cNvSpPr>
            <a:spLocks noGrp="1"/>
          </p:cNvSpPr>
          <p:nvPr>
            <p:ph idx="1"/>
          </p:nvPr>
        </p:nvSpPr>
        <p:spPr>
          <a:xfrm>
            <a:off x="540000" y="1731600"/>
            <a:ext cx="8045200" cy="4406804"/>
          </a:xfrm>
        </p:spPr>
        <p:txBody>
          <a:bodyPr vert="horz" lIns="0" tIns="0" rIns="91440" bIns="0" rtlCol="0" anchor="t">
            <a:noAutofit/>
          </a:bodyPr>
          <a:lstStyle/>
          <a:p>
            <a:pPr marL="0" indent="0">
              <a:spcBef>
                <a:spcPts val="0"/>
              </a:spcBef>
              <a:buNone/>
            </a:pPr>
            <a:r>
              <a:rPr lang="en-US" sz="1800" dirty="0"/>
              <a:t>Describe how to:</a:t>
            </a:r>
          </a:p>
          <a:p>
            <a:pPr marL="0" indent="0">
              <a:spcBef>
                <a:spcPts val="0"/>
              </a:spcBef>
              <a:buNone/>
            </a:pPr>
            <a:endParaRPr lang="en-US" sz="1800" dirty="0"/>
          </a:p>
          <a:p>
            <a:pPr>
              <a:spcBef>
                <a:spcPts val="0"/>
              </a:spcBef>
            </a:pPr>
            <a:r>
              <a:rPr lang="en-US" sz="1800" dirty="0"/>
              <a:t>set this up</a:t>
            </a:r>
          </a:p>
          <a:p>
            <a:pPr>
              <a:spcBef>
                <a:spcPts val="0"/>
              </a:spcBef>
            </a:pPr>
            <a:endParaRPr lang="en-US" sz="1800" dirty="0"/>
          </a:p>
          <a:p>
            <a:pPr>
              <a:spcBef>
                <a:spcPts val="0"/>
              </a:spcBef>
            </a:pPr>
            <a:r>
              <a:rPr lang="en-US" sz="1800" dirty="0"/>
              <a:t>use this apparatus/instrumentation</a:t>
            </a:r>
          </a:p>
          <a:p>
            <a:pPr>
              <a:spcBef>
                <a:spcPts val="0"/>
              </a:spcBef>
            </a:pPr>
            <a:endParaRPr lang="en-US" sz="1800" dirty="0"/>
          </a:p>
          <a:p>
            <a:pPr>
              <a:spcBef>
                <a:spcPts val="0"/>
              </a:spcBef>
            </a:pPr>
            <a:r>
              <a:rPr lang="en-US" sz="1800" dirty="0"/>
              <a:t>carry out this technique</a:t>
            </a:r>
          </a:p>
          <a:p>
            <a:pPr>
              <a:spcBef>
                <a:spcPts val="0"/>
              </a:spcBef>
            </a:pPr>
            <a:endParaRPr lang="en-US" sz="1800" dirty="0"/>
          </a:p>
          <a:p>
            <a:pPr>
              <a:spcBef>
                <a:spcPts val="0"/>
              </a:spcBef>
            </a:pPr>
            <a:r>
              <a:rPr lang="en-US" sz="1800" dirty="0"/>
              <a:t>take an accurate reading</a:t>
            </a:r>
          </a:p>
          <a:p>
            <a:pPr>
              <a:spcBef>
                <a:spcPts val="0"/>
              </a:spcBef>
            </a:pPr>
            <a:endParaRPr lang="en-US" sz="1800" dirty="0"/>
          </a:p>
          <a:p>
            <a:pPr>
              <a:spcBef>
                <a:spcPts val="0"/>
              </a:spcBef>
            </a:pPr>
            <a:r>
              <a:rPr lang="en-US" sz="1800" dirty="0"/>
              <a:t>make this more accurate.</a:t>
            </a:r>
          </a:p>
        </p:txBody>
      </p:sp>
      <p:sp>
        <p:nvSpPr>
          <p:cNvPr id="6" name="Title 1">
            <a:extLst>
              <a:ext uri="{FF2B5EF4-FFF2-40B4-BE49-F238E27FC236}">
                <a16:creationId xmlns:a16="http://schemas.microsoft.com/office/drawing/2014/main" id="{819C3487-BC6B-7C1D-06B1-39BE2152CB70}"/>
              </a:ext>
            </a:extLst>
          </p:cNvPr>
          <p:cNvSpPr txBox="1">
            <a:spLocks/>
          </p:cNvSpPr>
          <p:nvPr/>
        </p:nvSpPr>
        <p:spPr>
          <a:xfrm>
            <a:off x="547932" y="432067"/>
            <a:ext cx="8045200" cy="431181"/>
          </a:xfrm>
          <a:prstGeom prst="rect">
            <a:avLst/>
          </a:prstGeom>
        </p:spPr>
        <p:txBody>
          <a:bodyPr vert="horz" lIns="0" tIns="0" rIns="91440" bIns="0" rtlCol="0" anchor="t" anchorCtr="0">
            <a:noAutofit/>
          </a:bodyPr>
          <a:lstStyle>
            <a:lvl1pPr algn="l" defTabSz="457200" rtl="0" eaLnBrk="1" latinLnBrk="0" hangingPunct="1">
              <a:lnSpc>
                <a:spcPts val="2800"/>
              </a:lnSpc>
              <a:spcBef>
                <a:spcPct val="0"/>
              </a:spcBef>
              <a:buNone/>
              <a:defRPr sz="3200" b="0" i="0" kern="1200">
                <a:solidFill>
                  <a:schemeClr val="tx2"/>
                </a:solidFill>
                <a:latin typeface="AQA Chevin Pro Light"/>
                <a:ea typeface="+mj-ea"/>
                <a:cs typeface="AQA Chevin Pro Light"/>
              </a:defRPr>
            </a:lvl1pPr>
          </a:lstStyle>
          <a:p>
            <a:r>
              <a:rPr lang="en-US" sz="2600" dirty="0">
                <a:latin typeface="Arial" panose="020B0604020202020204" pitchFamily="34" charset="0"/>
                <a:cs typeface="Arial" panose="020B0604020202020204" pitchFamily="34" charset="0"/>
              </a:rPr>
              <a:t>Using ATs to develop assessment skills</a:t>
            </a:r>
          </a:p>
        </p:txBody>
      </p:sp>
      <p:sp>
        <p:nvSpPr>
          <p:cNvPr id="5" name="Slide Number Placeholder 3">
            <a:extLst>
              <a:ext uri="{FF2B5EF4-FFF2-40B4-BE49-F238E27FC236}">
                <a16:creationId xmlns:a16="http://schemas.microsoft.com/office/drawing/2014/main" id="{E8262377-C899-4ECC-80D7-B89102E5917F}"/>
              </a:ext>
            </a:extLst>
          </p:cNvPr>
          <p:cNvSpPr>
            <a:spLocks noGrp="1"/>
          </p:cNvSpPr>
          <p:nvPr>
            <p:ph type="sldNum" sz="quarter" idx="4"/>
          </p:nvPr>
        </p:nvSpPr>
        <p:spPr>
          <a:xfrm>
            <a:off x="444464" y="6476351"/>
            <a:ext cx="698205" cy="365125"/>
          </a:xfrm>
        </p:spPr>
        <p:txBody>
          <a:bodyPr/>
          <a:lstStyle/>
          <a:p>
            <a:fld id="{9D4704D4-DAEA-4D4A-A9DC-4373E3AC7101}" type="slidenum">
              <a:rPr lang="en-GB" smtClean="0"/>
              <a:pPr/>
              <a:t>33</a:t>
            </a:fld>
            <a:endParaRPr lang="en-GB" dirty="0"/>
          </a:p>
        </p:txBody>
      </p:sp>
    </p:spTree>
    <p:extLst>
      <p:ext uri="{BB962C8B-B14F-4D97-AF65-F5344CB8AC3E}">
        <p14:creationId xmlns:p14="http://schemas.microsoft.com/office/powerpoint/2010/main" val="101922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700FD36-B24E-3849-5350-C34A78E70D9A}"/>
              </a:ext>
            </a:extLst>
          </p:cNvPr>
          <p:cNvSpPr>
            <a:spLocks noGrp="1"/>
          </p:cNvSpPr>
          <p:nvPr>
            <p:ph type="ftr" sz="quarter" idx="10"/>
          </p:nvPr>
        </p:nvSpPr>
        <p:spPr>
          <a:xfrm>
            <a:off x="1976438" y="6611005"/>
            <a:ext cx="2768282" cy="230472"/>
          </a:xfrm>
        </p:spPr>
        <p:txBody>
          <a:bodyPr/>
          <a:lstStyle/>
          <a:p>
            <a:r>
              <a:rPr lang="en-US" dirty="0"/>
              <a:t>Copyright © 2023 AQA and its licensors. All rights reserved.</a:t>
            </a:r>
          </a:p>
        </p:txBody>
      </p:sp>
      <p:sp>
        <p:nvSpPr>
          <p:cNvPr id="5" name="Slide Number Placeholder 3">
            <a:extLst>
              <a:ext uri="{FF2B5EF4-FFF2-40B4-BE49-F238E27FC236}">
                <a16:creationId xmlns:a16="http://schemas.microsoft.com/office/drawing/2014/main" id="{C19B4B63-F8CB-402A-BC15-A0EB9124CCF8}"/>
              </a:ext>
            </a:extLst>
          </p:cNvPr>
          <p:cNvSpPr>
            <a:spLocks noGrp="1"/>
          </p:cNvSpPr>
          <p:nvPr>
            <p:ph type="sldNum" sz="quarter" idx="4"/>
          </p:nvPr>
        </p:nvSpPr>
        <p:spPr/>
        <p:txBody>
          <a:bodyPr/>
          <a:lstStyle/>
          <a:p>
            <a:fld id="{9D4704D4-DAEA-4D4A-A9DC-4373E3AC7101}" type="slidenum">
              <a:rPr lang="en-GB" smtClean="0"/>
              <a:pPr/>
              <a:t>34</a:t>
            </a:fld>
            <a:endParaRPr lang="en-GB" dirty="0"/>
          </a:p>
        </p:txBody>
      </p:sp>
      <p:sp>
        <p:nvSpPr>
          <p:cNvPr id="4" name="Content Placeholder 3">
            <a:extLst>
              <a:ext uri="{FF2B5EF4-FFF2-40B4-BE49-F238E27FC236}">
                <a16:creationId xmlns:a16="http://schemas.microsoft.com/office/drawing/2014/main" id="{AD9F7DA0-A5EF-D31C-5C5B-8D249EEDE61A}"/>
              </a:ext>
            </a:extLst>
          </p:cNvPr>
          <p:cNvSpPr>
            <a:spLocks noGrp="1"/>
          </p:cNvSpPr>
          <p:nvPr>
            <p:ph idx="1"/>
          </p:nvPr>
        </p:nvSpPr>
        <p:spPr/>
        <p:txBody>
          <a:bodyPr vert="horz" lIns="0" tIns="0" rIns="91440" bIns="0" rtlCol="0" anchor="t">
            <a:noAutofit/>
          </a:bodyPr>
          <a:lstStyle/>
          <a:p>
            <a:pPr marL="0" indent="0">
              <a:spcBef>
                <a:spcPts val="0"/>
              </a:spcBef>
              <a:buNone/>
            </a:pPr>
            <a:r>
              <a:rPr lang="en-US" sz="1800" dirty="0"/>
              <a:t>Explain why:</a:t>
            </a:r>
          </a:p>
          <a:p>
            <a:pPr marL="0" indent="0">
              <a:spcBef>
                <a:spcPts val="0"/>
              </a:spcBef>
              <a:buNone/>
            </a:pPr>
            <a:endParaRPr lang="en-US" sz="1800" dirty="0"/>
          </a:p>
          <a:p>
            <a:pPr>
              <a:spcBef>
                <a:spcPts val="0"/>
              </a:spcBef>
              <a:buClr>
                <a:schemeClr val="tx1"/>
              </a:buClr>
              <a:buSzPct val="100000"/>
            </a:pPr>
            <a:r>
              <a:rPr lang="en-US" sz="1800" dirty="0"/>
              <a:t>you chose to use this apparatus/instrument</a:t>
            </a:r>
          </a:p>
          <a:p>
            <a:pPr>
              <a:spcBef>
                <a:spcPts val="0"/>
              </a:spcBef>
              <a:buClr>
                <a:schemeClr val="tx1"/>
              </a:buClr>
              <a:buSzPct val="100000"/>
            </a:pPr>
            <a:endParaRPr lang="en-US" sz="1800" dirty="0"/>
          </a:p>
          <a:p>
            <a:pPr>
              <a:spcBef>
                <a:spcPts val="0"/>
              </a:spcBef>
              <a:buClr>
                <a:schemeClr val="tx1"/>
              </a:buClr>
              <a:buSzPct val="100000"/>
            </a:pPr>
            <a:r>
              <a:rPr lang="en-US" sz="1800" dirty="0"/>
              <a:t>you set it up this way</a:t>
            </a:r>
          </a:p>
          <a:p>
            <a:pPr>
              <a:spcBef>
                <a:spcPts val="0"/>
              </a:spcBef>
              <a:buClr>
                <a:schemeClr val="tx1"/>
              </a:buClr>
              <a:buSzPct val="100000"/>
            </a:pPr>
            <a:endParaRPr lang="en-US" sz="1800" dirty="0"/>
          </a:p>
          <a:p>
            <a:pPr>
              <a:spcBef>
                <a:spcPts val="0"/>
              </a:spcBef>
              <a:buClr>
                <a:schemeClr val="tx1"/>
              </a:buClr>
              <a:buSzPct val="100000"/>
            </a:pPr>
            <a:r>
              <a:rPr lang="en-US" sz="1800" dirty="0"/>
              <a:t>you carry out the steps in this order</a:t>
            </a:r>
          </a:p>
          <a:p>
            <a:pPr>
              <a:spcBef>
                <a:spcPts val="0"/>
              </a:spcBef>
              <a:buClr>
                <a:schemeClr val="tx1"/>
              </a:buClr>
              <a:buSzPct val="100000"/>
            </a:pPr>
            <a:endParaRPr lang="en-US" sz="1800" dirty="0"/>
          </a:p>
          <a:p>
            <a:pPr>
              <a:spcBef>
                <a:spcPts val="0"/>
              </a:spcBef>
              <a:buClr>
                <a:schemeClr val="tx1"/>
              </a:buClr>
              <a:buSzPct val="100000"/>
            </a:pPr>
            <a:r>
              <a:rPr lang="en-US" sz="1800" dirty="0"/>
              <a:t>your chosen technique is accurate</a:t>
            </a:r>
          </a:p>
          <a:p>
            <a:pPr>
              <a:spcBef>
                <a:spcPts val="0"/>
              </a:spcBef>
              <a:buClr>
                <a:schemeClr val="tx1"/>
              </a:buClr>
              <a:buSzPct val="100000"/>
            </a:pPr>
            <a:endParaRPr lang="en-US" sz="1800" dirty="0"/>
          </a:p>
          <a:p>
            <a:pPr>
              <a:spcBef>
                <a:spcPts val="0"/>
              </a:spcBef>
              <a:buClr>
                <a:schemeClr val="tx1"/>
              </a:buClr>
              <a:buSzPct val="100000"/>
            </a:pPr>
            <a:r>
              <a:rPr lang="en-US" sz="1800" dirty="0"/>
              <a:t>you record this many significant figures.</a:t>
            </a:r>
          </a:p>
        </p:txBody>
      </p:sp>
      <p:sp>
        <p:nvSpPr>
          <p:cNvPr id="6" name="Title 1">
            <a:extLst>
              <a:ext uri="{FF2B5EF4-FFF2-40B4-BE49-F238E27FC236}">
                <a16:creationId xmlns:a16="http://schemas.microsoft.com/office/drawing/2014/main" id="{819C3487-BC6B-7C1D-06B1-39BE2152CB70}"/>
              </a:ext>
            </a:extLst>
          </p:cNvPr>
          <p:cNvSpPr txBox="1">
            <a:spLocks/>
          </p:cNvSpPr>
          <p:nvPr/>
        </p:nvSpPr>
        <p:spPr>
          <a:xfrm>
            <a:off x="547932" y="432067"/>
            <a:ext cx="8045200" cy="431181"/>
          </a:xfrm>
          <a:prstGeom prst="rect">
            <a:avLst/>
          </a:prstGeom>
        </p:spPr>
        <p:txBody>
          <a:bodyPr vert="horz" lIns="0" tIns="0" rIns="91440" bIns="0" rtlCol="0" anchor="t" anchorCtr="0">
            <a:noAutofit/>
          </a:bodyPr>
          <a:lstStyle>
            <a:lvl1pPr algn="l" defTabSz="457200" rtl="0" eaLnBrk="1" latinLnBrk="0" hangingPunct="1">
              <a:lnSpc>
                <a:spcPts val="2800"/>
              </a:lnSpc>
              <a:spcBef>
                <a:spcPct val="0"/>
              </a:spcBef>
              <a:buNone/>
              <a:defRPr sz="3200" b="0" i="0" kern="1200">
                <a:solidFill>
                  <a:schemeClr val="tx2"/>
                </a:solidFill>
                <a:latin typeface="AQA Chevin Pro Light"/>
                <a:ea typeface="+mj-ea"/>
                <a:cs typeface="AQA Chevin Pro Light"/>
              </a:defRPr>
            </a:lvl1pPr>
          </a:lstStyle>
          <a:p>
            <a:r>
              <a:rPr lang="en-US" sz="2600" dirty="0">
                <a:latin typeface="Arial" panose="020B0604020202020204" pitchFamily="34" charset="0"/>
                <a:cs typeface="Arial" panose="020B0604020202020204" pitchFamily="34" charset="0"/>
              </a:rPr>
              <a:t>Using ATs to develop assessment skills</a:t>
            </a:r>
          </a:p>
        </p:txBody>
      </p:sp>
    </p:spTree>
    <p:extLst>
      <p:ext uri="{BB962C8B-B14F-4D97-AF65-F5344CB8AC3E}">
        <p14:creationId xmlns:p14="http://schemas.microsoft.com/office/powerpoint/2010/main" val="39878705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39D50-E6C6-CDB8-75B8-CA9B74DD2D7D}"/>
              </a:ext>
            </a:extLst>
          </p:cNvPr>
          <p:cNvSpPr>
            <a:spLocks noGrp="1"/>
          </p:cNvSpPr>
          <p:nvPr>
            <p:ph type="title"/>
          </p:nvPr>
        </p:nvSpPr>
        <p:spPr>
          <a:xfrm>
            <a:off x="540000" y="441132"/>
            <a:ext cx="8045200" cy="431181"/>
          </a:xfrm>
        </p:spPr>
        <p:txBody>
          <a:bodyPr/>
          <a:lstStyle/>
          <a:p>
            <a:r>
              <a:rPr lang="en-US" sz="2600" dirty="0">
                <a:latin typeface="Arial" panose="020B0604020202020204" pitchFamily="34" charset="0"/>
                <a:cs typeface="Arial" panose="020B0604020202020204" pitchFamily="34" charset="0"/>
              </a:rPr>
              <a:t>Equipment and apparatus</a:t>
            </a:r>
          </a:p>
        </p:txBody>
      </p:sp>
      <p:sp>
        <p:nvSpPr>
          <p:cNvPr id="3" name="Footer Placeholder 2">
            <a:extLst>
              <a:ext uri="{FF2B5EF4-FFF2-40B4-BE49-F238E27FC236}">
                <a16:creationId xmlns:a16="http://schemas.microsoft.com/office/drawing/2014/main" id="{43B5E468-2FC2-A945-1E01-96DF97F09919}"/>
              </a:ext>
            </a:extLst>
          </p:cNvPr>
          <p:cNvSpPr>
            <a:spLocks noGrp="1"/>
          </p:cNvSpPr>
          <p:nvPr>
            <p:ph type="ftr" sz="quarter" idx="10"/>
          </p:nvPr>
        </p:nvSpPr>
        <p:spPr>
          <a:xfrm>
            <a:off x="1976438" y="6611004"/>
            <a:ext cx="3040062" cy="246995"/>
          </a:xfrm>
        </p:spPr>
        <p:txBody>
          <a:bodyPr/>
          <a:lstStyle/>
          <a:p>
            <a:r>
              <a:rPr lang="en-US" dirty="0"/>
              <a:t>Copyright © 2023 AQA and its licensors. All rights reserved.</a:t>
            </a:r>
          </a:p>
        </p:txBody>
      </p:sp>
      <p:pic>
        <p:nvPicPr>
          <p:cNvPr id="5" name="Picture 5" descr="Graphical user interface, website&#10;&#10;Description automatically generated">
            <a:extLst>
              <a:ext uri="{FF2B5EF4-FFF2-40B4-BE49-F238E27FC236}">
                <a16:creationId xmlns:a16="http://schemas.microsoft.com/office/drawing/2014/main" id="{14CA93E6-CB4B-AF2C-04DB-95878BEC671F}"/>
              </a:ext>
            </a:extLst>
          </p:cNvPr>
          <p:cNvPicPr>
            <a:picLocks noGrp="1" noChangeAspect="1"/>
          </p:cNvPicPr>
          <p:nvPr>
            <p:ph idx="1"/>
          </p:nvPr>
        </p:nvPicPr>
        <p:blipFill>
          <a:blip r:embed="rId3"/>
          <a:stretch>
            <a:fillRect/>
          </a:stretch>
        </p:blipFill>
        <p:spPr>
          <a:xfrm>
            <a:off x="540000" y="1060704"/>
            <a:ext cx="4785218" cy="5239511"/>
          </a:xfrm>
        </p:spPr>
      </p:pic>
      <p:sp>
        <p:nvSpPr>
          <p:cNvPr id="6" name="Slide Number Placeholder 3">
            <a:extLst>
              <a:ext uri="{FF2B5EF4-FFF2-40B4-BE49-F238E27FC236}">
                <a16:creationId xmlns:a16="http://schemas.microsoft.com/office/drawing/2014/main" id="{9689575D-5DF7-4B29-BD02-6DCF3B39F67A}"/>
              </a:ext>
            </a:extLst>
          </p:cNvPr>
          <p:cNvSpPr>
            <a:spLocks noGrp="1"/>
          </p:cNvSpPr>
          <p:nvPr>
            <p:ph type="sldNum" sz="quarter" idx="4"/>
          </p:nvPr>
        </p:nvSpPr>
        <p:spPr>
          <a:xfrm>
            <a:off x="444464" y="6476351"/>
            <a:ext cx="698205" cy="365125"/>
          </a:xfrm>
        </p:spPr>
        <p:txBody>
          <a:bodyPr/>
          <a:lstStyle/>
          <a:p>
            <a:fld id="{9D4704D4-DAEA-4D4A-A9DC-4373E3AC7101}" type="slidenum">
              <a:rPr lang="en-GB" smtClean="0"/>
              <a:pPr/>
              <a:t>35</a:t>
            </a:fld>
            <a:endParaRPr lang="en-GB" dirty="0"/>
          </a:p>
        </p:txBody>
      </p:sp>
      <p:sp>
        <p:nvSpPr>
          <p:cNvPr id="4" name="Rectangle: Rounded Corners 3">
            <a:extLst>
              <a:ext uri="{FF2B5EF4-FFF2-40B4-BE49-F238E27FC236}">
                <a16:creationId xmlns:a16="http://schemas.microsoft.com/office/drawing/2014/main" id="{635106C9-0DDA-4AD1-9A8F-580A8B26C5E5}"/>
              </a:ext>
            </a:extLst>
          </p:cNvPr>
          <p:cNvSpPr/>
          <p:nvPr/>
        </p:nvSpPr>
        <p:spPr>
          <a:xfrm>
            <a:off x="3054096" y="1370077"/>
            <a:ext cx="2112264" cy="1252728"/>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631127E7-D4A0-477A-998D-6902B08BCE0C}"/>
              </a:ext>
            </a:extLst>
          </p:cNvPr>
          <p:cNvSpPr/>
          <p:nvPr/>
        </p:nvSpPr>
        <p:spPr>
          <a:xfrm>
            <a:off x="631424" y="3248406"/>
            <a:ext cx="2236744" cy="1213104"/>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BD9424F5-89BB-4ADC-B5E0-5461926F0D1C}"/>
              </a:ext>
            </a:extLst>
          </p:cNvPr>
          <p:cNvSpPr/>
          <p:nvPr/>
        </p:nvSpPr>
        <p:spPr>
          <a:xfrm>
            <a:off x="3054096" y="3228594"/>
            <a:ext cx="2236744" cy="1252728"/>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85FD8A80-3D19-4A3A-9139-0AA316847C5F}"/>
              </a:ext>
            </a:extLst>
          </p:cNvPr>
          <p:cNvSpPr/>
          <p:nvPr/>
        </p:nvSpPr>
        <p:spPr>
          <a:xfrm>
            <a:off x="540000" y="5065774"/>
            <a:ext cx="2362546" cy="1213104"/>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668CD593-86CE-4FC2-A3C9-C3903F16368C}"/>
              </a:ext>
            </a:extLst>
          </p:cNvPr>
          <p:cNvSpPr/>
          <p:nvPr/>
        </p:nvSpPr>
        <p:spPr>
          <a:xfrm>
            <a:off x="2991195" y="5068823"/>
            <a:ext cx="2362546" cy="1213104"/>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82CF2CE-13DC-4F7F-A4A3-06C3EBD2EC37}"/>
              </a:ext>
            </a:extLst>
          </p:cNvPr>
          <p:cNvSpPr txBox="1"/>
          <p:nvPr/>
        </p:nvSpPr>
        <p:spPr>
          <a:xfrm>
            <a:off x="5797296" y="1731600"/>
            <a:ext cx="2910769" cy="2062103"/>
          </a:xfrm>
          <a:prstGeom prst="rect">
            <a:avLst/>
          </a:prstGeom>
          <a:noFill/>
        </p:spPr>
        <p:txBody>
          <a:bodyPr wrap="square" lIns="0" tIns="0" rIns="0" bIns="0" rtlCol="0">
            <a:spAutoFit/>
          </a:bodyPr>
          <a:lstStyle/>
          <a:p>
            <a:r>
              <a:rPr lang="en-GB" dirty="0"/>
              <a:t>Images have been removed for copyright purposes but can be accessed by following this link:</a:t>
            </a:r>
          </a:p>
          <a:p>
            <a:endParaRPr lang="en-GB" sz="200" dirty="0">
              <a:hlinkClick r:id="rId4">
                <a:extLst>
                  <a:ext uri="{A12FA001-AC4F-418D-AE19-62706E023703}">
                    <ahyp:hlinkClr xmlns:ahyp="http://schemas.microsoft.com/office/drawing/2018/hyperlinkcolor" val="tx"/>
                  </a:ext>
                </a:extLst>
              </a:hlinkClick>
            </a:endParaRPr>
          </a:p>
          <a:p>
            <a:endParaRPr lang="en-GB" sz="200" dirty="0">
              <a:hlinkClick r:id="rId4">
                <a:extLst>
                  <a:ext uri="{A12FA001-AC4F-418D-AE19-62706E023703}">
                    <ahyp:hlinkClr xmlns:ahyp="http://schemas.microsoft.com/office/drawing/2018/hyperlinkcolor" val="tx"/>
                  </a:ext>
                </a:extLst>
              </a:hlinkClick>
            </a:endParaRPr>
          </a:p>
          <a:p>
            <a:endParaRPr lang="en-GB" sz="200" dirty="0">
              <a:hlinkClick r:id="rId4">
                <a:extLst>
                  <a:ext uri="{A12FA001-AC4F-418D-AE19-62706E023703}">
                    <ahyp:hlinkClr xmlns:ahyp="http://schemas.microsoft.com/office/drawing/2018/hyperlinkcolor" val="tx"/>
                  </a:ext>
                </a:extLst>
              </a:hlinkClick>
            </a:endParaRPr>
          </a:p>
          <a:p>
            <a:endParaRPr lang="en-GB" sz="200" dirty="0">
              <a:hlinkClick r:id="rId4">
                <a:extLst>
                  <a:ext uri="{A12FA001-AC4F-418D-AE19-62706E023703}">
                    <ahyp:hlinkClr xmlns:ahyp="http://schemas.microsoft.com/office/drawing/2018/hyperlinkcolor" val="tx"/>
                  </a:ext>
                </a:extLst>
              </a:hlinkClick>
            </a:endParaRPr>
          </a:p>
          <a:p>
            <a:r>
              <a:rPr lang="en-GB" dirty="0">
                <a:solidFill>
                  <a:srgbClr val="2F71AC"/>
                </a:solidFill>
                <a:hlinkClick r:id="rId4">
                  <a:extLst>
                    <a:ext uri="{A12FA001-AC4F-418D-AE19-62706E023703}">
                      <ahyp:hlinkClr xmlns:ahyp="http://schemas.microsoft.com/office/drawing/2018/hyperlinkcolor" val="tx"/>
                    </a:ext>
                  </a:extLst>
                </a:hlinkClick>
              </a:rPr>
              <a:t>AS and A-level Physics practicals: Equipment set up (Practical 10)</a:t>
            </a:r>
            <a:endParaRPr lang="en-GB" dirty="0">
              <a:solidFill>
                <a:srgbClr val="2F71AC"/>
              </a:solidFill>
            </a:endParaRPr>
          </a:p>
        </p:txBody>
      </p:sp>
    </p:spTree>
    <p:extLst>
      <p:ext uri="{BB962C8B-B14F-4D97-AF65-F5344CB8AC3E}">
        <p14:creationId xmlns:p14="http://schemas.microsoft.com/office/powerpoint/2010/main" val="32898632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700FD36-B24E-3849-5350-C34A78E70D9A}"/>
              </a:ext>
            </a:extLst>
          </p:cNvPr>
          <p:cNvSpPr>
            <a:spLocks noGrp="1"/>
          </p:cNvSpPr>
          <p:nvPr>
            <p:ph type="ftr" sz="quarter" idx="10"/>
          </p:nvPr>
        </p:nvSpPr>
        <p:spPr>
          <a:xfrm>
            <a:off x="1976438" y="6611004"/>
            <a:ext cx="2989262" cy="246995"/>
          </a:xfrm>
        </p:spPr>
        <p:txBody>
          <a:bodyPr/>
          <a:lstStyle/>
          <a:p>
            <a:r>
              <a:rPr lang="en-US" dirty="0"/>
              <a:t>Copyright © 2023 AQA and its licensors. All rights reserved.</a:t>
            </a:r>
          </a:p>
        </p:txBody>
      </p:sp>
      <p:sp>
        <p:nvSpPr>
          <p:cNvPr id="6" name="Title 1">
            <a:extLst>
              <a:ext uri="{FF2B5EF4-FFF2-40B4-BE49-F238E27FC236}">
                <a16:creationId xmlns:a16="http://schemas.microsoft.com/office/drawing/2014/main" id="{819C3487-BC6B-7C1D-06B1-39BE2152CB70}"/>
              </a:ext>
            </a:extLst>
          </p:cNvPr>
          <p:cNvSpPr txBox="1">
            <a:spLocks/>
          </p:cNvSpPr>
          <p:nvPr/>
        </p:nvSpPr>
        <p:spPr>
          <a:xfrm>
            <a:off x="547932" y="432067"/>
            <a:ext cx="8045200" cy="431181"/>
          </a:xfrm>
          <a:prstGeom prst="rect">
            <a:avLst/>
          </a:prstGeom>
        </p:spPr>
        <p:txBody>
          <a:bodyPr vert="horz" lIns="0" tIns="0" rIns="91440" bIns="0" rtlCol="0" anchor="t" anchorCtr="0">
            <a:noAutofit/>
          </a:bodyPr>
          <a:lstStyle>
            <a:lvl1pPr algn="l" defTabSz="457200" rtl="0" eaLnBrk="1" latinLnBrk="0" hangingPunct="1">
              <a:lnSpc>
                <a:spcPts val="2800"/>
              </a:lnSpc>
              <a:spcBef>
                <a:spcPct val="0"/>
              </a:spcBef>
              <a:buNone/>
              <a:defRPr sz="3200" b="0" i="0" kern="1200">
                <a:solidFill>
                  <a:schemeClr val="tx2"/>
                </a:solidFill>
                <a:latin typeface="AQA Chevin Pro Light"/>
                <a:ea typeface="+mj-ea"/>
                <a:cs typeface="AQA Chevin Pro Light"/>
              </a:defRPr>
            </a:lvl1pPr>
          </a:lstStyle>
          <a:p>
            <a:r>
              <a:rPr lang="en-US" sz="2600" dirty="0">
                <a:latin typeface="Arial" panose="020B0604020202020204" pitchFamily="34" charset="0"/>
                <a:cs typeface="Arial" panose="020B0604020202020204" pitchFamily="34" charset="0"/>
              </a:rPr>
              <a:t>Practical lessons and assessment skills: PS</a:t>
            </a:r>
          </a:p>
        </p:txBody>
      </p:sp>
      <p:sp>
        <p:nvSpPr>
          <p:cNvPr id="8" name="object 3">
            <a:extLst>
              <a:ext uri="{FF2B5EF4-FFF2-40B4-BE49-F238E27FC236}">
                <a16:creationId xmlns:a16="http://schemas.microsoft.com/office/drawing/2014/main" id="{0B66AEDB-D76B-6082-118C-79D93D042A2B}"/>
              </a:ext>
            </a:extLst>
          </p:cNvPr>
          <p:cNvSpPr/>
          <p:nvPr/>
        </p:nvSpPr>
        <p:spPr>
          <a:xfrm>
            <a:off x="540000" y="1731600"/>
            <a:ext cx="4032000" cy="4552242"/>
          </a:xfrm>
          <a:prstGeom prst="rect">
            <a:avLst/>
          </a:prstGeom>
          <a:blipFill>
            <a:blip r:embed="rId3" cstate="print"/>
            <a:stretch>
              <a:fillRect/>
            </a:stretch>
          </a:blipFill>
        </p:spPr>
        <p:txBody>
          <a:bodyPr wrap="square" lIns="0" tIns="0" rIns="0" bIns="0" rtlCol="0"/>
          <a:lstStyle/>
          <a:p>
            <a:endParaRPr/>
          </a:p>
        </p:txBody>
      </p:sp>
      <p:sp>
        <p:nvSpPr>
          <p:cNvPr id="5" name="Slide Number Placeholder 3">
            <a:extLst>
              <a:ext uri="{FF2B5EF4-FFF2-40B4-BE49-F238E27FC236}">
                <a16:creationId xmlns:a16="http://schemas.microsoft.com/office/drawing/2014/main" id="{94BC2BAB-89AD-4B2B-9D85-4F7D3237E477}"/>
              </a:ext>
            </a:extLst>
          </p:cNvPr>
          <p:cNvSpPr>
            <a:spLocks noGrp="1"/>
          </p:cNvSpPr>
          <p:nvPr>
            <p:ph type="sldNum" sz="quarter" idx="4"/>
          </p:nvPr>
        </p:nvSpPr>
        <p:spPr>
          <a:xfrm>
            <a:off x="444464" y="6476351"/>
            <a:ext cx="698205" cy="365125"/>
          </a:xfrm>
        </p:spPr>
        <p:txBody>
          <a:bodyPr/>
          <a:lstStyle/>
          <a:p>
            <a:fld id="{9D4704D4-DAEA-4D4A-A9DC-4373E3AC7101}" type="slidenum">
              <a:rPr lang="en-GB" smtClean="0"/>
              <a:pPr/>
              <a:t>36</a:t>
            </a:fld>
            <a:endParaRPr lang="en-GB" dirty="0"/>
          </a:p>
        </p:txBody>
      </p:sp>
    </p:spTree>
    <p:extLst>
      <p:ext uri="{BB962C8B-B14F-4D97-AF65-F5344CB8AC3E}">
        <p14:creationId xmlns:p14="http://schemas.microsoft.com/office/powerpoint/2010/main" val="21442794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7E5AD-18B7-449D-9876-AF445B38797A}"/>
              </a:ext>
            </a:extLst>
          </p:cNvPr>
          <p:cNvSpPr>
            <a:spLocks noGrp="1"/>
          </p:cNvSpPr>
          <p:nvPr>
            <p:ph type="title"/>
          </p:nvPr>
        </p:nvSpPr>
        <p:spPr/>
        <p:txBody>
          <a:bodyPr/>
          <a:lstStyle/>
          <a:p>
            <a:r>
              <a:rPr lang="en-US" sz="2600" dirty="0">
                <a:latin typeface="Arial" panose="020B0604020202020204" pitchFamily="34" charset="0"/>
                <a:cs typeface="Arial" panose="020B0604020202020204" pitchFamily="34" charset="0"/>
              </a:rPr>
              <a:t>Resources</a:t>
            </a:r>
            <a:endParaRPr lang="en-GB" sz="2600" dirty="0">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E79F4CD9-3B54-4AD9-A58A-CD5436754CC2}"/>
              </a:ext>
            </a:extLst>
          </p:cNvPr>
          <p:cNvSpPr>
            <a:spLocks noGrp="1"/>
          </p:cNvSpPr>
          <p:nvPr>
            <p:ph type="ftr" sz="quarter" idx="10"/>
          </p:nvPr>
        </p:nvSpPr>
        <p:spPr>
          <a:xfrm>
            <a:off x="1976438" y="6611004"/>
            <a:ext cx="2976562" cy="246995"/>
          </a:xfrm>
        </p:spPr>
        <p:txBody>
          <a:bodyPr/>
          <a:lstStyle/>
          <a:p>
            <a:r>
              <a:rPr lang="en-US" dirty="0"/>
              <a:t>Copyright © 2023 AQA and its licensors. All rights reserved.</a:t>
            </a:r>
          </a:p>
        </p:txBody>
      </p:sp>
      <p:pic>
        <p:nvPicPr>
          <p:cNvPr id="5" name="Picture 10">
            <a:extLst>
              <a:ext uri="{FF2B5EF4-FFF2-40B4-BE49-F238E27FC236}">
                <a16:creationId xmlns:a16="http://schemas.microsoft.com/office/drawing/2014/main" id="{04DEFF83-A908-43D0-84CA-1446E74A5019}"/>
              </a:ext>
            </a:extLst>
          </p:cNvPr>
          <p:cNvPicPr>
            <a:picLocks noGrp="1" noChangeAspect="1"/>
          </p:cNvPicPr>
          <p:nvPr>
            <p:ph idx="1"/>
          </p:nvPr>
        </p:nvPicPr>
        <p:blipFill>
          <a:blip r:embed="rId2"/>
          <a:stretch>
            <a:fillRect/>
          </a:stretch>
        </p:blipFill>
        <p:spPr>
          <a:xfrm>
            <a:off x="540001" y="1731600"/>
            <a:ext cx="5471008" cy="3701637"/>
          </a:xfrm>
          <a:prstGeom prst="rect">
            <a:avLst/>
          </a:prstGeom>
        </p:spPr>
      </p:pic>
      <p:pic>
        <p:nvPicPr>
          <p:cNvPr id="6" name="Picture 9" descr="Graphical user interface, text&#10;&#10;Description automatically generated">
            <a:extLst>
              <a:ext uri="{FF2B5EF4-FFF2-40B4-BE49-F238E27FC236}">
                <a16:creationId xmlns:a16="http://schemas.microsoft.com/office/drawing/2014/main" id="{7C86D8F8-E3BD-4F47-BF4F-05EF67371504}"/>
              </a:ext>
            </a:extLst>
          </p:cNvPr>
          <p:cNvPicPr>
            <a:picLocks noChangeAspect="1"/>
          </p:cNvPicPr>
          <p:nvPr/>
        </p:nvPicPr>
        <p:blipFill>
          <a:blip r:embed="rId3"/>
          <a:stretch>
            <a:fillRect/>
          </a:stretch>
        </p:blipFill>
        <p:spPr>
          <a:xfrm>
            <a:off x="540000" y="5613709"/>
            <a:ext cx="3681989" cy="547518"/>
          </a:xfrm>
          <a:prstGeom prst="rect">
            <a:avLst/>
          </a:prstGeom>
        </p:spPr>
      </p:pic>
      <p:pic>
        <p:nvPicPr>
          <p:cNvPr id="7" name="Picture 6" descr="Graphical user interface, text, application, Word&#10;&#10;Description automatically generated">
            <a:extLst>
              <a:ext uri="{FF2B5EF4-FFF2-40B4-BE49-F238E27FC236}">
                <a16:creationId xmlns:a16="http://schemas.microsoft.com/office/drawing/2014/main" id="{0A023089-4303-479F-9C4D-D78E11C4170F}"/>
              </a:ext>
            </a:extLst>
          </p:cNvPr>
          <p:cNvPicPr>
            <a:picLocks noChangeAspect="1"/>
          </p:cNvPicPr>
          <p:nvPr/>
        </p:nvPicPr>
        <p:blipFill>
          <a:blip r:embed="rId4"/>
          <a:stretch>
            <a:fillRect/>
          </a:stretch>
        </p:blipFill>
        <p:spPr>
          <a:xfrm>
            <a:off x="4221989" y="5571880"/>
            <a:ext cx="4206111" cy="497849"/>
          </a:xfrm>
          <a:prstGeom prst="rect">
            <a:avLst/>
          </a:prstGeom>
        </p:spPr>
      </p:pic>
      <p:sp>
        <p:nvSpPr>
          <p:cNvPr id="8" name="Slide Number Placeholder 3">
            <a:extLst>
              <a:ext uri="{FF2B5EF4-FFF2-40B4-BE49-F238E27FC236}">
                <a16:creationId xmlns:a16="http://schemas.microsoft.com/office/drawing/2014/main" id="{EAE19BF6-B925-410E-9F77-95C221B1DC74}"/>
              </a:ext>
            </a:extLst>
          </p:cNvPr>
          <p:cNvSpPr>
            <a:spLocks noGrp="1"/>
          </p:cNvSpPr>
          <p:nvPr>
            <p:ph type="sldNum" sz="quarter" idx="4"/>
          </p:nvPr>
        </p:nvSpPr>
        <p:spPr>
          <a:xfrm>
            <a:off x="444464" y="6476351"/>
            <a:ext cx="698205" cy="365125"/>
          </a:xfrm>
        </p:spPr>
        <p:txBody>
          <a:bodyPr/>
          <a:lstStyle/>
          <a:p>
            <a:fld id="{9D4704D4-DAEA-4D4A-A9DC-4373E3AC7101}" type="slidenum">
              <a:rPr lang="en-GB" smtClean="0"/>
              <a:pPr/>
              <a:t>37</a:t>
            </a:fld>
            <a:endParaRPr lang="en-GB" dirty="0"/>
          </a:p>
        </p:txBody>
      </p:sp>
    </p:spTree>
    <p:extLst>
      <p:ext uri="{BB962C8B-B14F-4D97-AF65-F5344CB8AC3E}">
        <p14:creationId xmlns:p14="http://schemas.microsoft.com/office/powerpoint/2010/main" val="903099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2600" dirty="0">
                <a:latin typeface="+mn-lt"/>
              </a:rPr>
              <a:t>Get in touch</a:t>
            </a:r>
          </a:p>
        </p:txBody>
      </p:sp>
      <p:sp>
        <p:nvSpPr>
          <p:cNvPr id="5" name="Content Placeholder 4"/>
          <p:cNvSpPr>
            <a:spLocks noGrp="1"/>
          </p:cNvSpPr>
          <p:nvPr>
            <p:ph idx="1"/>
          </p:nvPr>
        </p:nvSpPr>
        <p:spPr/>
        <p:txBody>
          <a:bodyPr/>
          <a:lstStyle/>
          <a:p>
            <a:pPr marL="0" indent="0">
              <a:buNone/>
            </a:pPr>
            <a:r>
              <a:rPr lang="en-GB" sz="1800" dirty="0"/>
              <a:t>Our friendly team will be happy to support you between 8am and 5pm, Monday to Friday.</a:t>
            </a:r>
          </a:p>
          <a:p>
            <a:pPr marL="0" indent="0">
              <a:buNone/>
            </a:pPr>
            <a:endParaRPr lang="fr-FR" sz="1800" dirty="0"/>
          </a:p>
          <a:p>
            <a:pPr marL="0" indent="0">
              <a:buNone/>
            </a:pPr>
            <a:r>
              <a:rPr lang="fr-FR" sz="1800" dirty="0"/>
              <a:t>Tel: 01483 477756</a:t>
            </a:r>
          </a:p>
          <a:p>
            <a:pPr marL="0" indent="0">
              <a:buNone/>
            </a:pPr>
            <a:r>
              <a:rPr lang="fr-FR" sz="1800" dirty="0"/>
              <a:t>Email: </a:t>
            </a:r>
            <a:r>
              <a:rPr lang="en-GB" sz="1800" dirty="0">
                <a:solidFill>
                  <a:schemeClr val="accent2"/>
                </a:solidFill>
                <a:hlinkClick r:id="rId3">
                  <a:extLst>
                    <a:ext uri="{A12FA001-AC4F-418D-AE19-62706E023703}">
                      <ahyp:hlinkClr xmlns:ahyp="http://schemas.microsoft.com/office/drawing/2018/hyperlinkcolor" val="tx"/>
                    </a:ext>
                  </a:extLst>
                </a:hlinkClick>
              </a:rPr>
              <a:t>alevelscience@aqa.org.uk</a:t>
            </a:r>
            <a:endParaRPr lang="fr-FR" sz="1800" dirty="0">
              <a:solidFill>
                <a:schemeClr val="accent2"/>
              </a:solidFill>
            </a:endParaRPr>
          </a:p>
          <a:p>
            <a:pPr marL="0" indent="0">
              <a:buNone/>
            </a:pPr>
            <a:r>
              <a:rPr lang="en-GB" sz="1800" dirty="0"/>
              <a:t>Twitter: @AQA</a:t>
            </a:r>
          </a:p>
          <a:p>
            <a:pPr marL="0" indent="0">
              <a:buNone/>
            </a:pPr>
            <a:endParaRPr lang="en-GB" sz="1800" dirty="0"/>
          </a:p>
          <a:p>
            <a:pPr marL="0" indent="0">
              <a:buNone/>
            </a:pPr>
            <a:r>
              <a:rPr lang="en-GB" sz="1800" dirty="0"/>
              <a:t>aqa.org.uk</a:t>
            </a:r>
          </a:p>
        </p:txBody>
      </p:sp>
      <p:sp>
        <p:nvSpPr>
          <p:cNvPr id="2" name="Slide Number Placeholder 1"/>
          <p:cNvSpPr>
            <a:spLocks noGrp="1"/>
          </p:cNvSpPr>
          <p:nvPr>
            <p:ph type="sldNum" sz="quarter" idx="4"/>
          </p:nvPr>
        </p:nvSpPr>
        <p:spPr/>
        <p:txBody>
          <a:bodyPr/>
          <a:lstStyle/>
          <a:p>
            <a:fld id="{9D4704D4-DAEA-4D4A-A9DC-4373E3AC7101}" type="slidenum">
              <a:rPr lang="en-GB" smtClean="0"/>
              <a:pPr/>
              <a:t>38</a:t>
            </a:fld>
            <a:endParaRPr lang="en-GB" dirty="0"/>
          </a:p>
        </p:txBody>
      </p:sp>
      <p:sp>
        <p:nvSpPr>
          <p:cNvPr id="6" name="Footer Placeholder 2">
            <a:extLst>
              <a:ext uri="{FF2B5EF4-FFF2-40B4-BE49-F238E27FC236}">
                <a16:creationId xmlns:a16="http://schemas.microsoft.com/office/drawing/2014/main" id="{7BDDFDE3-B9A4-4B1D-9192-FBF5A6669187}"/>
              </a:ext>
            </a:extLst>
          </p:cNvPr>
          <p:cNvSpPr>
            <a:spLocks noGrp="1"/>
          </p:cNvSpPr>
          <p:nvPr>
            <p:ph type="ftr" sz="quarter" idx="11"/>
          </p:nvPr>
        </p:nvSpPr>
        <p:spPr>
          <a:xfrm>
            <a:off x="1976438" y="6611004"/>
            <a:ext cx="3052762" cy="246995"/>
          </a:xfrm>
        </p:spPr>
        <p:txBody>
          <a:bodyPr/>
          <a:lstStyle/>
          <a:p>
            <a:r>
              <a:rPr lang="en-US" dirty="0"/>
              <a:t>Copyright © 2023 AQA and its licensors. All rights reserved.</a:t>
            </a:r>
          </a:p>
        </p:txBody>
      </p:sp>
    </p:spTree>
    <p:extLst>
      <p:ext uri="{BB962C8B-B14F-4D97-AF65-F5344CB8AC3E}">
        <p14:creationId xmlns:p14="http://schemas.microsoft.com/office/powerpoint/2010/main" val="4894816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latin typeface="+mn-lt"/>
              </a:rPr>
              <a:t>Thank you</a:t>
            </a:r>
          </a:p>
        </p:txBody>
      </p:sp>
      <p:sp>
        <p:nvSpPr>
          <p:cNvPr id="3" name="Footer Placeholder 2"/>
          <p:cNvSpPr>
            <a:spLocks noGrp="1"/>
          </p:cNvSpPr>
          <p:nvPr>
            <p:ph type="ftr" sz="quarter" idx="11"/>
          </p:nvPr>
        </p:nvSpPr>
        <p:spPr>
          <a:xfrm>
            <a:off x="1976438" y="6611004"/>
            <a:ext cx="3052762" cy="246995"/>
          </a:xfrm>
        </p:spPr>
        <p:txBody>
          <a:bodyPr/>
          <a:lstStyle/>
          <a:p>
            <a:r>
              <a:rPr lang="en-US" dirty="0"/>
              <a:t>Copyright © 2023 AQA and its licensors. All rights reserved.</a:t>
            </a:r>
          </a:p>
        </p:txBody>
      </p:sp>
    </p:spTree>
    <p:extLst>
      <p:ext uri="{BB962C8B-B14F-4D97-AF65-F5344CB8AC3E}">
        <p14:creationId xmlns:p14="http://schemas.microsoft.com/office/powerpoint/2010/main" val="690332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How are practical skills in science qualifications assessed?</a:t>
            </a:r>
          </a:p>
        </p:txBody>
      </p:sp>
      <p:sp>
        <p:nvSpPr>
          <p:cNvPr id="4" name="Footer Placeholder 3">
            <a:extLst>
              <a:ext uri="{FF2B5EF4-FFF2-40B4-BE49-F238E27FC236}">
                <a16:creationId xmlns:a16="http://schemas.microsoft.com/office/drawing/2014/main" id="{BE3DDAEC-27BB-4CC9-B61D-6DF1D1856E00}"/>
              </a:ext>
            </a:extLst>
          </p:cNvPr>
          <p:cNvSpPr>
            <a:spLocks noGrp="1"/>
          </p:cNvSpPr>
          <p:nvPr>
            <p:ph type="ftr" sz="quarter" idx="10"/>
          </p:nvPr>
        </p:nvSpPr>
        <p:spPr>
          <a:xfrm>
            <a:off x="1976438" y="6611005"/>
            <a:ext cx="2802286" cy="230471"/>
          </a:xfrm>
        </p:spPr>
        <p:txBody>
          <a:bodyPr/>
          <a:lstStyle/>
          <a:p>
            <a:r>
              <a:rPr lang="en-US" dirty="0"/>
              <a:t>Copyright © 2023 AQA and its licensors. All rights reserved.</a:t>
            </a:r>
          </a:p>
        </p:txBody>
      </p:sp>
      <p:sp>
        <p:nvSpPr>
          <p:cNvPr id="5" name="Slide Number Placeholder 4">
            <a:extLst>
              <a:ext uri="{FF2B5EF4-FFF2-40B4-BE49-F238E27FC236}">
                <a16:creationId xmlns:a16="http://schemas.microsoft.com/office/drawing/2014/main" id="{7666310C-A5AD-4524-9994-F0F8A5D85DC3}"/>
              </a:ext>
            </a:extLst>
          </p:cNvPr>
          <p:cNvSpPr>
            <a:spLocks noGrp="1"/>
          </p:cNvSpPr>
          <p:nvPr>
            <p:ph type="sldNum" sz="quarter" idx="4"/>
          </p:nvPr>
        </p:nvSpPr>
        <p:spPr/>
        <p:txBody>
          <a:bodyPr/>
          <a:lstStyle/>
          <a:p>
            <a:fld id="{9D4704D4-DAEA-4D4A-A9DC-4373E3AC7101}" type="slidenum">
              <a:rPr lang="en-GB" smtClean="0"/>
              <a:pPr/>
              <a:t>4</a:t>
            </a:fld>
            <a:endParaRPr lang="en-GB"/>
          </a:p>
        </p:txBody>
      </p:sp>
      <p:sp>
        <p:nvSpPr>
          <p:cNvPr id="3" name="Content Placeholder 2"/>
          <p:cNvSpPr>
            <a:spLocks noGrp="1"/>
          </p:cNvSpPr>
          <p:nvPr>
            <p:ph idx="1"/>
          </p:nvPr>
        </p:nvSpPr>
        <p:spPr/>
        <p:txBody>
          <a:bodyPr/>
          <a:lstStyle/>
          <a:p>
            <a:pPr marL="0" indent="0">
              <a:buNone/>
            </a:pPr>
            <a:endParaRPr lang="en-GB" dirty="0"/>
          </a:p>
          <a:p>
            <a:pPr marL="0" indent="0">
              <a:buNone/>
            </a:pPr>
            <a:endParaRPr lang="en-GB" dirty="0"/>
          </a:p>
        </p:txBody>
      </p:sp>
      <p:grpSp>
        <p:nvGrpSpPr>
          <p:cNvPr id="6" name="Group 18">
            <a:extLst>
              <a:ext uri="{FF2B5EF4-FFF2-40B4-BE49-F238E27FC236}">
                <a16:creationId xmlns:a16="http://schemas.microsoft.com/office/drawing/2014/main" id="{B729F23B-0462-4C7C-9B9D-A424E890D95E}"/>
              </a:ext>
            </a:extLst>
          </p:cNvPr>
          <p:cNvGrpSpPr/>
          <p:nvPr/>
        </p:nvGrpSpPr>
        <p:grpSpPr>
          <a:xfrm>
            <a:off x="540001" y="1731600"/>
            <a:ext cx="8045200" cy="4467858"/>
            <a:chOff x="-1008490" y="353497"/>
            <a:chExt cx="8310911" cy="5600324"/>
          </a:xfrm>
        </p:grpSpPr>
        <p:sp>
          <p:nvSpPr>
            <p:cNvPr id="7" name="Rectangle 6">
              <a:extLst>
                <a:ext uri="{FF2B5EF4-FFF2-40B4-BE49-F238E27FC236}">
                  <a16:creationId xmlns:a16="http://schemas.microsoft.com/office/drawing/2014/main" id="{5ACBA957-DC6D-4B5C-9DDB-11A29694FE31}"/>
                </a:ext>
              </a:extLst>
            </p:cNvPr>
            <p:cNvSpPr/>
            <p:nvPr/>
          </p:nvSpPr>
          <p:spPr>
            <a:xfrm>
              <a:off x="2062716" y="986687"/>
              <a:ext cx="1573530" cy="1466851"/>
            </a:xfrm>
            <a:prstGeom prst="rect">
              <a:avLst/>
            </a:prstGeom>
            <a:ln>
              <a:solidFill>
                <a:srgbClr val="412878"/>
              </a:solidFill>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a:lnSpc>
                  <a:spcPts val="1800"/>
                </a:lnSpc>
                <a:spcAft>
                  <a:spcPts val="0"/>
                </a:spcAft>
              </a:pPr>
              <a:r>
                <a:rPr lang="en-GB" sz="1600" kern="1200" dirty="0">
                  <a:solidFill>
                    <a:schemeClr val="tx1"/>
                  </a:solidFill>
                  <a:effectLst/>
                  <a:latin typeface="Arial"/>
                  <a:ea typeface="Times New Roman"/>
                </a:rPr>
                <a:t>Students’ practical skills in at least 12 practicals</a:t>
              </a:r>
              <a:endParaRPr lang="en-GB" sz="1600" dirty="0">
                <a:solidFill>
                  <a:schemeClr val="tx1"/>
                </a:solidFill>
                <a:effectLst/>
                <a:latin typeface="Times New Roman"/>
                <a:ea typeface="Times New Roman"/>
                <a:cs typeface="Times New Roman"/>
              </a:endParaRPr>
            </a:p>
          </p:txBody>
        </p:sp>
        <p:sp>
          <p:nvSpPr>
            <p:cNvPr id="8" name="Rectangle 7">
              <a:extLst>
                <a:ext uri="{FF2B5EF4-FFF2-40B4-BE49-F238E27FC236}">
                  <a16:creationId xmlns:a16="http://schemas.microsoft.com/office/drawing/2014/main" id="{B38A75CE-E81D-4C9D-B195-CEC176053B54}"/>
                </a:ext>
              </a:extLst>
            </p:cNvPr>
            <p:cNvSpPr/>
            <p:nvPr/>
          </p:nvSpPr>
          <p:spPr>
            <a:xfrm>
              <a:off x="175938" y="353497"/>
              <a:ext cx="1413557" cy="936345"/>
            </a:xfrm>
            <a:prstGeom prst="rect">
              <a:avLst/>
            </a:prstGeom>
            <a:ln>
              <a:solidFill>
                <a:srgbClr val="412878"/>
              </a:solidFill>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a:lnSpc>
                  <a:spcPts val="1800"/>
                </a:lnSpc>
                <a:spcAft>
                  <a:spcPts val="0"/>
                </a:spcAft>
              </a:pPr>
              <a:r>
                <a:rPr lang="en-GB" sz="1600" kern="1200" dirty="0">
                  <a:solidFill>
                    <a:schemeClr val="tx1"/>
                  </a:solidFill>
                  <a:effectLst/>
                  <a:latin typeface="Arial"/>
                  <a:ea typeface="Times New Roman"/>
                </a:rPr>
                <a:t>12 required practical activities</a:t>
              </a:r>
              <a:endParaRPr lang="en-GB" sz="1600" dirty="0">
                <a:solidFill>
                  <a:schemeClr val="tx1"/>
                </a:solidFill>
                <a:effectLst/>
                <a:latin typeface="Times New Roman"/>
                <a:ea typeface="Times New Roman"/>
                <a:cs typeface="Times New Roman"/>
              </a:endParaRPr>
            </a:p>
          </p:txBody>
        </p:sp>
        <p:sp>
          <p:nvSpPr>
            <p:cNvPr id="9" name="Rectangle 8">
              <a:extLst>
                <a:ext uri="{FF2B5EF4-FFF2-40B4-BE49-F238E27FC236}">
                  <a16:creationId xmlns:a16="http://schemas.microsoft.com/office/drawing/2014/main" id="{7FB14861-91C0-4B74-BD1B-947D1A8C9FE4}"/>
                </a:ext>
              </a:extLst>
            </p:cNvPr>
            <p:cNvSpPr/>
            <p:nvPr/>
          </p:nvSpPr>
          <p:spPr>
            <a:xfrm>
              <a:off x="3944679" y="390482"/>
              <a:ext cx="1804398" cy="1116658"/>
            </a:xfrm>
            <a:prstGeom prst="rect">
              <a:avLst/>
            </a:prstGeom>
            <a:ln>
              <a:solidFill>
                <a:srgbClr val="412878"/>
              </a:solidFill>
            </a:ln>
          </p:spPr>
          <p:style>
            <a:lnRef idx="2">
              <a:schemeClr val="accent2"/>
            </a:lnRef>
            <a:fillRef idx="1">
              <a:schemeClr val="lt1"/>
            </a:fillRef>
            <a:effectRef idx="0">
              <a:schemeClr val="accent2"/>
            </a:effectRef>
            <a:fontRef idx="minor">
              <a:schemeClr val="dk1"/>
            </a:fontRef>
          </p:style>
          <p:txBody>
            <a:bodyPr lIns="91440" tIns="45720" rIns="91440" bIns="45720" rtlCol="0" anchor="ctr">
              <a:noAutofit/>
            </a:bodyPr>
            <a:lstStyle/>
            <a:p>
              <a:pPr>
                <a:lnSpc>
                  <a:spcPts val="1800"/>
                </a:lnSpc>
                <a:spcAft>
                  <a:spcPts val="0"/>
                </a:spcAft>
              </a:pPr>
              <a:r>
                <a:rPr lang="en-GB" sz="1600" kern="1200" dirty="0">
                  <a:solidFill>
                    <a:schemeClr val="tx1"/>
                  </a:solidFill>
                  <a:effectLst/>
                  <a:latin typeface="Arial"/>
                  <a:ea typeface="Times New Roman"/>
                </a:rPr>
                <a:t>Teacher devised practical experiences</a:t>
              </a:r>
              <a:endParaRPr lang="en-GB" sz="1600" dirty="0">
                <a:solidFill>
                  <a:schemeClr val="tx1"/>
                </a:solidFill>
                <a:effectLst/>
                <a:latin typeface="Times New Roman"/>
                <a:ea typeface="Times New Roman"/>
                <a:cs typeface="Times New Roman"/>
              </a:endParaRPr>
            </a:p>
          </p:txBody>
        </p:sp>
        <p:cxnSp>
          <p:nvCxnSpPr>
            <p:cNvPr id="10" name="Straight Arrow Connector 9">
              <a:extLst>
                <a:ext uri="{FF2B5EF4-FFF2-40B4-BE49-F238E27FC236}">
                  <a16:creationId xmlns:a16="http://schemas.microsoft.com/office/drawing/2014/main" id="{5CFE3927-92E6-4F39-A4B4-465F3B9DAAD2}"/>
                </a:ext>
              </a:extLst>
            </p:cNvPr>
            <p:cNvCxnSpPr/>
            <p:nvPr/>
          </p:nvCxnSpPr>
          <p:spPr>
            <a:xfrm>
              <a:off x="1116419" y="1316287"/>
              <a:ext cx="946150" cy="659131"/>
            </a:xfrm>
            <a:prstGeom prst="straightConnector1">
              <a:avLst/>
            </a:prstGeom>
            <a:ln w="28575">
              <a:solidFill>
                <a:srgbClr val="412878"/>
              </a:solidFill>
              <a:tailEnd type="arrow"/>
            </a:ln>
          </p:spPr>
          <p:style>
            <a:lnRef idx="1">
              <a:schemeClr val="accent2"/>
            </a:lnRef>
            <a:fillRef idx="0">
              <a:schemeClr val="accent2"/>
            </a:fillRef>
            <a:effectRef idx="0">
              <a:schemeClr val="accent2"/>
            </a:effectRef>
            <a:fontRef idx="minor">
              <a:schemeClr val="tx1"/>
            </a:fontRef>
          </p:style>
        </p:cxnSp>
        <p:cxnSp>
          <p:nvCxnSpPr>
            <p:cNvPr id="11" name="Straight Arrow Connector 10">
              <a:extLst>
                <a:ext uri="{FF2B5EF4-FFF2-40B4-BE49-F238E27FC236}">
                  <a16:creationId xmlns:a16="http://schemas.microsoft.com/office/drawing/2014/main" id="{7F5FAC83-598E-496D-A708-D037975C2741}"/>
                </a:ext>
              </a:extLst>
            </p:cNvPr>
            <p:cNvCxnSpPr/>
            <p:nvPr/>
          </p:nvCxnSpPr>
          <p:spPr>
            <a:xfrm flipH="1">
              <a:off x="3636335" y="1507673"/>
              <a:ext cx="1091565" cy="467361"/>
            </a:xfrm>
            <a:prstGeom prst="straightConnector1">
              <a:avLst/>
            </a:prstGeom>
            <a:ln w="28575">
              <a:solidFill>
                <a:srgbClr val="412878"/>
              </a:solidFill>
              <a:tailEnd type="arrow"/>
            </a:ln>
          </p:spPr>
          <p:style>
            <a:lnRef idx="1">
              <a:schemeClr val="accent2"/>
            </a:lnRef>
            <a:fillRef idx="0">
              <a:schemeClr val="accent2"/>
            </a:fillRef>
            <a:effectRef idx="0">
              <a:schemeClr val="accent2"/>
            </a:effectRef>
            <a:fontRef idx="minor">
              <a:schemeClr val="tx1"/>
            </a:fontRef>
          </p:style>
        </p:cxnSp>
        <p:sp>
          <p:nvSpPr>
            <p:cNvPr id="12" name="Rectangle 11">
              <a:extLst>
                <a:ext uri="{FF2B5EF4-FFF2-40B4-BE49-F238E27FC236}">
                  <a16:creationId xmlns:a16="http://schemas.microsoft.com/office/drawing/2014/main" id="{80510B80-E565-4FEE-85C5-112E4B26B58C}"/>
                </a:ext>
              </a:extLst>
            </p:cNvPr>
            <p:cNvSpPr/>
            <p:nvPr/>
          </p:nvSpPr>
          <p:spPr>
            <a:xfrm>
              <a:off x="-1008490" y="3035023"/>
              <a:ext cx="8310911" cy="2142720"/>
            </a:xfrm>
            <a:prstGeom prst="rect">
              <a:avLst/>
            </a:prstGeom>
            <a:ln>
              <a:solidFill>
                <a:srgbClr val="412878"/>
              </a:solidFill>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algn="ctr">
                <a:lnSpc>
                  <a:spcPts val="1800"/>
                </a:lnSpc>
                <a:spcAft>
                  <a:spcPts val="0"/>
                </a:spcAft>
              </a:pPr>
              <a:endParaRPr lang="en-GB" sz="1800" kern="1200" dirty="0">
                <a:solidFill>
                  <a:schemeClr val="tx1"/>
                </a:solidFill>
                <a:effectLst/>
                <a:latin typeface="Arial"/>
                <a:ea typeface="Times New Roman"/>
                <a:cs typeface="Arial"/>
              </a:endParaRPr>
            </a:p>
            <a:p>
              <a:pPr algn="ctr">
                <a:lnSpc>
                  <a:spcPts val="1800"/>
                </a:lnSpc>
                <a:spcAft>
                  <a:spcPts val="0"/>
                </a:spcAft>
              </a:pPr>
              <a:endParaRPr lang="en-GB" dirty="0">
                <a:solidFill>
                  <a:schemeClr val="tx1"/>
                </a:solidFill>
                <a:latin typeface="Arial"/>
                <a:ea typeface="Times New Roman"/>
                <a:cs typeface="Arial"/>
              </a:endParaRPr>
            </a:p>
            <a:p>
              <a:pPr>
                <a:lnSpc>
                  <a:spcPts val="1800"/>
                </a:lnSpc>
                <a:spcAft>
                  <a:spcPts val="0"/>
                </a:spcAft>
              </a:pPr>
              <a:r>
                <a:rPr lang="en-GB" sz="1600" kern="1200" dirty="0">
                  <a:solidFill>
                    <a:schemeClr val="tx1"/>
                  </a:solidFill>
                  <a:effectLst/>
                  <a:latin typeface="Arial"/>
                  <a:ea typeface="Times New Roman"/>
                </a:rPr>
                <a:t>Five competencies:</a:t>
              </a:r>
              <a:endParaRPr lang="en-GB" sz="1600" dirty="0">
                <a:solidFill>
                  <a:schemeClr val="tx1"/>
                </a:solidFill>
                <a:effectLst/>
                <a:latin typeface="Times New Roman"/>
                <a:ea typeface="Times New Roman"/>
                <a:cs typeface="Times New Roman"/>
              </a:endParaRPr>
            </a:p>
            <a:p>
              <a:pPr>
                <a:lnSpc>
                  <a:spcPts val="1800"/>
                </a:lnSpc>
                <a:spcAft>
                  <a:spcPts val="0"/>
                </a:spcAft>
              </a:pPr>
              <a:r>
                <a:rPr lang="en-GB" sz="1600" kern="1200" dirty="0">
                  <a:solidFill>
                    <a:schemeClr val="tx1"/>
                  </a:solidFill>
                  <a:effectLst/>
                  <a:latin typeface="Arial"/>
                  <a:ea typeface="Times New Roman"/>
                </a:rPr>
                <a:t>1. Follows written instructions</a:t>
              </a:r>
              <a:endParaRPr lang="en-GB" sz="1600" dirty="0">
                <a:solidFill>
                  <a:schemeClr val="tx1"/>
                </a:solidFill>
                <a:effectLst/>
                <a:latin typeface="Times New Roman"/>
                <a:ea typeface="Times New Roman"/>
                <a:cs typeface="Times New Roman"/>
              </a:endParaRPr>
            </a:p>
            <a:p>
              <a:pPr>
                <a:lnSpc>
                  <a:spcPts val="1800"/>
                </a:lnSpc>
              </a:pPr>
              <a:r>
                <a:rPr lang="en-GB" sz="1600" kern="1200" dirty="0">
                  <a:solidFill>
                    <a:schemeClr val="tx1"/>
                  </a:solidFill>
                  <a:effectLst/>
                  <a:latin typeface="Arial"/>
                  <a:ea typeface="Times New Roman"/>
                </a:rPr>
                <a:t>2.</a:t>
              </a:r>
              <a:r>
                <a:rPr lang="en-GB" sz="1600" dirty="0">
                  <a:solidFill>
                    <a:schemeClr val="tx1"/>
                  </a:solidFill>
                  <a:latin typeface="Arial"/>
                  <a:ea typeface="Times New Roman"/>
                </a:rPr>
                <a:t> </a:t>
              </a:r>
              <a:r>
                <a:rPr lang="en-GB" sz="1600" kern="1200" dirty="0">
                  <a:solidFill>
                    <a:schemeClr val="tx1"/>
                  </a:solidFill>
                  <a:effectLst/>
                  <a:latin typeface="Arial"/>
                  <a:ea typeface="Times New Roman"/>
                </a:rPr>
                <a:t> Applies investigative approaches and methods when using instruments and equipment</a:t>
              </a:r>
              <a:endParaRPr lang="en-GB" sz="1600" dirty="0">
                <a:solidFill>
                  <a:schemeClr val="tx1"/>
                </a:solidFill>
                <a:effectLst/>
                <a:latin typeface="Times New Roman"/>
                <a:ea typeface="Times New Roman"/>
                <a:cs typeface="Times New Roman"/>
              </a:endParaRPr>
            </a:p>
            <a:p>
              <a:pPr>
                <a:lnSpc>
                  <a:spcPts val="1800"/>
                </a:lnSpc>
              </a:pPr>
              <a:r>
                <a:rPr lang="en-GB" sz="1600" kern="1200" dirty="0">
                  <a:solidFill>
                    <a:schemeClr val="tx1"/>
                  </a:solidFill>
                  <a:effectLst/>
                  <a:latin typeface="Arial"/>
                  <a:ea typeface="Times New Roman"/>
                </a:rPr>
                <a:t>3.</a:t>
              </a:r>
              <a:r>
                <a:rPr lang="en-GB" sz="1600" dirty="0">
                  <a:solidFill>
                    <a:schemeClr val="tx1"/>
                  </a:solidFill>
                  <a:latin typeface="Arial"/>
                  <a:ea typeface="Times New Roman"/>
                </a:rPr>
                <a:t> </a:t>
              </a:r>
              <a:r>
                <a:rPr lang="en-GB" sz="1600" kern="1200" dirty="0">
                  <a:solidFill>
                    <a:schemeClr val="tx1"/>
                  </a:solidFill>
                  <a:effectLst/>
                  <a:latin typeface="Arial"/>
                  <a:ea typeface="Times New Roman"/>
                </a:rPr>
                <a:t> Safely uses a range of practical equipment and materials</a:t>
              </a:r>
              <a:endParaRPr lang="en-GB" sz="1600" dirty="0">
                <a:solidFill>
                  <a:schemeClr val="tx1"/>
                </a:solidFill>
                <a:effectLst/>
                <a:latin typeface="Times New Roman"/>
                <a:ea typeface="Times New Roman"/>
                <a:cs typeface="Times New Roman"/>
              </a:endParaRPr>
            </a:p>
            <a:p>
              <a:pPr>
                <a:lnSpc>
                  <a:spcPts val="1800"/>
                </a:lnSpc>
              </a:pPr>
              <a:r>
                <a:rPr lang="en-GB" sz="1600" kern="1200" dirty="0">
                  <a:solidFill>
                    <a:schemeClr val="tx1"/>
                  </a:solidFill>
                  <a:effectLst/>
                  <a:latin typeface="Arial"/>
                  <a:ea typeface="Times New Roman"/>
                </a:rPr>
                <a:t>4.</a:t>
              </a:r>
              <a:r>
                <a:rPr lang="en-GB" sz="1600" dirty="0">
                  <a:solidFill>
                    <a:schemeClr val="tx1"/>
                  </a:solidFill>
                  <a:latin typeface="Arial"/>
                  <a:ea typeface="Times New Roman"/>
                </a:rPr>
                <a:t> </a:t>
              </a:r>
              <a:r>
                <a:rPr lang="en-GB" sz="1600" kern="1200" dirty="0">
                  <a:solidFill>
                    <a:schemeClr val="tx1"/>
                  </a:solidFill>
                  <a:effectLst/>
                  <a:latin typeface="Arial"/>
                  <a:ea typeface="Times New Roman"/>
                </a:rPr>
                <a:t> Makes and records observations</a:t>
              </a:r>
              <a:endParaRPr lang="en-GB" sz="1600" dirty="0">
                <a:solidFill>
                  <a:schemeClr val="tx1"/>
                </a:solidFill>
                <a:effectLst/>
                <a:latin typeface="Times New Roman"/>
                <a:ea typeface="Times New Roman"/>
                <a:cs typeface="Times New Roman"/>
              </a:endParaRPr>
            </a:p>
            <a:p>
              <a:pPr>
                <a:lnSpc>
                  <a:spcPts val="1800"/>
                </a:lnSpc>
              </a:pPr>
              <a:r>
                <a:rPr lang="en-GB" sz="1600" kern="1200" dirty="0">
                  <a:solidFill>
                    <a:schemeClr val="tx1"/>
                  </a:solidFill>
                  <a:effectLst/>
                  <a:latin typeface="Arial"/>
                  <a:ea typeface="Times New Roman"/>
                </a:rPr>
                <a:t>5.</a:t>
              </a:r>
              <a:r>
                <a:rPr lang="en-GB" sz="1600" dirty="0">
                  <a:solidFill>
                    <a:schemeClr val="tx1"/>
                  </a:solidFill>
                  <a:latin typeface="Arial"/>
                  <a:ea typeface="Times New Roman"/>
                </a:rPr>
                <a:t> </a:t>
              </a:r>
              <a:r>
                <a:rPr lang="en-GB" sz="1600" kern="1200" dirty="0">
                  <a:solidFill>
                    <a:schemeClr val="tx1"/>
                  </a:solidFill>
                  <a:effectLst/>
                  <a:latin typeface="Arial"/>
                  <a:ea typeface="Times New Roman"/>
                </a:rPr>
                <a:t> Researches, references and reports</a:t>
              </a:r>
              <a:endParaRPr lang="en-GB" sz="1600" dirty="0">
                <a:solidFill>
                  <a:schemeClr val="tx1"/>
                </a:solidFill>
                <a:effectLst/>
                <a:latin typeface="Times New Roman"/>
                <a:ea typeface="Times New Roman"/>
                <a:cs typeface="Times New Roman"/>
              </a:endParaRPr>
            </a:p>
            <a:p>
              <a:pPr marL="228600" algn="ctr">
                <a:lnSpc>
                  <a:spcPts val="1800"/>
                </a:lnSpc>
                <a:spcAft>
                  <a:spcPts val="0"/>
                </a:spcAft>
              </a:pPr>
              <a:endParaRPr lang="en-GB" sz="1200" dirty="0">
                <a:solidFill>
                  <a:schemeClr val="bg1"/>
                </a:solidFill>
                <a:effectLst/>
                <a:latin typeface="Times New Roman"/>
                <a:ea typeface="Times New Roman"/>
                <a:cs typeface="Times New Roman"/>
              </a:endParaRPr>
            </a:p>
            <a:p>
              <a:pPr algn="ctr">
                <a:lnSpc>
                  <a:spcPts val="1800"/>
                </a:lnSpc>
                <a:spcAft>
                  <a:spcPts val="0"/>
                </a:spcAft>
              </a:pPr>
              <a:endParaRPr lang="en-GB" sz="1200" dirty="0">
                <a:solidFill>
                  <a:schemeClr val="bg1"/>
                </a:solidFill>
                <a:effectLst/>
                <a:latin typeface="Times New Roman"/>
                <a:ea typeface="Times New Roman"/>
                <a:cs typeface="Times New Roman"/>
              </a:endParaRPr>
            </a:p>
          </p:txBody>
        </p:sp>
        <p:sp>
          <p:nvSpPr>
            <p:cNvPr id="13" name="Rectangle 12">
              <a:extLst>
                <a:ext uri="{FF2B5EF4-FFF2-40B4-BE49-F238E27FC236}">
                  <a16:creationId xmlns:a16="http://schemas.microsoft.com/office/drawing/2014/main" id="{E4355A24-13EC-4309-9B05-43359681CD97}"/>
                </a:ext>
              </a:extLst>
            </p:cNvPr>
            <p:cNvSpPr/>
            <p:nvPr/>
          </p:nvSpPr>
          <p:spPr>
            <a:xfrm>
              <a:off x="1995005" y="5341304"/>
              <a:ext cx="1729688" cy="612517"/>
            </a:xfrm>
            <a:prstGeom prst="rect">
              <a:avLst/>
            </a:prstGeom>
            <a:ln>
              <a:solidFill>
                <a:srgbClr val="412878"/>
              </a:solidFill>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a:lnSpc>
                  <a:spcPts val="1800"/>
                </a:lnSpc>
                <a:spcAft>
                  <a:spcPts val="0"/>
                </a:spcAft>
              </a:pPr>
              <a:r>
                <a:rPr lang="en-GB" sz="1600" kern="1200" dirty="0">
                  <a:solidFill>
                    <a:schemeClr val="tx1"/>
                  </a:solidFill>
                  <a:effectLst/>
                  <a:latin typeface="Arial"/>
                  <a:ea typeface="Times New Roman"/>
                </a:rPr>
                <a:t>Endorsement of practical skills</a:t>
              </a:r>
              <a:endParaRPr lang="en-GB" sz="1600" dirty="0">
                <a:solidFill>
                  <a:schemeClr val="tx1"/>
                </a:solidFill>
                <a:effectLst/>
                <a:latin typeface="Times New Roman"/>
                <a:ea typeface="Times New Roman"/>
                <a:cs typeface="Times New Roman"/>
              </a:endParaRPr>
            </a:p>
          </p:txBody>
        </p:sp>
        <p:cxnSp>
          <p:nvCxnSpPr>
            <p:cNvPr id="14" name="Straight Arrow Connector 13">
              <a:extLst>
                <a:ext uri="{FF2B5EF4-FFF2-40B4-BE49-F238E27FC236}">
                  <a16:creationId xmlns:a16="http://schemas.microsoft.com/office/drawing/2014/main" id="{1FBB9055-8F3F-40C0-A058-F3EB6BE46B03}"/>
                </a:ext>
              </a:extLst>
            </p:cNvPr>
            <p:cNvCxnSpPr/>
            <p:nvPr/>
          </p:nvCxnSpPr>
          <p:spPr>
            <a:xfrm flipH="1">
              <a:off x="1403498" y="2453974"/>
              <a:ext cx="1445895" cy="339725"/>
            </a:xfrm>
            <a:prstGeom prst="straightConnector1">
              <a:avLst/>
            </a:prstGeom>
            <a:ln w="28575">
              <a:solidFill>
                <a:srgbClr val="412878"/>
              </a:solidFill>
              <a:tailEnd type="arrow"/>
            </a:ln>
          </p:spPr>
          <p:style>
            <a:lnRef idx="1">
              <a:schemeClr val="accent2"/>
            </a:lnRef>
            <a:fillRef idx="0">
              <a:schemeClr val="accent2"/>
            </a:fillRef>
            <a:effectRef idx="0">
              <a:schemeClr val="accent2"/>
            </a:effectRef>
            <a:fontRef idx="minor">
              <a:schemeClr val="tx1"/>
            </a:fontRef>
          </p:style>
        </p:cxnSp>
        <p:cxnSp>
          <p:nvCxnSpPr>
            <p:cNvPr id="15" name="Straight Arrow Connector 14">
              <a:extLst>
                <a:ext uri="{FF2B5EF4-FFF2-40B4-BE49-F238E27FC236}">
                  <a16:creationId xmlns:a16="http://schemas.microsoft.com/office/drawing/2014/main" id="{5658C4EC-CF9A-4975-9CA5-99FE2F7E8F8E}"/>
                </a:ext>
              </a:extLst>
            </p:cNvPr>
            <p:cNvCxnSpPr/>
            <p:nvPr/>
          </p:nvCxnSpPr>
          <p:spPr>
            <a:xfrm flipH="1">
              <a:off x="2371061" y="2453974"/>
              <a:ext cx="478155" cy="339725"/>
            </a:xfrm>
            <a:prstGeom prst="straightConnector1">
              <a:avLst/>
            </a:prstGeom>
            <a:ln w="28575">
              <a:solidFill>
                <a:srgbClr val="412878"/>
              </a:solidFill>
              <a:tailEnd type="arrow"/>
            </a:ln>
          </p:spPr>
          <p:style>
            <a:lnRef idx="1">
              <a:schemeClr val="accent2"/>
            </a:lnRef>
            <a:fillRef idx="0">
              <a:schemeClr val="accent2"/>
            </a:fillRef>
            <a:effectRef idx="0">
              <a:schemeClr val="accent2"/>
            </a:effectRef>
            <a:fontRef idx="minor">
              <a:schemeClr val="tx1"/>
            </a:fontRef>
          </p:style>
        </p:cxnSp>
        <p:cxnSp>
          <p:nvCxnSpPr>
            <p:cNvPr id="16" name="Straight Arrow Connector 15">
              <a:extLst>
                <a:ext uri="{FF2B5EF4-FFF2-40B4-BE49-F238E27FC236}">
                  <a16:creationId xmlns:a16="http://schemas.microsoft.com/office/drawing/2014/main" id="{3C7C60F8-9DE5-427E-B753-FBC5BF0935D7}"/>
                </a:ext>
              </a:extLst>
            </p:cNvPr>
            <p:cNvCxnSpPr/>
            <p:nvPr/>
          </p:nvCxnSpPr>
          <p:spPr>
            <a:xfrm>
              <a:off x="2849526" y="2480285"/>
              <a:ext cx="0" cy="339725"/>
            </a:xfrm>
            <a:prstGeom prst="straightConnector1">
              <a:avLst/>
            </a:prstGeom>
            <a:ln w="28575">
              <a:solidFill>
                <a:srgbClr val="412878"/>
              </a:solidFill>
              <a:tailEnd type="arrow"/>
            </a:ln>
          </p:spPr>
          <p:style>
            <a:lnRef idx="1">
              <a:schemeClr val="accent2"/>
            </a:lnRef>
            <a:fillRef idx="0">
              <a:schemeClr val="accent2"/>
            </a:fillRef>
            <a:effectRef idx="0">
              <a:schemeClr val="accent2"/>
            </a:effectRef>
            <a:fontRef idx="minor">
              <a:schemeClr val="tx1"/>
            </a:fontRef>
          </p:style>
        </p:cxnSp>
        <p:cxnSp>
          <p:nvCxnSpPr>
            <p:cNvPr id="17" name="Straight Arrow Connector 16">
              <a:extLst>
                <a:ext uri="{FF2B5EF4-FFF2-40B4-BE49-F238E27FC236}">
                  <a16:creationId xmlns:a16="http://schemas.microsoft.com/office/drawing/2014/main" id="{BD0BDE05-8EE2-49D1-8870-D323BBFF006B}"/>
                </a:ext>
              </a:extLst>
            </p:cNvPr>
            <p:cNvCxnSpPr/>
            <p:nvPr/>
          </p:nvCxnSpPr>
          <p:spPr>
            <a:xfrm>
              <a:off x="2849526" y="2453974"/>
              <a:ext cx="520700" cy="339725"/>
            </a:xfrm>
            <a:prstGeom prst="straightConnector1">
              <a:avLst/>
            </a:prstGeom>
            <a:ln w="28575">
              <a:solidFill>
                <a:srgbClr val="412878"/>
              </a:solidFill>
              <a:tailEnd type="arrow"/>
            </a:ln>
          </p:spPr>
          <p:style>
            <a:lnRef idx="1">
              <a:schemeClr val="accent2"/>
            </a:lnRef>
            <a:fillRef idx="0">
              <a:schemeClr val="accent2"/>
            </a:fillRef>
            <a:effectRef idx="0">
              <a:schemeClr val="accent2"/>
            </a:effectRef>
            <a:fontRef idx="minor">
              <a:schemeClr val="tx1"/>
            </a:fontRef>
          </p:style>
        </p:cxnSp>
        <p:cxnSp>
          <p:nvCxnSpPr>
            <p:cNvPr id="18" name="Straight Arrow Connector 17">
              <a:extLst>
                <a:ext uri="{FF2B5EF4-FFF2-40B4-BE49-F238E27FC236}">
                  <a16:creationId xmlns:a16="http://schemas.microsoft.com/office/drawing/2014/main" id="{3FA7A0D0-6F7F-4FFA-AE8D-DBA0CF973BB2}"/>
                </a:ext>
              </a:extLst>
            </p:cNvPr>
            <p:cNvCxnSpPr/>
            <p:nvPr/>
          </p:nvCxnSpPr>
          <p:spPr>
            <a:xfrm>
              <a:off x="2849526" y="2453974"/>
              <a:ext cx="1360805" cy="339725"/>
            </a:xfrm>
            <a:prstGeom prst="straightConnector1">
              <a:avLst/>
            </a:prstGeom>
            <a:ln w="28575">
              <a:solidFill>
                <a:srgbClr val="412878"/>
              </a:solidFill>
              <a:tailEnd type="arrow"/>
            </a:ln>
          </p:spPr>
          <p:style>
            <a:lnRef idx="1">
              <a:schemeClr val="accent2"/>
            </a:lnRef>
            <a:fillRef idx="0">
              <a:schemeClr val="accent2"/>
            </a:fillRef>
            <a:effectRef idx="0">
              <a:schemeClr val="accent2"/>
            </a:effectRef>
            <a:fontRef idx="minor">
              <a:schemeClr val="tx1"/>
            </a:fontRef>
          </p:style>
        </p:cxnSp>
        <p:cxnSp>
          <p:nvCxnSpPr>
            <p:cNvPr id="19" name="Straight Arrow Connector 18">
              <a:extLst>
                <a:ext uri="{FF2B5EF4-FFF2-40B4-BE49-F238E27FC236}">
                  <a16:creationId xmlns:a16="http://schemas.microsoft.com/office/drawing/2014/main" id="{7285C37B-3FA9-46C3-BF63-5F462DA0CE2D}"/>
                </a:ext>
              </a:extLst>
            </p:cNvPr>
            <p:cNvCxnSpPr/>
            <p:nvPr/>
          </p:nvCxnSpPr>
          <p:spPr>
            <a:xfrm>
              <a:off x="2859849" y="4807939"/>
              <a:ext cx="0" cy="415290"/>
            </a:xfrm>
            <a:prstGeom prst="straightConnector1">
              <a:avLst/>
            </a:prstGeom>
            <a:ln w="28575">
              <a:solidFill>
                <a:srgbClr val="412878"/>
              </a:solidFill>
              <a:tailEnd type="arrow"/>
            </a:ln>
          </p:spPr>
          <p:style>
            <a:lnRef idx="1">
              <a:schemeClr val="accent2"/>
            </a:lnRef>
            <a:fillRef idx="0">
              <a:schemeClr val="accent2"/>
            </a:fillRef>
            <a:effectRef idx="0">
              <a:schemeClr val="accent2"/>
            </a:effectRef>
            <a:fontRef idx="minor">
              <a:schemeClr val="tx1"/>
            </a:fontRef>
          </p:style>
        </p:cxnSp>
      </p:grpSp>
      <p:sp>
        <p:nvSpPr>
          <p:cNvPr id="20" name="Rectangle 19">
            <a:extLst>
              <a:ext uri="{FF2B5EF4-FFF2-40B4-BE49-F238E27FC236}">
                <a16:creationId xmlns:a16="http://schemas.microsoft.com/office/drawing/2014/main" id="{ABB8E74C-E726-4137-87AB-1E20E630E2DF}"/>
              </a:ext>
            </a:extLst>
          </p:cNvPr>
          <p:cNvSpPr/>
          <p:nvPr/>
        </p:nvSpPr>
        <p:spPr>
          <a:xfrm>
            <a:off x="444464" y="1024441"/>
            <a:ext cx="8310910" cy="646331"/>
          </a:xfrm>
          <a:prstGeom prst="rect">
            <a:avLst/>
          </a:prstGeom>
        </p:spPr>
        <p:txBody>
          <a:bodyPr wrap="square">
            <a:spAutoFit/>
          </a:bodyPr>
          <a:lstStyle/>
          <a:p>
            <a:r>
              <a:rPr lang="en-GB" dirty="0"/>
              <a:t>Teacher assesses student's abilities in practical work through a set of competencies. Holistic judgement at the end of a two-year course.</a:t>
            </a:r>
          </a:p>
        </p:txBody>
      </p:sp>
    </p:spTree>
    <p:extLst>
      <p:ext uri="{BB962C8B-B14F-4D97-AF65-F5344CB8AC3E}">
        <p14:creationId xmlns:p14="http://schemas.microsoft.com/office/powerpoint/2010/main" val="435016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442800"/>
            <a:ext cx="8680200" cy="431257"/>
          </a:xfrm>
        </p:spPr>
        <p:txBody>
          <a:bodyPr/>
          <a:lstStyle/>
          <a:p>
            <a:r>
              <a:rPr lang="en-GB" sz="2600" dirty="0"/>
              <a:t>The monitoring visit – what to expect</a:t>
            </a:r>
          </a:p>
        </p:txBody>
      </p:sp>
      <p:sp>
        <p:nvSpPr>
          <p:cNvPr id="3" name="Content Placeholder 2"/>
          <p:cNvSpPr>
            <a:spLocks noGrp="1"/>
          </p:cNvSpPr>
          <p:nvPr>
            <p:ph idx="1"/>
          </p:nvPr>
        </p:nvSpPr>
        <p:spPr>
          <a:xfrm>
            <a:off x="371564" y="936592"/>
            <a:ext cx="8582267" cy="5359497"/>
          </a:xfrm>
        </p:spPr>
        <p:txBody>
          <a:bodyPr/>
          <a:lstStyle/>
          <a:p>
            <a:pPr marL="0" indent="0">
              <a:buNone/>
            </a:pPr>
            <a:endParaRPr lang="en-GB" dirty="0"/>
          </a:p>
          <a:p>
            <a:pPr marL="0" indent="0">
              <a:buNone/>
            </a:pPr>
            <a:endParaRPr lang="en-GB" dirty="0"/>
          </a:p>
        </p:txBody>
      </p:sp>
      <p:sp>
        <p:nvSpPr>
          <p:cNvPr id="5" name="Slide Number Placeholder 4">
            <a:extLst>
              <a:ext uri="{FF2B5EF4-FFF2-40B4-BE49-F238E27FC236}">
                <a16:creationId xmlns:a16="http://schemas.microsoft.com/office/drawing/2014/main" id="{7666310C-A5AD-4524-9994-F0F8A5D85DC3}"/>
              </a:ext>
            </a:extLst>
          </p:cNvPr>
          <p:cNvSpPr>
            <a:spLocks noGrp="1"/>
          </p:cNvSpPr>
          <p:nvPr>
            <p:ph type="sldNum" sz="quarter" idx="4"/>
          </p:nvPr>
        </p:nvSpPr>
        <p:spPr/>
        <p:txBody>
          <a:bodyPr/>
          <a:lstStyle/>
          <a:p>
            <a:fld id="{9D4704D4-DAEA-4D4A-A9DC-4373E3AC7101}" type="slidenum">
              <a:rPr lang="en-GB" smtClean="0"/>
              <a:pPr/>
              <a:t>5</a:t>
            </a:fld>
            <a:endParaRPr lang="en-GB"/>
          </a:p>
        </p:txBody>
      </p:sp>
      <p:sp>
        <p:nvSpPr>
          <p:cNvPr id="4" name="Footer Placeholder 3">
            <a:extLst>
              <a:ext uri="{FF2B5EF4-FFF2-40B4-BE49-F238E27FC236}">
                <a16:creationId xmlns:a16="http://schemas.microsoft.com/office/drawing/2014/main" id="{BE3DDAEC-27BB-4CC9-B61D-6DF1D1856E00}"/>
              </a:ext>
            </a:extLst>
          </p:cNvPr>
          <p:cNvSpPr>
            <a:spLocks noGrp="1"/>
          </p:cNvSpPr>
          <p:nvPr>
            <p:ph type="ftr" sz="quarter" idx="3"/>
          </p:nvPr>
        </p:nvSpPr>
        <p:spPr>
          <a:xfrm>
            <a:off x="1976438" y="6611005"/>
            <a:ext cx="3205162" cy="230471"/>
          </a:xfrm>
        </p:spPr>
        <p:txBody>
          <a:bodyPr/>
          <a:lstStyle/>
          <a:p>
            <a:r>
              <a:rPr lang="en-US" dirty="0"/>
              <a:t>Copyright © 2023 AQA and its licensors. All rights reserved.</a:t>
            </a:r>
          </a:p>
        </p:txBody>
      </p:sp>
      <p:sp>
        <p:nvSpPr>
          <p:cNvPr id="21" name="Content Placeholder 2">
            <a:extLst>
              <a:ext uri="{FF2B5EF4-FFF2-40B4-BE49-F238E27FC236}">
                <a16:creationId xmlns:a16="http://schemas.microsoft.com/office/drawing/2014/main" id="{EBB33EE4-2069-418D-A264-CD7A7F5E78E3}"/>
              </a:ext>
            </a:extLst>
          </p:cNvPr>
          <p:cNvSpPr txBox="1">
            <a:spLocks/>
          </p:cNvSpPr>
          <p:nvPr/>
        </p:nvSpPr>
        <p:spPr>
          <a:xfrm>
            <a:off x="540000" y="1731600"/>
            <a:ext cx="4005961" cy="1987300"/>
          </a:xfrm>
          <a:prstGeom prst="rect">
            <a:avLst/>
          </a:prstGeom>
        </p:spPr>
        <p:txBody>
          <a:bodyPr vert="horz" lIns="0" tIns="0" rIns="91440" bIns="0" rtlCol="0">
            <a:noAutofit/>
          </a:bodyPr>
          <a:lstStyle>
            <a:lvl1pPr marL="360000" indent="-360000" algn="l" defTabSz="457200" rtl="0" eaLnBrk="1" latinLnBrk="0" hangingPunct="1">
              <a:lnSpc>
                <a:spcPct val="100000"/>
              </a:lnSpc>
              <a:spcBef>
                <a:spcPts val="0"/>
              </a:spcBef>
              <a:buClr>
                <a:srgbClr val="4B4B4B"/>
              </a:buClr>
              <a:buFont typeface="Arial"/>
              <a:buChar char="•"/>
              <a:defRPr sz="2400" kern="1200">
                <a:solidFill>
                  <a:schemeClr val="tx1"/>
                </a:solidFill>
                <a:latin typeface="+mn-lt"/>
                <a:ea typeface="+mn-ea"/>
                <a:cs typeface="+mn-cs"/>
              </a:defRPr>
            </a:lvl1pPr>
            <a:lvl2pPr marL="720000" indent="-360000" algn="l" defTabSz="457200" rtl="0" eaLnBrk="1" latinLnBrk="0" hangingPunct="1">
              <a:lnSpc>
                <a:spcPct val="100000"/>
              </a:lnSpc>
              <a:spcBef>
                <a:spcPts val="0"/>
              </a:spcBef>
              <a:buFont typeface="Arial" pitchFamily="34" charset="0"/>
              <a:buChar char="•"/>
              <a:defRPr sz="2400" kern="1200">
                <a:solidFill>
                  <a:schemeClr val="tx1"/>
                </a:solidFill>
                <a:latin typeface="+mn-lt"/>
                <a:ea typeface="+mn-ea"/>
                <a:cs typeface="+mn-cs"/>
              </a:defRPr>
            </a:lvl2pPr>
            <a:lvl3pPr marL="1080000" indent="-360000" algn="l" defTabSz="457200" rtl="0" eaLnBrk="1" latinLnBrk="0" hangingPunct="1">
              <a:lnSpc>
                <a:spcPct val="100000"/>
              </a:lnSpc>
              <a:spcBef>
                <a:spcPts val="0"/>
              </a:spcBef>
              <a:buFont typeface="Arial" pitchFamily="34" charset="0"/>
              <a:buChar char="•"/>
              <a:defRPr sz="2400" kern="1200">
                <a:solidFill>
                  <a:schemeClr val="tx1"/>
                </a:solidFill>
                <a:latin typeface="+mn-lt"/>
                <a:ea typeface="+mn-ea"/>
                <a:cs typeface="+mn-cs"/>
              </a:defRPr>
            </a:lvl3pPr>
            <a:lvl4pPr marL="1440000" indent="-360000" algn="l" defTabSz="457200" rtl="0" eaLnBrk="1" latinLnBrk="0" hangingPunct="1">
              <a:lnSpc>
                <a:spcPct val="100000"/>
              </a:lnSpc>
              <a:spcBef>
                <a:spcPts val="0"/>
              </a:spcBef>
              <a:buFont typeface="Arial" pitchFamily="34" charset="0"/>
              <a:buChar char="•"/>
              <a:defRPr sz="2400" kern="1200">
                <a:solidFill>
                  <a:schemeClr val="tx1"/>
                </a:solidFill>
                <a:latin typeface="+mn-lt"/>
                <a:ea typeface="+mn-ea"/>
                <a:cs typeface="+mn-cs"/>
              </a:defRPr>
            </a:lvl4pPr>
            <a:lvl5pPr marL="1800000" indent="-360000" algn="l" defTabSz="457200" rtl="0" eaLnBrk="1" latinLnBrk="0" hangingPunct="1">
              <a:lnSpc>
                <a:spcPct val="100000"/>
              </a:lnSpc>
              <a:spcBef>
                <a:spcPts val="0"/>
              </a:spcBef>
              <a:buFont typeface="Arial" pitchFamily="34" charset="0"/>
              <a:buChar char="•"/>
              <a:defRPr sz="24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800" dirty="0"/>
              <a:t>How often?</a:t>
            </a:r>
          </a:p>
          <a:p>
            <a:r>
              <a:rPr lang="en-GB" sz="1800" dirty="0"/>
              <a:t>What do I need to prepare?</a:t>
            </a:r>
          </a:p>
          <a:p>
            <a:r>
              <a:rPr lang="en-GB" sz="1800" dirty="0"/>
              <a:t>What will happen on the day?</a:t>
            </a:r>
          </a:p>
          <a:p>
            <a:r>
              <a:rPr lang="en-GB" sz="1800" dirty="0"/>
              <a:t>What happens next?</a:t>
            </a:r>
          </a:p>
          <a:p>
            <a:pPr marL="0" indent="0">
              <a:buFont typeface="Arial"/>
              <a:buNone/>
            </a:pPr>
            <a:endParaRPr lang="en-GB" sz="1800" dirty="0"/>
          </a:p>
          <a:p>
            <a:pPr marL="0" indent="0">
              <a:buFont typeface="Arial"/>
              <a:buNone/>
            </a:pPr>
            <a:r>
              <a:rPr lang="en-GB" sz="1800" dirty="0"/>
              <a:t>All the information you need can be </a:t>
            </a:r>
          </a:p>
          <a:p>
            <a:pPr marL="0" indent="0">
              <a:buFont typeface="Arial"/>
              <a:buNone/>
            </a:pPr>
            <a:r>
              <a:rPr lang="en-GB" sz="1800" dirty="0"/>
              <a:t>found </a:t>
            </a:r>
            <a:r>
              <a:rPr lang="en-GB" sz="1800" dirty="0">
                <a:solidFill>
                  <a:srgbClr val="2F71AC"/>
                </a:solidFill>
                <a:hlinkClick r:id="rId3">
                  <a:extLst>
                    <a:ext uri="{A12FA001-AC4F-418D-AE19-62706E023703}">
                      <ahyp:hlinkClr xmlns:ahyp="http://schemas.microsoft.com/office/drawing/2018/hyperlinkcolor" val="tx"/>
                    </a:ext>
                  </a:extLst>
                </a:hlinkClick>
              </a:rPr>
              <a:t>here</a:t>
            </a:r>
            <a:endParaRPr lang="en-GB" sz="1800" dirty="0">
              <a:solidFill>
                <a:srgbClr val="2F71AC"/>
              </a:solidFill>
            </a:endParaRPr>
          </a:p>
          <a:p>
            <a:endParaRPr lang="en-GB" dirty="0"/>
          </a:p>
          <a:p>
            <a:pPr marL="0" indent="0">
              <a:buFont typeface="Arial"/>
              <a:buNone/>
            </a:pPr>
            <a:endParaRPr lang="en-GB" dirty="0"/>
          </a:p>
          <a:p>
            <a:pPr marL="0" indent="0">
              <a:buFont typeface="Arial"/>
              <a:buNone/>
            </a:pPr>
            <a:endParaRPr lang="en-GB" dirty="0"/>
          </a:p>
        </p:txBody>
      </p:sp>
      <p:pic>
        <p:nvPicPr>
          <p:cNvPr id="22" name="Picture 21">
            <a:extLst>
              <a:ext uri="{FF2B5EF4-FFF2-40B4-BE49-F238E27FC236}">
                <a16:creationId xmlns:a16="http://schemas.microsoft.com/office/drawing/2014/main" id="{78A737B1-D760-4B1E-B3D4-1C6E65EC1D25}"/>
              </a:ext>
            </a:extLst>
          </p:cNvPr>
          <p:cNvPicPr>
            <a:picLocks noChangeAspect="1"/>
          </p:cNvPicPr>
          <p:nvPr/>
        </p:nvPicPr>
        <p:blipFill>
          <a:blip r:embed="rId4"/>
          <a:stretch>
            <a:fillRect/>
          </a:stretch>
        </p:blipFill>
        <p:spPr>
          <a:xfrm>
            <a:off x="540000" y="3906868"/>
            <a:ext cx="3111536" cy="2326136"/>
          </a:xfrm>
          <a:prstGeom prst="rect">
            <a:avLst/>
          </a:prstGeom>
        </p:spPr>
      </p:pic>
      <p:pic>
        <p:nvPicPr>
          <p:cNvPr id="23" name="Content Placeholder 6">
            <a:extLst>
              <a:ext uri="{FF2B5EF4-FFF2-40B4-BE49-F238E27FC236}">
                <a16:creationId xmlns:a16="http://schemas.microsoft.com/office/drawing/2014/main" id="{A09B148C-031C-4F86-AF7A-50FFFFE7487E}"/>
              </a:ext>
            </a:extLst>
          </p:cNvPr>
          <p:cNvPicPr>
            <a:picLocks noChangeAspect="1"/>
          </p:cNvPicPr>
          <p:nvPr/>
        </p:nvPicPr>
        <p:blipFill>
          <a:blip r:embed="rId5"/>
          <a:stretch>
            <a:fillRect/>
          </a:stretch>
        </p:blipFill>
        <p:spPr>
          <a:xfrm>
            <a:off x="4220424" y="1520456"/>
            <a:ext cx="2200327" cy="4586307"/>
          </a:xfrm>
          <a:prstGeom prst="rect">
            <a:avLst/>
          </a:prstGeom>
        </p:spPr>
      </p:pic>
      <p:pic>
        <p:nvPicPr>
          <p:cNvPr id="25" name="Picture 7" descr="Graphical user interface, text, application, email&#10;&#10;Description automatically generated">
            <a:extLst>
              <a:ext uri="{FF2B5EF4-FFF2-40B4-BE49-F238E27FC236}">
                <a16:creationId xmlns:a16="http://schemas.microsoft.com/office/drawing/2014/main" id="{4AE06C72-A91E-43C0-8607-70F455C10D81}"/>
              </a:ext>
            </a:extLst>
          </p:cNvPr>
          <p:cNvPicPr>
            <a:picLocks noChangeAspect="1"/>
          </p:cNvPicPr>
          <p:nvPr/>
        </p:nvPicPr>
        <p:blipFill>
          <a:blip r:embed="rId6"/>
          <a:stretch>
            <a:fillRect/>
          </a:stretch>
        </p:blipFill>
        <p:spPr>
          <a:xfrm>
            <a:off x="6502815" y="3306822"/>
            <a:ext cx="2211972" cy="1180118"/>
          </a:xfrm>
          <a:prstGeom prst="rect">
            <a:avLst/>
          </a:prstGeom>
        </p:spPr>
      </p:pic>
      <p:sp>
        <p:nvSpPr>
          <p:cNvPr id="26" name="TextBox 25">
            <a:extLst>
              <a:ext uri="{FF2B5EF4-FFF2-40B4-BE49-F238E27FC236}">
                <a16:creationId xmlns:a16="http://schemas.microsoft.com/office/drawing/2014/main" id="{DAE663C3-256B-4703-9D31-DB1DEEA3A7BB}"/>
              </a:ext>
            </a:extLst>
          </p:cNvPr>
          <p:cNvSpPr txBox="1"/>
          <p:nvPr/>
        </p:nvSpPr>
        <p:spPr>
          <a:xfrm>
            <a:off x="6502816" y="4916048"/>
            <a:ext cx="220032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The Executive summary can be </a:t>
            </a:r>
            <a:r>
              <a:rPr lang="en-US" dirty="0">
                <a:cs typeface="Arial"/>
              </a:rPr>
              <a:t>found </a:t>
            </a:r>
            <a:r>
              <a:rPr lang="en-US" dirty="0">
                <a:cs typeface="Arial"/>
                <a:hlinkClick r:id="rId7"/>
              </a:rPr>
              <a:t>here</a:t>
            </a:r>
            <a:endParaRPr lang="en-US" dirty="0"/>
          </a:p>
        </p:txBody>
      </p:sp>
      <p:sp>
        <p:nvSpPr>
          <p:cNvPr id="27" name="Rectangle 26">
            <a:extLst>
              <a:ext uri="{FF2B5EF4-FFF2-40B4-BE49-F238E27FC236}">
                <a16:creationId xmlns:a16="http://schemas.microsoft.com/office/drawing/2014/main" id="{89BA898A-05D4-4D22-8375-DB443FBE0DED}"/>
              </a:ext>
            </a:extLst>
          </p:cNvPr>
          <p:cNvSpPr/>
          <p:nvPr/>
        </p:nvSpPr>
        <p:spPr>
          <a:xfrm>
            <a:off x="7141866" y="1415222"/>
            <a:ext cx="1909898" cy="28530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8" name="Picture 27">
            <a:extLst>
              <a:ext uri="{FF2B5EF4-FFF2-40B4-BE49-F238E27FC236}">
                <a16:creationId xmlns:a16="http://schemas.microsoft.com/office/drawing/2014/main" id="{E597C7A7-3A30-4F0B-B205-518985912855}"/>
              </a:ext>
            </a:extLst>
          </p:cNvPr>
          <p:cNvPicPr>
            <a:picLocks noChangeAspect="1"/>
          </p:cNvPicPr>
          <p:nvPr/>
        </p:nvPicPr>
        <p:blipFill>
          <a:blip r:embed="rId8"/>
          <a:stretch>
            <a:fillRect/>
          </a:stretch>
        </p:blipFill>
        <p:spPr>
          <a:xfrm>
            <a:off x="6420751" y="1579239"/>
            <a:ext cx="2133689" cy="1446395"/>
          </a:xfrm>
          <a:prstGeom prst="rect">
            <a:avLst/>
          </a:prstGeom>
        </p:spPr>
      </p:pic>
    </p:spTree>
    <p:extLst>
      <p:ext uri="{BB962C8B-B14F-4D97-AF65-F5344CB8AC3E}">
        <p14:creationId xmlns:p14="http://schemas.microsoft.com/office/powerpoint/2010/main" val="948520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593F3-82D9-4E6C-BC26-E074E55AFA21}"/>
              </a:ext>
            </a:extLst>
          </p:cNvPr>
          <p:cNvSpPr>
            <a:spLocks noGrp="1"/>
          </p:cNvSpPr>
          <p:nvPr>
            <p:ph type="title"/>
          </p:nvPr>
        </p:nvSpPr>
        <p:spPr/>
        <p:txBody>
          <a:bodyPr/>
          <a:lstStyle/>
          <a:p>
            <a:r>
              <a:rPr lang="en-GB" sz="2400" dirty="0"/>
              <a:t>Apparatus and techniques</a:t>
            </a:r>
          </a:p>
        </p:txBody>
      </p:sp>
      <p:sp>
        <p:nvSpPr>
          <p:cNvPr id="3" name="Content Placeholder 2">
            <a:extLst>
              <a:ext uri="{FF2B5EF4-FFF2-40B4-BE49-F238E27FC236}">
                <a16:creationId xmlns:a16="http://schemas.microsoft.com/office/drawing/2014/main" id="{E17CEE46-A208-4CBC-8504-E391B119EAF2}"/>
              </a:ext>
            </a:extLst>
          </p:cNvPr>
          <p:cNvSpPr>
            <a:spLocks noGrp="1"/>
          </p:cNvSpPr>
          <p:nvPr>
            <p:ph idx="1"/>
          </p:nvPr>
        </p:nvSpPr>
        <p:spPr>
          <a:xfrm>
            <a:off x="540000" y="1731600"/>
            <a:ext cx="8045200" cy="5084417"/>
          </a:xfrm>
        </p:spPr>
        <p:txBody>
          <a:bodyPr/>
          <a:lstStyle/>
          <a:p>
            <a:pPr marL="0" indent="0">
              <a:buNone/>
            </a:pPr>
            <a:r>
              <a:rPr lang="en-US" sz="1800" dirty="0"/>
              <a:t>In addition to the five Common Practical Assessment Criteria (CPAC) there area number of apparatus and techniques which must also be addressed.</a:t>
            </a:r>
          </a:p>
          <a:p>
            <a:endParaRPr lang="en-GB" dirty="0"/>
          </a:p>
        </p:txBody>
      </p:sp>
      <p:sp>
        <p:nvSpPr>
          <p:cNvPr id="4" name="Slide Number Placeholder 3">
            <a:extLst>
              <a:ext uri="{FF2B5EF4-FFF2-40B4-BE49-F238E27FC236}">
                <a16:creationId xmlns:a16="http://schemas.microsoft.com/office/drawing/2014/main" id="{07AB94B5-93E0-400E-845D-EEA6F82DAB39}"/>
              </a:ext>
            </a:extLst>
          </p:cNvPr>
          <p:cNvSpPr>
            <a:spLocks noGrp="1"/>
          </p:cNvSpPr>
          <p:nvPr>
            <p:ph type="sldNum" sz="quarter" idx="4"/>
          </p:nvPr>
        </p:nvSpPr>
        <p:spPr/>
        <p:txBody>
          <a:bodyPr/>
          <a:lstStyle/>
          <a:p>
            <a:fld id="{9D4704D4-DAEA-4D4A-A9DC-4373E3AC7101}" type="slidenum">
              <a:rPr lang="en-GB" smtClean="0"/>
              <a:pPr/>
              <a:t>6</a:t>
            </a:fld>
            <a:endParaRPr lang="en-GB"/>
          </a:p>
        </p:txBody>
      </p:sp>
      <p:sp>
        <p:nvSpPr>
          <p:cNvPr id="5" name="Footer Placeholder 4">
            <a:extLst>
              <a:ext uri="{FF2B5EF4-FFF2-40B4-BE49-F238E27FC236}">
                <a16:creationId xmlns:a16="http://schemas.microsoft.com/office/drawing/2014/main" id="{B987CFEE-6319-4E79-9FAA-3ABD496DF894}"/>
              </a:ext>
            </a:extLst>
          </p:cNvPr>
          <p:cNvSpPr>
            <a:spLocks noGrp="1"/>
          </p:cNvSpPr>
          <p:nvPr>
            <p:ph type="ftr" sz="quarter" idx="3"/>
          </p:nvPr>
        </p:nvSpPr>
        <p:spPr>
          <a:xfrm>
            <a:off x="1976438" y="6611005"/>
            <a:ext cx="3154362" cy="230471"/>
          </a:xfrm>
        </p:spPr>
        <p:txBody>
          <a:bodyPr/>
          <a:lstStyle/>
          <a:p>
            <a:r>
              <a:rPr lang="en-US" dirty="0"/>
              <a:t>Copyright © 2023 AQA and its licensors. All rights reserved.</a:t>
            </a:r>
          </a:p>
        </p:txBody>
      </p:sp>
      <p:pic>
        <p:nvPicPr>
          <p:cNvPr id="6" name="object 4" descr="Table&#10;&#10;Description automatically generated">
            <a:extLst>
              <a:ext uri="{FF2B5EF4-FFF2-40B4-BE49-F238E27FC236}">
                <a16:creationId xmlns:a16="http://schemas.microsoft.com/office/drawing/2014/main" id="{0C70EDC9-060E-4DF8-AA14-6BDD8E9E8D2F}"/>
              </a:ext>
            </a:extLst>
          </p:cNvPr>
          <p:cNvPicPr/>
          <p:nvPr/>
        </p:nvPicPr>
        <p:blipFill rotWithShape="1">
          <a:blip r:embed="rId3" cstate="print"/>
          <a:srcRect l="2615" t="1535" r="1650" b="3374"/>
          <a:stretch/>
        </p:blipFill>
        <p:spPr>
          <a:xfrm>
            <a:off x="540000" y="2375896"/>
            <a:ext cx="4752754" cy="3795823"/>
          </a:xfrm>
          <a:prstGeom prst="rect">
            <a:avLst/>
          </a:prstGeom>
        </p:spPr>
      </p:pic>
    </p:spTree>
    <p:extLst>
      <p:ext uri="{BB962C8B-B14F-4D97-AF65-F5344CB8AC3E}">
        <p14:creationId xmlns:p14="http://schemas.microsoft.com/office/powerpoint/2010/main" val="1220583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B280A-6F29-4D26-8C4E-FB3EE6BCCF08}"/>
              </a:ext>
            </a:extLst>
          </p:cNvPr>
          <p:cNvSpPr>
            <a:spLocks noGrp="1"/>
          </p:cNvSpPr>
          <p:nvPr>
            <p:ph type="title"/>
          </p:nvPr>
        </p:nvSpPr>
        <p:spPr>
          <a:xfrm>
            <a:off x="540000" y="441132"/>
            <a:ext cx="8045200" cy="431181"/>
          </a:xfrm>
        </p:spPr>
        <p:txBody>
          <a:bodyPr/>
          <a:lstStyle/>
          <a:p>
            <a:r>
              <a:rPr lang="en-GB" sz="2400" dirty="0"/>
              <a:t>12 required practicals</a:t>
            </a:r>
          </a:p>
        </p:txBody>
      </p:sp>
      <p:sp>
        <p:nvSpPr>
          <p:cNvPr id="4" name="Slide Number Placeholder 3">
            <a:extLst>
              <a:ext uri="{FF2B5EF4-FFF2-40B4-BE49-F238E27FC236}">
                <a16:creationId xmlns:a16="http://schemas.microsoft.com/office/drawing/2014/main" id="{D4B660F8-F241-47F2-874D-A914ACAA2C2C}"/>
              </a:ext>
            </a:extLst>
          </p:cNvPr>
          <p:cNvSpPr>
            <a:spLocks noGrp="1"/>
          </p:cNvSpPr>
          <p:nvPr>
            <p:ph type="sldNum" sz="quarter" idx="4"/>
          </p:nvPr>
        </p:nvSpPr>
        <p:spPr/>
        <p:txBody>
          <a:bodyPr/>
          <a:lstStyle/>
          <a:p>
            <a:fld id="{9D4704D4-DAEA-4D4A-A9DC-4373E3AC7101}" type="slidenum">
              <a:rPr lang="en-GB" smtClean="0"/>
              <a:pPr/>
              <a:t>7</a:t>
            </a:fld>
            <a:endParaRPr lang="en-GB"/>
          </a:p>
        </p:txBody>
      </p:sp>
      <p:sp>
        <p:nvSpPr>
          <p:cNvPr id="5" name="Footer Placeholder 4">
            <a:extLst>
              <a:ext uri="{FF2B5EF4-FFF2-40B4-BE49-F238E27FC236}">
                <a16:creationId xmlns:a16="http://schemas.microsoft.com/office/drawing/2014/main" id="{E3D848BD-F80B-4415-8613-66C73C8305BF}"/>
              </a:ext>
            </a:extLst>
          </p:cNvPr>
          <p:cNvSpPr>
            <a:spLocks noGrp="1"/>
          </p:cNvSpPr>
          <p:nvPr>
            <p:ph type="ftr" sz="quarter" idx="3"/>
          </p:nvPr>
        </p:nvSpPr>
        <p:spPr>
          <a:xfrm>
            <a:off x="1976438" y="6611005"/>
            <a:ext cx="3065462" cy="365124"/>
          </a:xfrm>
        </p:spPr>
        <p:txBody>
          <a:bodyPr/>
          <a:lstStyle/>
          <a:p>
            <a:r>
              <a:rPr lang="en-US" dirty="0"/>
              <a:t>Copyright © 2023 AQA and its licensors. All rights reserved.</a:t>
            </a:r>
          </a:p>
        </p:txBody>
      </p:sp>
      <p:pic>
        <p:nvPicPr>
          <p:cNvPr id="6" name="Picture 7" descr="Table&#10;&#10;Description automatically generated">
            <a:extLst>
              <a:ext uri="{FF2B5EF4-FFF2-40B4-BE49-F238E27FC236}">
                <a16:creationId xmlns:a16="http://schemas.microsoft.com/office/drawing/2014/main" id="{2BC84CD7-E900-45F1-97F1-A2CDC792B6AE}"/>
              </a:ext>
            </a:extLst>
          </p:cNvPr>
          <p:cNvPicPr>
            <a:picLocks noGrp="1" noChangeAspect="1"/>
          </p:cNvPicPr>
          <p:nvPr>
            <p:ph idx="1"/>
          </p:nvPr>
        </p:nvPicPr>
        <p:blipFill>
          <a:blip r:embed="rId3"/>
          <a:stretch>
            <a:fillRect/>
          </a:stretch>
        </p:blipFill>
        <p:spPr>
          <a:xfrm>
            <a:off x="540000" y="1731600"/>
            <a:ext cx="4150727" cy="4445916"/>
          </a:xfrm>
        </p:spPr>
      </p:pic>
    </p:spTree>
    <p:extLst>
      <p:ext uri="{BB962C8B-B14F-4D97-AF65-F5344CB8AC3E}">
        <p14:creationId xmlns:p14="http://schemas.microsoft.com/office/powerpoint/2010/main" val="2224960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0000" y="442800"/>
            <a:ext cx="8045200" cy="400110"/>
          </a:xfrm>
          <a:prstGeom prst="rect">
            <a:avLst/>
          </a:prstGeom>
        </p:spPr>
        <p:txBody>
          <a:bodyPr vert="horz" wrap="square" lIns="0" tIns="0" rIns="0" bIns="0" rtlCol="0">
            <a:spAutoFit/>
          </a:bodyPr>
          <a:lstStyle/>
          <a:p>
            <a:pPr marL="12700">
              <a:lnSpc>
                <a:spcPct val="100000"/>
              </a:lnSpc>
            </a:pPr>
            <a:r>
              <a:rPr lang="en-GB" sz="2600" spc="-15" dirty="0"/>
              <a:t>A-level practical</a:t>
            </a:r>
            <a:r>
              <a:rPr sz="2600" spc="-15" dirty="0"/>
              <a:t> </a:t>
            </a:r>
            <a:r>
              <a:rPr sz="2600" spc="-20" dirty="0"/>
              <a:t>skills</a:t>
            </a:r>
            <a:r>
              <a:rPr sz="2600" spc="-140" dirty="0"/>
              <a:t> </a:t>
            </a:r>
            <a:r>
              <a:rPr sz="2600" spc="-45" dirty="0"/>
              <a:t>assessment</a:t>
            </a:r>
            <a:endParaRPr sz="2600" dirty="0"/>
          </a:p>
        </p:txBody>
      </p:sp>
      <p:sp>
        <p:nvSpPr>
          <p:cNvPr id="3" name="object 3"/>
          <p:cNvSpPr/>
          <p:nvPr/>
        </p:nvSpPr>
        <p:spPr>
          <a:xfrm>
            <a:off x="3479891" y="1785794"/>
            <a:ext cx="4907600" cy="4508260"/>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540000" y="1731600"/>
            <a:ext cx="2939891" cy="2308324"/>
          </a:xfrm>
          <a:prstGeom prst="rect">
            <a:avLst/>
          </a:prstGeom>
        </p:spPr>
        <p:txBody>
          <a:bodyPr vert="horz" wrap="square" lIns="0" tIns="0" rIns="0" bIns="0" rtlCol="0" anchor="t">
            <a:spAutoFit/>
          </a:bodyPr>
          <a:lstStyle/>
          <a:p>
            <a:pPr marL="360000" marR="790575" indent="-360000">
              <a:buClr>
                <a:srgbClr val="4B4B4B"/>
              </a:buClr>
              <a:buFont typeface="Arial"/>
              <a:buChar char="•"/>
              <a:tabLst>
                <a:tab pos="297180" algn="l"/>
                <a:tab pos="297815" algn="l"/>
              </a:tabLst>
            </a:pPr>
            <a:r>
              <a:rPr dirty="0"/>
              <a:t>12 required</a:t>
            </a:r>
            <a:r>
              <a:rPr lang="en-GB" dirty="0"/>
              <a:t> </a:t>
            </a:r>
            <a:r>
              <a:rPr dirty="0"/>
              <a:t>practical</a:t>
            </a:r>
            <a:r>
              <a:rPr lang="en-GB" dirty="0"/>
              <a:t>s</a:t>
            </a:r>
            <a:r>
              <a:rPr dirty="0"/>
              <a:t> per subject</a:t>
            </a:r>
            <a:endParaRPr lang="en-GB" dirty="0"/>
          </a:p>
          <a:p>
            <a:pPr marL="360000" marR="790575" indent="-360000">
              <a:buClr>
                <a:srgbClr val="4B4B4B"/>
              </a:buClr>
              <a:buFont typeface="Arial"/>
              <a:buChar char="•"/>
              <a:tabLst>
                <a:tab pos="297180" algn="l"/>
                <a:tab pos="297815" algn="l"/>
              </a:tabLst>
            </a:pPr>
            <a:endParaRPr dirty="0"/>
          </a:p>
          <a:p>
            <a:pPr marL="360000" marR="790575" indent="-360000">
              <a:buClr>
                <a:srgbClr val="4B4B4B"/>
              </a:buClr>
              <a:buFont typeface="Arial"/>
              <a:buChar char="•"/>
              <a:tabLst>
                <a:tab pos="297180" algn="l"/>
                <a:tab pos="297815" algn="l"/>
              </a:tabLst>
            </a:pPr>
            <a:r>
              <a:rPr dirty="0"/>
              <a:t>12 apparatus and techniques per subject</a:t>
            </a:r>
            <a:endParaRPr lang="en-GB" dirty="0"/>
          </a:p>
          <a:p>
            <a:pPr marL="12700"/>
            <a:endParaRPr sz="2400" b="1" spc="-25" dirty="0">
              <a:solidFill>
                <a:srgbClr val="4A4A4A"/>
              </a:solidFill>
              <a:latin typeface="Arial"/>
              <a:cs typeface="Arial"/>
            </a:endParaRPr>
          </a:p>
        </p:txBody>
      </p:sp>
      <p:sp>
        <p:nvSpPr>
          <p:cNvPr id="5" name="object 5"/>
          <p:cNvSpPr txBox="1"/>
          <p:nvPr/>
        </p:nvSpPr>
        <p:spPr>
          <a:xfrm>
            <a:off x="515302" y="6454874"/>
            <a:ext cx="358775" cy="139700"/>
          </a:xfrm>
          <a:prstGeom prst="rect">
            <a:avLst/>
          </a:prstGeom>
        </p:spPr>
        <p:txBody>
          <a:bodyPr vert="horz" wrap="square" lIns="0" tIns="3810" rIns="0" bIns="0" rtlCol="0">
            <a:spAutoFit/>
          </a:bodyPr>
          <a:lstStyle/>
          <a:p>
            <a:pPr marL="25400">
              <a:lnSpc>
                <a:spcPct val="100000"/>
              </a:lnSpc>
              <a:spcBef>
                <a:spcPts val="30"/>
              </a:spcBef>
            </a:pPr>
            <a:fld id="{81D60167-4931-47E6-BA6A-407CBD079E47}" type="slidenum">
              <a:rPr sz="800" dirty="0">
                <a:solidFill>
                  <a:srgbClr val="FFFFFF"/>
                </a:solidFill>
                <a:latin typeface="Arial"/>
                <a:cs typeface="Arial"/>
              </a:rPr>
              <a:t>8</a:t>
            </a:fld>
            <a:r>
              <a:rPr sz="800">
                <a:solidFill>
                  <a:srgbClr val="FFFFFF"/>
                </a:solidFill>
                <a:latin typeface="Arial"/>
                <a:cs typeface="Arial"/>
              </a:rPr>
              <a:t> </a:t>
            </a:r>
            <a:r>
              <a:rPr sz="800" spc="15">
                <a:solidFill>
                  <a:srgbClr val="FFFFFF"/>
                </a:solidFill>
                <a:latin typeface="Arial"/>
                <a:cs typeface="Arial"/>
              </a:rPr>
              <a:t>of</a:t>
            </a:r>
            <a:r>
              <a:rPr sz="800" spc="-95">
                <a:solidFill>
                  <a:srgbClr val="FFFFFF"/>
                </a:solidFill>
                <a:latin typeface="Arial"/>
                <a:cs typeface="Arial"/>
              </a:rPr>
              <a:t> </a:t>
            </a:r>
            <a:r>
              <a:rPr sz="800" spc="15">
                <a:solidFill>
                  <a:srgbClr val="FFFFFF"/>
                </a:solidFill>
                <a:latin typeface="Arial"/>
                <a:cs typeface="Arial"/>
              </a:rPr>
              <a:t>30</a:t>
            </a:r>
            <a:endParaRPr sz="800">
              <a:latin typeface="Arial"/>
              <a:cs typeface="Arial"/>
            </a:endParaRPr>
          </a:p>
        </p:txBody>
      </p:sp>
      <p:sp>
        <p:nvSpPr>
          <p:cNvPr id="6" name="Footer Placeholder 5">
            <a:extLst>
              <a:ext uri="{FF2B5EF4-FFF2-40B4-BE49-F238E27FC236}">
                <a16:creationId xmlns:a16="http://schemas.microsoft.com/office/drawing/2014/main" id="{94FE09C1-A912-429A-B6DB-6BD7CDAEF53C}"/>
              </a:ext>
            </a:extLst>
          </p:cNvPr>
          <p:cNvSpPr>
            <a:spLocks noGrp="1"/>
          </p:cNvSpPr>
          <p:nvPr>
            <p:ph type="ftr" sz="quarter" idx="11"/>
          </p:nvPr>
        </p:nvSpPr>
        <p:spPr>
          <a:xfrm>
            <a:off x="1976438" y="6611005"/>
            <a:ext cx="3065462" cy="230471"/>
          </a:xfrm>
        </p:spPr>
        <p:txBody>
          <a:bodyPr/>
          <a:lstStyle/>
          <a:p>
            <a:r>
              <a:rPr lang="en-US" dirty="0"/>
              <a:t>Copyright © 2023 AQA and its licensors. All rights reserved.</a:t>
            </a:r>
          </a:p>
        </p:txBody>
      </p:sp>
      <p:sp>
        <p:nvSpPr>
          <p:cNvPr id="8" name="Slide Number Placeholder 7">
            <a:extLst>
              <a:ext uri="{FF2B5EF4-FFF2-40B4-BE49-F238E27FC236}">
                <a16:creationId xmlns:a16="http://schemas.microsoft.com/office/drawing/2014/main" id="{CD03ECA2-59ED-400E-9D0D-A3C8B9B1F767}"/>
              </a:ext>
            </a:extLst>
          </p:cNvPr>
          <p:cNvSpPr>
            <a:spLocks noGrp="1"/>
          </p:cNvSpPr>
          <p:nvPr>
            <p:ph type="sldNum" sz="quarter" idx="4"/>
          </p:nvPr>
        </p:nvSpPr>
        <p:spPr/>
        <p:txBody>
          <a:bodyPr/>
          <a:lstStyle/>
          <a:p>
            <a:fld id="{9D4704D4-DAEA-4D4A-A9DC-4373E3AC7101}" type="slidenum">
              <a:rPr lang="en-GB" smtClean="0"/>
              <a:pPr/>
              <a:t>8</a:t>
            </a:fld>
            <a:endParaRPr lang="en-GB"/>
          </a:p>
        </p:txBody>
      </p:sp>
    </p:spTree>
    <p:extLst>
      <p:ext uri="{BB962C8B-B14F-4D97-AF65-F5344CB8AC3E}">
        <p14:creationId xmlns:p14="http://schemas.microsoft.com/office/powerpoint/2010/main" val="345217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8D8EC-A605-6DB3-63B7-DD28BAD6DB6F}"/>
              </a:ext>
            </a:extLst>
          </p:cNvPr>
          <p:cNvSpPr>
            <a:spLocks noGrp="1"/>
          </p:cNvSpPr>
          <p:nvPr>
            <p:ph type="title"/>
          </p:nvPr>
        </p:nvSpPr>
        <p:spPr/>
        <p:txBody>
          <a:bodyPr/>
          <a:lstStyle/>
          <a:p>
            <a:r>
              <a:rPr lang="en-US" sz="2600" dirty="0"/>
              <a:t>Using CPAC to develop assessment skills</a:t>
            </a:r>
          </a:p>
        </p:txBody>
      </p:sp>
      <p:sp>
        <p:nvSpPr>
          <p:cNvPr id="3" name="Footer Placeholder 2">
            <a:extLst>
              <a:ext uri="{FF2B5EF4-FFF2-40B4-BE49-F238E27FC236}">
                <a16:creationId xmlns:a16="http://schemas.microsoft.com/office/drawing/2014/main" id="{E2D488CC-2914-0449-D8E6-B2B0FCBE1B62}"/>
              </a:ext>
            </a:extLst>
          </p:cNvPr>
          <p:cNvSpPr>
            <a:spLocks noGrp="1"/>
          </p:cNvSpPr>
          <p:nvPr>
            <p:ph type="ftr" sz="quarter" idx="10"/>
          </p:nvPr>
        </p:nvSpPr>
        <p:spPr>
          <a:xfrm>
            <a:off x="1976438" y="6611005"/>
            <a:ext cx="2989262" cy="230471"/>
          </a:xfrm>
        </p:spPr>
        <p:txBody>
          <a:bodyPr/>
          <a:lstStyle/>
          <a:p>
            <a:r>
              <a:rPr lang="en-US" dirty="0"/>
              <a:t>Copyright © 2023 AQA and its licensors. All rights reserved.</a:t>
            </a:r>
          </a:p>
        </p:txBody>
      </p:sp>
      <p:sp>
        <p:nvSpPr>
          <p:cNvPr id="4" name="Slide Number Placeholder 3">
            <a:extLst>
              <a:ext uri="{FF2B5EF4-FFF2-40B4-BE49-F238E27FC236}">
                <a16:creationId xmlns:a16="http://schemas.microsoft.com/office/drawing/2014/main" id="{6AE25CC5-EBAA-D2FC-28D7-0350D98711C0}"/>
              </a:ext>
            </a:extLst>
          </p:cNvPr>
          <p:cNvSpPr>
            <a:spLocks noGrp="1"/>
          </p:cNvSpPr>
          <p:nvPr>
            <p:ph type="sldNum" sz="quarter" idx="4"/>
          </p:nvPr>
        </p:nvSpPr>
        <p:spPr/>
        <p:txBody>
          <a:bodyPr/>
          <a:lstStyle/>
          <a:p>
            <a:fld id="{9D4704D4-DAEA-4D4A-A9DC-4373E3AC7101}" type="slidenum">
              <a:rPr lang="en-GB" smtClean="0"/>
              <a:pPr/>
              <a:t>9</a:t>
            </a:fld>
            <a:endParaRPr lang="en-GB"/>
          </a:p>
        </p:txBody>
      </p:sp>
      <p:sp>
        <p:nvSpPr>
          <p:cNvPr id="5" name="Content Placeholder 4">
            <a:extLst>
              <a:ext uri="{FF2B5EF4-FFF2-40B4-BE49-F238E27FC236}">
                <a16:creationId xmlns:a16="http://schemas.microsoft.com/office/drawing/2014/main" id="{3B4A4AC8-AC7C-212F-FB78-5CE0928C0FF9}"/>
              </a:ext>
            </a:extLst>
          </p:cNvPr>
          <p:cNvSpPr>
            <a:spLocks noGrp="1"/>
          </p:cNvSpPr>
          <p:nvPr>
            <p:ph idx="1"/>
          </p:nvPr>
        </p:nvSpPr>
        <p:spPr>
          <a:xfrm>
            <a:off x="540000" y="1731600"/>
            <a:ext cx="8045200" cy="4406804"/>
          </a:xfrm>
        </p:spPr>
        <p:txBody>
          <a:bodyPr vert="horz" lIns="0" tIns="0" rIns="91440" bIns="0" rtlCol="0" anchor="t">
            <a:noAutofit/>
          </a:bodyPr>
          <a:lstStyle/>
          <a:p>
            <a:pPr marL="359410" indent="-359410"/>
            <a:r>
              <a:rPr lang="en-US" sz="1800" dirty="0">
                <a:cs typeface="Arial"/>
              </a:rPr>
              <a:t>CPAC </a:t>
            </a:r>
            <a:endParaRPr lang="en-US" sz="1800" dirty="0"/>
          </a:p>
          <a:p>
            <a:pPr marL="719455" lvl="1" indent="-359410">
              <a:buClr>
                <a:srgbClr val="412878"/>
              </a:buClr>
              <a:buSzPct val="60000"/>
              <a:buFont typeface="Courier New" panose="02070309020205020404" pitchFamily="49" charset="0"/>
              <a:buChar char="o"/>
            </a:pPr>
            <a:r>
              <a:rPr lang="en-US" sz="1800" dirty="0">
                <a:cs typeface="Arial"/>
              </a:rPr>
              <a:t>are assessed for endorsement</a:t>
            </a:r>
          </a:p>
          <a:p>
            <a:pPr marL="719455" lvl="1" indent="-359410">
              <a:buClr>
                <a:srgbClr val="412878"/>
              </a:buClr>
              <a:buSzPct val="60000"/>
              <a:buFont typeface="Courier New" panose="02070309020205020404" pitchFamily="49" charset="0"/>
              <a:buChar char="o"/>
            </a:pPr>
            <a:r>
              <a:rPr lang="en-US" sz="1800" dirty="0">
                <a:ea typeface="+mn-lt"/>
                <a:cs typeface="+mn-lt"/>
              </a:rPr>
              <a:t>aren't</a:t>
            </a:r>
            <a:r>
              <a:rPr lang="en-US" sz="1800" dirty="0">
                <a:cs typeface="Arial"/>
              </a:rPr>
              <a:t> assessed in exams but...</a:t>
            </a:r>
          </a:p>
          <a:p>
            <a:pPr marL="719455" lvl="1" indent="-359410">
              <a:buClr>
                <a:srgbClr val="412878"/>
              </a:buClr>
              <a:buSzPct val="60000"/>
              <a:buFont typeface="Courier New" panose="02070309020205020404" pitchFamily="49" charset="0"/>
              <a:buChar char="o"/>
            </a:pPr>
            <a:r>
              <a:rPr lang="en-US" sz="1800" dirty="0">
                <a:cs typeface="Arial"/>
              </a:rPr>
              <a:t>are about the ATs</a:t>
            </a:r>
          </a:p>
          <a:p>
            <a:pPr marL="719455" lvl="1" indent="-359410">
              <a:buClr>
                <a:srgbClr val="412878"/>
              </a:buClr>
              <a:buSzPct val="60000"/>
              <a:buFont typeface="Courier New" panose="02070309020205020404" pitchFamily="49" charset="0"/>
              <a:buChar char="o"/>
            </a:pPr>
            <a:r>
              <a:rPr lang="en-US" sz="1800" dirty="0">
                <a:cs typeface="Arial"/>
              </a:rPr>
              <a:t>reflect the PS.</a:t>
            </a:r>
          </a:p>
          <a:p>
            <a:pPr marL="719455" lvl="1" indent="-359410"/>
            <a:endParaRPr lang="en-US" sz="1800" dirty="0">
              <a:cs typeface="Arial"/>
            </a:endParaRPr>
          </a:p>
          <a:p>
            <a:pPr marL="359410" indent="-359410"/>
            <a:r>
              <a:rPr lang="en-US" sz="1800" dirty="0">
                <a:cs typeface="Arial"/>
              </a:rPr>
              <a:t>Develop a holistic approach to teaching laboratory and assessment skills over the two years.</a:t>
            </a:r>
          </a:p>
        </p:txBody>
      </p:sp>
    </p:spTree>
    <p:extLst>
      <p:ext uri="{BB962C8B-B14F-4D97-AF65-F5344CB8AC3E}">
        <p14:creationId xmlns:p14="http://schemas.microsoft.com/office/powerpoint/2010/main" val="2999444502"/>
      </p:ext>
    </p:extLst>
  </p:cSld>
  <p:clrMapOvr>
    <a:masterClrMapping/>
  </p:clrMapOvr>
</p:sld>
</file>

<file path=ppt/theme/theme1.xml><?xml version="1.0" encoding="utf-8"?>
<a:theme xmlns:a="http://schemas.openxmlformats.org/drawingml/2006/main" name="AQA presentation master Events">
  <a:themeElements>
    <a:clrScheme name="AQA PowerPoint1">
      <a:dk1>
        <a:srgbClr val="4B4B4B"/>
      </a:dk1>
      <a:lt1>
        <a:srgbClr val="FFFFFF"/>
      </a:lt1>
      <a:dk2>
        <a:srgbClr val="412878"/>
      </a:dk2>
      <a:lt2>
        <a:srgbClr val="FFFFFE"/>
      </a:lt2>
      <a:accent1>
        <a:srgbClr val="C8194B"/>
      </a:accent1>
      <a:accent2>
        <a:srgbClr val="3273AF"/>
      </a:accent2>
      <a:accent3>
        <a:srgbClr val="C84B32"/>
      </a:accent3>
      <a:accent4>
        <a:srgbClr val="418C87"/>
      </a:accent4>
      <a:accent5>
        <a:srgbClr val="AF64A0"/>
      </a:accent5>
      <a:accent6>
        <a:srgbClr val="4B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800" smtClean="0"/>
        </a:defPPr>
      </a:lstStyle>
    </a:txDef>
  </a:objectDefaults>
  <a:extraClrSchemeLst/>
</a:theme>
</file>

<file path=ppt/theme/theme2.xml><?xml version="1.0" encoding="utf-8"?>
<a:theme xmlns:a="http://schemas.openxmlformats.org/drawingml/2006/main" name="AQA presentation master Events">
  <a:themeElements>
    <a:clrScheme name="Custom 3">
      <a:dk1>
        <a:srgbClr val="4B4B4B"/>
      </a:dk1>
      <a:lt1>
        <a:srgbClr val="FFFFFF"/>
      </a:lt1>
      <a:dk2>
        <a:srgbClr val="412878"/>
      </a:dk2>
      <a:lt2>
        <a:srgbClr val="FFFFFE"/>
      </a:lt2>
      <a:accent1>
        <a:srgbClr val="C8194B"/>
      </a:accent1>
      <a:accent2>
        <a:srgbClr val="3273AF"/>
      </a:accent2>
      <a:accent3>
        <a:srgbClr val="C84B32"/>
      </a:accent3>
      <a:accent4>
        <a:srgbClr val="418C87"/>
      </a:accent4>
      <a:accent5>
        <a:srgbClr val="AF64A0"/>
      </a:accent5>
      <a:accent6>
        <a:srgbClr val="4B9646"/>
      </a:accent6>
      <a:hlink>
        <a:srgbClr val="2F71AC"/>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800" smtClean="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EA162B8DAC4E3489742CB24ACFBBA5D" ma:contentTypeVersion="8" ma:contentTypeDescription="Create a new document." ma:contentTypeScope="" ma:versionID="d5be27048ad53e0c8c7d196e08e7a81f">
  <xsd:schema xmlns:xsd="http://www.w3.org/2001/XMLSchema" xmlns:xs="http://www.w3.org/2001/XMLSchema" xmlns:p="http://schemas.microsoft.com/office/2006/metadata/properties" xmlns:ns2="1c3f6ac8-74be-4686-a860-25ccc06ebdd9" xmlns:ns3="8ca1d78a-0ae2-4dee-a3ae-9ac963863d5b" targetNamespace="http://schemas.microsoft.com/office/2006/metadata/properties" ma:root="true" ma:fieldsID="5ce52725c03db12cfde66e75d1b19973" ns2:_="" ns3:_="">
    <xsd:import namespace="1c3f6ac8-74be-4686-a860-25ccc06ebdd9"/>
    <xsd:import namespace="8ca1d78a-0ae2-4dee-a3ae-9ac963863d5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3f6ac8-74be-4686-a860-25ccc06ebd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037d0e10-b593-4b08-babc-cd47853d0cc0"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ca1d78a-0ae2-4dee-a3ae-9ac963863d5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a13fe988-b664-40a8-bc3f-5eabba406f6c}" ma:internalName="TaxCatchAll" ma:showField="CatchAllData" ma:web="8ca1d78a-0ae2-4dee-a3ae-9ac963863d5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ca1d78a-0ae2-4dee-a3ae-9ac963863d5b" xsi:nil="true"/>
    <lcf76f155ced4ddcb4097134ff3c332f xmlns="1c3f6ac8-74be-4686-a860-25ccc06ebdd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15AF4F2-1A5C-46FE-A8C0-717D616603F8}">
  <ds:schemaRefs>
    <ds:schemaRef ds:uri="http://schemas.microsoft.com/sharepoint/v3/contenttype/forms"/>
  </ds:schemaRefs>
</ds:datastoreItem>
</file>

<file path=customXml/itemProps2.xml><?xml version="1.0" encoding="utf-8"?>
<ds:datastoreItem xmlns:ds="http://schemas.openxmlformats.org/officeDocument/2006/customXml" ds:itemID="{C9ED279B-FFB9-4E32-8836-CC21F5E26A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3f6ac8-74be-4686-a860-25ccc06ebdd9"/>
    <ds:schemaRef ds:uri="8ca1d78a-0ae2-4dee-a3ae-9ac963863d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20A402-0DDA-41FE-BC4C-781DA97BD257}">
  <ds:schemaRefs>
    <ds:schemaRef ds:uri="http://schemas.microsoft.com/office/2006/metadata/properties"/>
    <ds:schemaRef ds:uri="http://purl.org/dc/terms/"/>
    <ds:schemaRef ds:uri="http://schemas.microsoft.com/office/infopath/2007/PartnerControls"/>
    <ds:schemaRef ds:uri="http://purl.org/dc/dcmitype/"/>
    <ds:schemaRef ds:uri="http://schemas.openxmlformats.org/package/2006/metadata/core-properties"/>
    <ds:schemaRef ds:uri="8ca1d78a-0ae2-4dee-a3ae-9ac963863d5b"/>
    <ds:schemaRef ds:uri="http://schemas.microsoft.com/office/2006/documentManagement/types"/>
    <ds:schemaRef ds:uri="http://www.w3.org/XML/1998/namespace"/>
    <ds:schemaRef ds:uri="1c3f6ac8-74be-4686-a860-25ccc06ebdd9"/>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0</TotalTime>
  <Words>4693</Words>
  <PresentationFormat>On-screen Show (4:3)</PresentationFormat>
  <Paragraphs>521</Paragraphs>
  <Slides>39</Slides>
  <Notes>31</Notes>
  <HiddenSlides>1</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39</vt:i4>
      </vt:variant>
    </vt:vector>
  </HeadingPairs>
  <TitlesOfParts>
    <vt:vector size="46" baseType="lpstr">
      <vt:lpstr>AQA Chevin Pro Light</vt:lpstr>
      <vt:lpstr>Arial</vt:lpstr>
      <vt:lpstr>Calibri</vt:lpstr>
      <vt:lpstr>Courier New</vt:lpstr>
      <vt:lpstr>Times New Roman</vt:lpstr>
      <vt:lpstr>AQA presentation master Events</vt:lpstr>
      <vt:lpstr>AQA presentation master Events</vt:lpstr>
      <vt:lpstr>ASE 2023: Developing A-level assessment skills through practical</vt:lpstr>
      <vt:lpstr>Agenda</vt:lpstr>
      <vt:lpstr>How are practical skills in science qualifications assessed?</vt:lpstr>
      <vt:lpstr>How are practical skills in science qualifications assessed?</vt:lpstr>
      <vt:lpstr>The monitoring visit – what to expect</vt:lpstr>
      <vt:lpstr>Apparatus and techniques</vt:lpstr>
      <vt:lpstr>12 required practicals</vt:lpstr>
      <vt:lpstr>A-level practical skills assessment</vt:lpstr>
      <vt:lpstr>Using CPAC to develop assessment skills</vt:lpstr>
      <vt:lpstr>Practical skills: Methods</vt:lpstr>
      <vt:lpstr>Method: Biology P1 (AO3)</vt:lpstr>
      <vt:lpstr>CPAC, AT and PS</vt:lpstr>
      <vt:lpstr>Method: Chemistry P1 (AO3) and Physics P3 (AO3)</vt:lpstr>
      <vt:lpstr>Practical skills: Understanding the science   </vt:lpstr>
      <vt:lpstr>Understanding: Chemistry P3 (AO1)</vt:lpstr>
      <vt:lpstr>Using CPAC 5 to develop PS 2.3</vt:lpstr>
      <vt:lpstr>Understanding: Physics P3 (AO1/3)</vt:lpstr>
      <vt:lpstr>Using CPAC 2 and 5 to develop PS 2.1</vt:lpstr>
      <vt:lpstr>Explain: Biology P2 (AO2) and Chemistry P3 (AO3)</vt:lpstr>
      <vt:lpstr>Explain: Physics P3 (AO3/2) and Biology P3 (AO3)</vt:lpstr>
      <vt:lpstr>Explain at A-level</vt:lpstr>
      <vt:lpstr>Practical skills: Maths</vt:lpstr>
      <vt:lpstr>Maths: Biology P2 (AO2)</vt:lpstr>
      <vt:lpstr>Maths: Physics P3 (AO2) and Chemistry P2 (AO2/3) </vt:lpstr>
      <vt:lpstr>Chemistry P2 Q4.2</vt:lpstr>
      <vt:lpstr>Maths skills: Tangents</vt:lpstr>
      <vt:lpstr>Maths skills: Uncertainties</vt:lpstr>
      <vt:lpstr>Maths skills: Logarithms</vt:lpstr>
      <vt:lpstr>Implications</vt:lpstr>
      <vt:lpstr>Using CPAC to develop assessment skills</vt:lpstr>
      <vt:lpstr>Using CPAC to develop assessment skills</vt:lpstr>
      <vt:lpstr>Using CPAC to develop assessment skills</vt:lpstr>
      <vt:lpstr>PowerPoint Presentation</vt:lpstr>
      <vt:lpstr>PowerPoint Presentation</vt:lpstr>
      <vt:lpstr>Equipment and apparatus</vt:lpstr>
      <vt:lpstr>PowerPoint Presentation</vt:lpstr>
      <vt:lpstr>Resources</vt:lpstr>
      <vt:lpstr>Get in touch</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A-level assessment skills through practical</dc:title>
  <dc:creator>AQA</dc:creator>
  <cp:lastPrinted>2017-02-06T11:47:27Z</cp:lastPrinted>
  <dcterms:created xsi:type="dcterms:W3CDTF">2017-07-10T11:13:35Z</dcterms:created>
  <dcterms:modified xsi:type="dcterms:W3CDTF">2022-12-19T11:00:09Z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0x0101002EA162B8DAC4E3489742CB24ACFBBA5D</vt:lpwstr>
  </property>
  <property fmtid="{D5CDD505-2E9C-101B-9397-08002B2CF9AE}" pid="3" name="Order">
    <vt:r8>24800</vt:r8>
  </property>
  <property fmtid="{D5CDD505-2E9C-101B-9397-08002B2CF9AE}" pid="4" name="SharedWithUsers">
    <vt:lpwstr>78;#Fernley, Philip</vt:lpwstr>
  </property>
  <property fmtid="{D5CDD505-2E9C-101B-9397-08002B2CF9AE}" pid="5" name="_ExtendedDescription">
    <vt:lpwstr/>
  </property>
  <property fmtid="{D5CDD505-2E9C-101B-9397-08002B2CF9AE}" pid="6" name="TriggerFlowInfo">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MediaServiceImageTags">
    <vt:lpwstr/>
  </property>
</Properties>
</file>