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7" r:id="rId2"/>
    <p:sldId id="282" r:id="rId3"/>
    <p:sldId id="320" r:id="rId4"/>
    <p:sldId id="301" r:id="rId5"/>
    <p:sldId id="308" r:id="rId6"/>
    <p:sldId id="298" r:id="rId7"/>
    <p:sldId id="319" r:id="rId8"/>
    <p:sldId id="299" r:id="rId9"/>
    <p:sldId id="310" r:id="rId10"/>
    <p:sldId id="317" r:id="rId11"/>
    <p:sldId id="321" r:id="rId12"/>
    <p:sldId id="314" r:id="rId13"/>
    <p:sldId id="311" r:id="rId14"/>
    <p:sldId id="322" r:id="rId15"/>
    <p:sldId id="302" r:id="rId16"/>
    <p:sldId id="316" r:id="rId17"/>
    <p:sldId id="305" r:id="rId18"/>
    <p:sldId id="312" r:id="rId19"/>
    <p:sldId id="313" r:id="rId20"/>
    <p:sldId id="267" r:id="rId21"/>
    <p:sldId id="268" r:id="rId22"/>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7"/>
            <p14:sldId id="282"/>
            <p14:sldId id="320"/>
            <p14:sldId id="301"/>
            <p14:sldId id="308"/>
            <p14:sldId id="298"/>
            <p14:sldId id="319"/>
            <p14:sldId id="299"/>
            <p14:sldId id="310"/>
            <p14:sldId id="317"/>
            <p14:sldId id="321"/>
            <p14:sldId id="314"/>
            <p14:sldId id="311"/>
            <p14:sldId id="322"/>
            <p14:sldId id="302"/>
            <p14:sldId id="316"/>
            <p14:sldId id="305"/>
            <p14:sldId id="312"/>
            <p14:sldId id="313"/>
            <p14:sldId id="267"/>
            <p14:sldId id="268"/>
          </p14:sldIdLst>
        </p14:section>
      </p14:sectionLst>
    </p:ext>
    <p:ext uri="{EFAFB233-063F-42B5-8137-9DF3F51BA10A}">
      <p15:sldGuideLst xmlns:p15="http://schemas.microsoft.com/office/powerpoint/2012/main">
        <p15:guide id="1" orient="horz" pos="2157">
          <p15:clr>
            <a:srgbClr val="A4A3A4"/>
          </p15:clr>
        </p15:guide>
        <p15:guide id="2" orient="horz" pos="4225">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27" clrIdx="0"/>
  <p:cmAuthor id="1" name="Bryant, Jane" initials="BJ" lastIdx="37" clrIdx="1">
    <p:extLst>
      <p:ext uri="{19B8F6BF-5375-455C-9EA6-DF929625EA0E}">
        <p15:presenceInfo xmlns:p15="http://schemas.microsoft.com/office/powerpoint/2012/main" userId="S-1-5-21-1757981266-1078081533-725345543-2788" providerId="AD"/>
      </p:ext>
    </p:extLst>
  </p:cmAuthor>
  <p:cmAuthor id="2" name="Franklin, Helen" initials="FH" lastIdx="17" clrIdx="2">
    <p:extLst>
      <p:ext uri="{19B8F6BF-5375-455C-9EA6-DF929625EA0E}">
        <p15:presenceInfo xmlns:p15="http://schemas.microsoft.com/office/powerpoint/2012/main" userId="S-1-5-21-1757981266-1078081533-725345543-119682" providerId="AD"/>
      </p:ext>
    </p:extLst>
  </p:cmAuthor>
  <p:cmAuthor id="3" name="Spurgeon, Ciara" initials="SC" lastIdx="5" clrIdx="3">
    <p:extLst>
      <p:ext uri="{19B8F6BF-5375-455C-9EA6-DF929625EA0E}">
        <p15:presenceInfo xmlns:p15="http://schemas.microsoft.com/office/powerpoint/2012/main" userId="S-1-5-21-1757981266-1078081533-725345543-115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6464A0"/>
    <a:srgbClr val="3273AF"/>
    <a:srgbClr val="783C2D"/>
    <a:srgbClr val="DC7D28"/>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39" autoAdjust="0"/>
    <p:restoredTop sz="68689" autoAdjust="0"/>
  </p:normalViewPr>
  <p:slideViewPr>
    <p:cSldViewPr snapToGrid="0" snapToObjects="1" showGuides="1">
      <p:cViewPr varScale="1">
        <p:scale>
          <a:sx n="65" d="100"/>
          <a:sy n="65" d="100"/>
        </p:scale>
        <p:origin x="1301" y="43"/>
      </p:cViewPr>
      <p:guideLst>
        <p:guide orient="horz" pos="2157"/>
        <p:guide orient="horz" pos="4225"/>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758CDBE7-0BB6-44BA-84F5-B4C50BEF0E4B}" type="datetime1">
              <a:rPr lang="en-US" smtClean="0"/>
              <a:t>12/21/2021</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qa.org.uk/subjects/science/gcse/biology-8461/planning-resource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aqa.org.uk/resources/science/as-and-a-level/teach/maths-skills-briefings" TargetMode="External"/><Relationship Id="rId4" Type="http://schemas.openxmlformats.org/officeDocument/2006/relationships/hyperlink" Target="https://www.aqa.org.uk/subjects/science/gcse/biology-8461/teaching-resources?f.Resource+type%7C6=Teaching+guid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262DA845-52CB-4BFD-84B4-FF43B8666F43}"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4675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quite a few resources you use to help you ascertain how ready your students are to handle this skill at KS4 science, even if you haven’t specifically taught it at KS3 science</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can be invaluable in helping find appropriate questions to test your students’ readiness to start GCSE. There are some already drafted Science Y9 transition tests that you can use and analyse using </a:t>
            </a:r>
            <a:r>
              <a:rPr lang="en-GB" sz="1200" kern="1200" dirty="0" err="1">
                <a:solidFill>
                  <a:schemeClr val="tx1"/>
                </a:solidFill>
                <a:effectLst/>
                <a:latin typeface="+mn-lt"/>
                <a:ea typeface="+mn-ea"/>
                <a:cs typeface="+mn-cs"/>
              </a:rPr>
              <a:t>MERiT</a:t>
            </a:r>
            <a:r>
              <a:rPr lang="en-GB" sz="1200" kern="1200" dirty="0">
                <a:solidFill>
                  <a:schemeClr val="tx1"/>
                </a:solidFill>
                <a:effectLst/>
                <a:latin typeface="+mn-lt"/>
                <a:ea typeface="+mn-ea"/>
                <a:cs typeface="+mn-cs"/>
              </a:rPr>
              <a:t>. However, these only indicate general readiness for GCSE – don’t focus on specific maths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a:p>
            <a:r>
              <a:rPr lang="en-GB" sz="1200" kern="1200" dirty="0">
                <a:solidFill>
                  <a:schemeClr val="tx1"/>
                </a:solidFill>
                <a:effectLst/>
                <a:latin typeface="+mn-lt"/>
                <a:ea typeface="+mn-ea"/>
                <a:cs typeface="+mn-cs"/>
              </a:rPr>
              <a:t>Starter activities at beginning of Y10 should be fairly light touch – don’t need to give them huge numbers of tests, just one or two focused questions to ascertain how individual students are prepared and the level they’re working at. </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 could start by asking students to write instructions on how to do a conversion, which would help them gain confidence that they </a:t>
            </a: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know how to do the maths skill.</a:t>
            </a:r>
          </a:p>
          <a:p>
            <a:pPr lvl="0"/>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Could then use some of the GCSE Foundation tier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Standard demand) items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from </a:t>
            </a:r>
            <a:r>
              <a:rPr lang="en-US" sz="1200" kern="1200" dirty="0" err="1">
                <a:solidFill>
                  <a:schemeClr val="tx1"/>
                </a:solidFill>
                <a:effectLst/>
                <a:latin typeface="+mn-lt"/>
                <a:ea typeface="+mn-ea"/>
                <a:cs typeface="+mn-cs"/>
              </a:rPr>
              <a:t>Exampro</a:t>
            </a:r>
            <a:r>
              <a:rPr lang="en-US" sz="1200" kern="1200" dirty="0">
                <a:solidFill>
                  <a:schemeClr val="tx1"/>
                </a:solidFill>
                <a:effectLst/>
                <a:latin typeface="+mn-lt"/>
                <a:ea typeface="+mn-ea"/>
                <a:cs typeface="+mn-cs"/>
              </a:rPr>
              <a:t> question bank), or from their KS3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in science context bank of questions, </a:t>
            </a:r>
            <a:r>
              <a:rPr lang="en-GB" sz="1200" kern="1200" dirty="0">
                <a:solidFill>
                  <a:schemeClr val="tx1"/>
                </a:solidFill>
                <a:effectLst/>
                <a:latin typeface="+mn-lt"/>
                <a:ea typeface="+mn-ea"/>
                <a:cs typeface="+mn-cs"/>
              </a:rPr>
              <a:t>or liaise with Maths colleagues to use questions they might ask in their lessons – so get a consistent message across the subjects.</a:t>
            </a:r>
          </a:p>
          <a:p>
            <a:pPr lvl="0"/>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this stage they only need to be KS3 level questions so don’t start throwing HD science or GCSE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questions at them at this stage. Really only need a few questions just to get an idea of what extra help students might need at this stage.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Could start with the maths skill without science context to ensure confident, then add in science contexts and build up to more complex questions.</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Bring up a simple flow chart of what teachers might do (hoping not teaching grandma to suck eggs) – Resources booklet page 11</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could also do this</a:t>
            </a:r>
            <a:r>
              <a:rPr lang="en-GB" sz="1200" kern="1200" dirty="0">
                <a:solidFill>
                  <a:schemeClr val="tx1"/>
                </a:solidFill>
                <a:effectLst/>
                <a:latin typeface="+mn-lt"/>
                <a:ea typeface="+mn-ea"/>
                <a:cs typeface="+mn-cs"/>
              </a:rPr>
              <a:t> wherever a particular maths skill is going to start coming up – just one or two focussed questions to ascertain how individual students are prepared.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your school has </a:t>
            </a:r>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for Maths then you could find some of their KS3 Maths questions in a science context and put together some starter questions to see how well students can apply their maths knowledge to a science context.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0D50FBE2-15AA-40CF-9EDB-EEA5E726BEFE}"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10</a:t>
            </a:fld>
            <a:endParaRPr lang="en-US" dirty="0"/>
          </a:p>
        </p:txBody>
      </p:sp>
    </p:spTree>
    <p:extLst>
      <p:ext uri="{BB962C8B-B14F-4D97-AF65-F5344CB8AC3E}">
        <p14:creationId xmlns:p14="http://schemas.microsoft.com/office/powerpoint/2010/main" val="3721133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quite a few resources you use to help you ascertain how ready your students are to handle this skill at KS4 science, even if you haven’t specifically taught it at KS3 science</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can be invaluable in helping find appropriate questions to test your students’ readiness to start GCSE. There are some already drafted Science Y9 transition tests that you can use and analyse using </a:t>
            </a:r>
            <a:r>
              <a:rPr lang="en-GB" sz="1200" kern="1200" dirty="0" err="1">
                <a:solidFill>
                  <a:schemeClr val="tx1"/>
                </a:solidFill>
                <a:effectLst/>
                <a:latin typeface="+mn-lt"/>
                <a:ea typeface="+mn-ea"/>
                <a:cs typeface="+mn-cs"/>
              </a:rPr>
              <a:t>MERiT</a:t>
            </a:r>
            <a:r>
              <a:rPr lang="en-GB" sz="1200" kern="1200" dirty="0">
                <a:solidFill>
                  <a:schemeClr val="tx1"/>
                </a:solidFill>
                <a:effectLst/>
                <a:latin typeface="+mn-lt"/>
                <a:ea typeface="+mn-ea"/>
                <a:cs typeface="+mn-cs"/>
              </a:rPr>
              <a:t>. However, these only indicate general readiness for GCSE – don’t focus on specific maths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a:p>
            <a:r>
              <a:rPr lang="en-GB" sz="1200" kern="1200" dirty="0">
                <a:solidFill>
                  <a:schemeClr val="tx1"/>
                </a:solidFill>
                <a:effectLst/>
                <a:latin typeface="+mn-lt"/>
                <a:ea typeface="+mn-ea"/>
                <a:cs typeface="+mn-cs"/>
              </a:rPr>
              <a:t>Starter activities at beginning of Y10 should be fairly light touch – don’t need to give them huge numbers of tests, just one or two focused questions to ascertain how individual students are prepared and the level they’re working at. </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You could start by asking students to write instructions on how to do a conversion, which would help them gain confidence that they </a:t>
            </a: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know how to do the maths skill.</a:t>
            </a:r>
          </a:p>
          <a:p>
            <a:pPr lvl="0"/>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Could then use some of the GCSE Foundation tier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Standard demand) items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from </a:t>
            </a:r>
            <a:r>
              <a:rPr lang="en-US" sz="1200" kern="1200" dirty="0" err="1">
                <a:solidFill>
                  <a:schemeClr val="tx1"/>
                </a:solidFill>
                <a:effectLst/>
                <a:latin typeface="+mn-lt"/>
                <a:ea typeface="+mn-ea"/>
                <a:cs typeface="+mn-cs"/>
              </a:rPr>
              <a:t>Exampro</a:t>
            </a:r>
            <a:r>
              <a:rPr lang="en-US" sz="1200" kern="1200" dirty="0">
                <a:solidFill>
                  <a:schemeClr val="tx1"/>
                </a:solidFill>
                <a:effectLst/>
                <a:latin typeface="+mn-lt"/>
                <a:ea typeface="+mn-ea"/>
                <a:cs typeface="+mn-cs"/>
              </a:rPr>
              <a:t> question bank), or from their KS3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in science context bank of questions, </a:t>
            </a:r>
            <a:r>
              <a:rPr lang="en-GB" sz="1200" kern="1200" dirty="0">
                <a:solidFill>
                  <a:schemeClr val="tx1"/>
                </a:solidFill>
                <a:effectLst/>
                <a:latin typeface="+mn-lt"/>
                <a:ea typeface="+mn-ea"/>
                <a:cs typeface="+mn-cs"/>
              </a:rPr>
              <a:t>or liaise with Maths colleagues to use questions they might ask in their lessons – so get a consistent message across the subjects.</a:t>
            </a:r>
          </a:p>
          <a:p>
            <a:pPr lvl="0"/>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this stage they only need to be KS3 level questions so don’t start throwing HD science or GCSE </a:t>
            </a:r>
            <a:r>
              <a:rPr lang="en-US" sz="1200" kern="1200" dirty="0" err="1">
                <a:solidFill>
                  <a:schemeClr val="tx1"/>
                </a:solidFill>
                <a:effectLst/>
                <a:latin typeface="+mn-lt"/>
                <a:ea typeface="+mn-ea"/>
                <a:cs typeface="+mn-cs"/>
              </a:rPr>
              <a:t>maths</a:t>
            </a:r>
            <a:r>
              <a:rPr lang="en-US" sz="1200" kern="1200" dirty="0">
                <a:solidFill>
                  <a:schemeClr val="tx1"/>
                </a:solidFill>
                <a:effectLst/>
                <a:latin typeface="+mn-lt"/>
                <a:ea typeface="+mn-ea"/>
                <a:cs typeface="+mn-cs"/>
              </a:rPr>
              <a:t> questions at them at this stage. Really only need a few questions just to get an idea of what extra help students might need at this stage.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Could start with the maths skill without science context to ensure confident, then add in science contexts and build up to more complex questions.</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Bring up a simple flow chart of what teachers might do (hoping not teaching grandma to suck eggs) – Resources booklet page 12</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could also do this</a:t>
            </a:r>
            <a:r>
              <a:rPr lang="en-GB" sz="1200" kern="1200" dirty="0">
                <a:solidFill>
                  <a:schemeClr val="tx1"/>
                </a:solidFill>
                <a:effectLst/>
                <a:latin typeface="+mn-lt"/>
                <a:ea typeface="+mn-ea"/>
                <a:cs typeface="+mn-cs"/>
              </a:rPr>
              <a:t> wherever a particular maths skill is going to start coming up – just one or two focussed questions to ascertain how individual students are prepared.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your school has </a:t>
            </a:r>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for Maths then you could find some of their KS3 Maths questions in a science context and put together some starter questions to see how well students can apply their maths knowledge to a science context. </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58CDBE7-0BB6-44BA-84F5-B4C50BEF0E4B}"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11</a:t>
            </a:fld>
            <a:endParaRPr lang="en-US" dirty="0"/>
          </a:p>
        </p:txBody>
      </p:sp>
    </p:spTree>
    <p:extLst>
      <p:ext uri="{BB962C8B-B14F-4D97-AF65-F5344CB8AC3E}">
        <p14:creationId xmlns:p14="http://schemas.microsoft.com/office/powerpoint/2010/main" val="12844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These bullets are taken from the DfE subject criteria to exemplify the type of calculation students will be required to do at A-level.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that any maths assessment at A-level must be </a:t>
            </a:r>
            <a:r>
              <a:rPr lang="en-GB" sz="1200" b="1" kern="1200" dirty="0">
                <a:solidFill>
                  <a:schemeClr val="tx1"/>
                </a:solidFill>
                <a:effectLst/>
                <a:latin typeface="+mn-lt"/>
                <a:ea typeface="+mn-ea"/>
                <a:cs typeface="+mn-cs"/>
              </a:rPr>
              <a:t>at least the level of Higher tier GCSE Mathematics</a:t>
            </a:r>
            <a:r>
              <a:rPr lang="en-GB" sz="1200" kern="1200" dirty="0">
                <a:solidFill>
                  <a:schemeClr val="tx1"/>
                </a:solidFill>
                <a:effectLst/>
                <a:latin typeface="+mn-lt"/>
                <a:ea typeface="+mn-ea"/>
                <a:cs typeface="+mn-cs"/>
              </a:rPr>
              <a:t>. The requirement for GCSE Maths for standard form is ‘calculate with and interpret standard form A × 10</a:t>
            </a:r>
            <a:r>
              <a:rPr lang="en-GB" sz="1200" kern="1200" baseline="300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1 ≤ A &lt; 10, where n is an integer.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students will be expected to do what is required at Higher Tier GCSE Science – although because this is AS and A-level standard the numbers are likely to be more complex.</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FDEC4B99-0610-4B23-941B-2B720784D180}"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12</a:t>
            </a:fld>
            <a:endParaRPr lang="en-US" dirty="0"/>
          </a:p>
        </p:txBody>
      </p:sp>
    </p:spTree>
    <p:extLst>
      <p:ext uri="{BB962C8B-B14F-4D97-AF65-F5344CB8AC3E}">
        <p14:creationId xmlns:p14="http://schemas.microsoft.com/office/powerpoint/2010/main" val="1686675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Similar to Slide 10, look at a couple of examples – GCSE and A-level and how the demand is ramping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in the resources booklet, pages 8-11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b="1" dirty="0"/>
              <a:t>Discussion: </a:t>
            </a:r>
            <a:r>
              <a:rPr lang="en-GB" sz="1200" b="1" kern="1200" dirty="0">
                <a:solidFill>
                  <a:schemeClr val="tx1"/>
                </a:solidFill>
                <a:effectLst/>
                <a:latin typeface="+mn-lt"/>
                <a:ea typeface="+mn-ea"/>
                <a:cs typeface="+mn-cs"/>
              </a:rPr>
              <a:t>Can you see how the demand in these questions changes from GCSE to 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Get some comments, then talk through each one, and how the level of demand changes (or doesn’t really from HT GCSE to 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Demonstrating that the level of demand, moving into AS level anyway, is not much different from HD GCSE questions.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You could use these to prepare students for readiness to AS level and then build up from these to A-level examples as you progress through the course.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F9C2952D-A61A-4BEC-9251-6C6A60E5F880}"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13</a:t>
            </a:fld>
            <a:endParaRPr lang="en-US" dirty="0"/>
          </a:p>
        </p:txBody>
      </p:sp>
    </p:spTree>
    <p:extLst>
      <p:ext uri="{BB962C8B-B14F-4D97-AF65-F5344CB8AC3E}">
        <p14:creationId xmlns:p14="http://schemas.microsoft.com/office/powerpoint/2010/main" val="201137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Similar to Slide 10, look at a couple of examples – GCSE and A-level and how the demand is ramping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These are in the resources booklet, pages 8-11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b="1" dirty="0"/>
              <a:t>Discussion: </a:t>
            </a:r>
            <a:r>
              <a:rPr lang="en-GB" sz="1200" b="1" kern="1200" dirty="0">
                <a:solidFill>
                  <a:schemeClr val="tx1"/>
                </a:solidFill>
                <a:effectLst/>
                <a:latin typeface="+mn-lt"/>
                <a:ea typeface="+mn-ea"/>
                <a:cs typeface="+mn-cs"/>
              </a:rPr>
              <a:t>Can you see how the demand in these questions changes from GCSE to 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Get some comments, then talk through each one, and how the level of demand changes (or doesn’t really from HT GCSE to 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Demonstrating that the level of demand, moving into AS level anyway, is not much different from HD GCSE questions.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You could use these to prepare students for readiness to AS level and then build up from these to A-level examples as you progress through the course.</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758CDBE7-0BB6-44BA-84F5-B4C50BEF0E4B}"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14</a:t>
            </a:fld>
            <a:endParaRPr lang="en-US" dirty="0"/>
          </a:p>
        </p:txBody>
      </p:sp>
    </p:spTree>
    <p:extLst>
      <p:ext uri="{BB962C8B-B14F-4D97-AF65-F5344CB8AC3E}">
        <p14:creationId xmlns:p14="http://schemas.microsoft.com/office/powerpoint/2010/main" val="69566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Check progress during the GCSE </a:t>
            </a:r>
            <a:r>
              <a:rPr lang="en-GB" dirty="0"/>
              <a:t>science course using KS3 and GCSE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a:t>
            </a:r>
            <a:r>
              <a:rPr lang="en-GB" b="1" dirty="0"/>
              <a:t>maths skills audit </a:t>
            </a:r>
            <a:r>
              <a:rPr lang="en-GB" dirty="0"/>
              <a:t>(picture on next slide) is in the Focus on Success: Maths in Science support pack – covers key maths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End of topic tests could include various maths skills (Exampro have some, but they don’t cover every skill). Teachers could search under topic, maths skill and LoD and include if relevant. Each area of subject content lists opportunities for development of particular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End of Y10 tests include topics teachers told us they would cover in Year 10, although they don’t cover all of the maths skills in each test.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More on the specific transition activities in a couple of minutes.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Could do a similar starter activity at the beginning of Y12 as you did at beginning Y10 – using SD (eg example 2) and HD GCSE (examples 3 and 5) questions focused on the skill, and if they are confident with them then add in some from the AS (eg examples 4 and 6) then choose examples from A-level papers to determine their level. The maths in the A-level papers won’t be any harder, but the contexts and concepts are likely to be as will be at A-level demand.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If have been using the student maths skills audit through the GCSE students may already be feeling confident.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0EDD5039-B6E9-4D77-869B-A5D98B8C92C0}"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93907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If you haven’t seen this, it follows the style of the other packs in the series, with </a:t>
            </a:r>
            <a:r>
              <a:rPr lang="en-GB" dirty="0" err="1"/>
              <a:t>powerpoints</a:t>
            </a:r>
            <a:r>
              <a:rPr lang="en-GB" dirty="0"/>
              <a:t>, pre-and post session self tests, activities for teachers.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Teacher maths skills audit – how confident are you in teaching the underlying principles? Could you differentiate your approach to teaching each skill to different ability groups?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Use the </a:t>
            </a:r>
            <a:r>
              <a:rPr lang="en-GB" b="1" dirty="0"/>
              <a:t>student audit </a:t>
            </a:r>
            <a:r>
              <a:rPr lang="en-GB" dirty="0"/>
              <a:t>to give you insight which maths skills your students find challenging.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EE48BD2C-CE77-4491-8D1B-91EC4D61D6FE}"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10127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is a useful document to use with your students as they progress through their GCSE science course.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lists the maths skills students need to be able to demonstrate, with an explanation of how we use it in GCSE science, and some examples of the type of question that might come up.  Students can use it as they go through their course and point out for themselves where they feel confident and where they feel they need some more help.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Covers a wide range of maths skills – this slide is just the section on Standard form.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Could use in conjunction with short classroom activities using questions from past GCSE papers (</a:t>
            </a:r>
            <a:r>
              <a:rPr lang="en-GB" sz="1200" kern="1200" dirty="0" err="1">
                <a:solidFill>
                  <a:schemeClr val="tx1"/>
                </a:solidFill>
                <a:effectLst/>
                <a:latin typeface="+mn-lt"/>
                <a:ea typeface="+mn-ea"/>
                <a:cs typeface="+mn-cs"/>
              </a:rPr>
              <a:t>Exampro</a:t>
            </a:r>
            <a:r>
              <a:rPr lang="en-GB" sz="1200" kern="1200" dirty="0">
                <a:solidFill>
                  <a:schemeClr val="tx1"/>
                </a:solidFill>
                <a:effectLst/>
                <a:latin typeface="+mn-lt"/>
                <a:ea typeface="+mn-ea"/>
                <a:cs typeface="+mn-cs"/>
              </a:rPr>
              <a:t> bank) or other resource. Again, building up from the simpler Example 2 to more difficult ones such as that in Example 3 or 4 – or the one in this audit, which is from 2019 GCSE Chemistry (foundation).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Teachers could also adapt this audit to help their planning working with the maths department. For example to add on an extra column so they can make a note of when (which term, in which school year) each skill is initially delivered in Mathematics lessons.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606FA60A-8AE2-4AF0-BFBA-EE39CBDBD9DC}"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17</a:t>
            </a:fld>
            <a:endParaRPr lang="en-US" dirty="0"/>
          </a:p>
        </p:txBody>
      </p:sp>
    </p:spTree>
    <p:extLst>
      <p:ext uri="{BB962C8B-B14F-4D97-AF65-F5344CB8AC3E}">
        <p14:creationId xmlns:p14="http://schemas.microsoft.com/office/powerpoint/2010/main" val="271534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are updated versions of the ones that were on the website, republished in the Autumn last year so again you might not have seen them.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Not exams or tests </a:t>
            </a:r>
            <a:r>
              <a:rPr lang="en-GB" sz="1200" kern="1200" dirty="0">
                <a:solidFill>
                  <a:schemeClr val="tx1"/>
                </a:solidFill>
                <a:effectLst/>
                <a:latin typeface="+mn-lt"/>
                <a:ea typeface="+mn-ea"/>
                <a:cs typeface="+mn-cs"/>
              </a:rPr>
              <a:t>– they are intended for students to use to help them understand how what they have been learning at GCSE progresses to A-level in terms of demand, what’s covered. Activities for them to do to see how ready they feel for certain aspects of the move to A-level. Encourage students to do an exercise then look at the answers and explanations to see how they did/why they didn’t do well.</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Refer to Resources booklet pages 13 and 14.</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Could be used to help focus some early interventions in beginning of Y12. Cover different aspects of maths skills – although not all cover the same skill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no use of standard form in the Biology but there are in the Chemistry, Physics and Environmental Science ones that could be used/adapted)</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F8F669F0-55FA-4B0C-8695-45404F34D7B0}"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18</a:t>
            </a:fld>
            <a:endParaRPr lang="en-US" dirty="0"/>
          </a:p>
        </p:txBody>
      </p:sp>
    </p:spTree>
    <p:extLst>
      <p:ext uri="{BB962C8B-B14F-4D97-AF65-F5344CB8AC3E}">
        <p14:creationId xmlns:p14="http://schemas.microsoft.com/office/powerpoint/2010/main" val="21437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Various links</a:t>
            </a:r>
          </a:p>
          <a:p>
            <a:endParaRPr lang="en-GB" b="1" dirty="0"/>
          </a:p>
          <a:p>
            <a:r>
              <a:rPr lang="en-GB" sz="1200" kern="1200" dirty="0">
                <a:solidFill>
                  <a:schemeClr val="tx1"/>
                </a:solidFill>
                <a:effectLst/>
                <a:latin typeface="+mn-lt"/>
                <a:ea typeface="+mn-ea"/>
                <a:cs typeface="+mn-cs"/>
              </a:rPr>
              <a:t>List of resources used in this presentation and that you can use yourselves</a:t>
            </a:r>
          </a:p>
          <a:p>
            <a:r>
              <a:rPr lang="en-GB" sz="1200" kern="1200" dirty="0">
                <a:solidFill>
                  <a:schemeClr val="tx1"/>
                </a:solidFill>
                <a:effectLst/>
                <a:latin typeface="+mn-lt"/>
                <a:ea typeface="+mn-ea"/>
                <a:cs typeface="+mn-cs"/>
              </a:rPr>
              <a:t>Various links are given in the support booklet, page 4</a:t>
            </a:r>
          </a:p>
          <a:p>
            <a:r>
              <a:rPr lang="en-GB" b="1" dirty="0"/>
              <a:t>Focus on success – plan tab on any of the GCSE science pages, eg: </a:t>
            </a:r>
            <a:r>
              <a:rPr lang="en-GB" dirty="0">
                <a:hlinkClick r:id="rId3"/>
              </a:rPr>
              <a:t>AQA | GCSE | Biology | Planning resources</a:t>
            </a:r>
            <a:endParaRPr lang="en-GB" b="1" dirty="0"/>
          </a:p>
          <a:p>
            <a:endParaRPr lang="en-GB" b="1" dirty="0"/>
          </a:p>
          <a:p>
            <a:r>
              <a:rPr lang="en-GB" b="1" dirty="0"/>
              <a:t>GCSE maths skills guides </a:t>
            </a:r>
            <a:r>
              <a:rPr lang="en-GB" dirty="0">
                <a:hlinkClick r:id="rId4"/>
              </a:rPr>
              <a:t>AQA | GCSE | Biology | Teaching resources</a:t>
            </a:r>
            <a:endParaRPr lang="en-GB" dirty="0"/>
          </a:p>
          <a:p>
            <a:endParaRPr lang="en-GB" dirty="0"/>
          </a:p>
          <a:p>
            <a:r>
              <a:rPr lang="en-GB" dirty="0"/>
              <a:t>A-level maths skills briefing </a:t>
            </a:r>
            <a:r>
              <a:rPr lang="en-GB" dirty="0">
                <a:hlinkClick r:id="rId5"/>
              </a:rPr>
              <a:t>AQA | Maths skills briefings for A-level sciences</a:t>
            </a: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6C096B57-A16C-4FB6-B2F0-50DA9E30ACEC}"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4059677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5EFFFEBE-AA36-4D8F-A033-4DF65B076718}"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2</a:t>
            </a:fld>
            <a:endParaRPr lang="en-US" dirty="0"/>
          </a:p>
        </p:txBody>
      </p:sp>
    </p:spTree>
    <p:extLst>
      <p:ext uri="{BB962C8B-B14F-4D97-AF65-F5344CB8AC3E}">
        <p14:creationId xmlns:p14="http://schemas.microsoft.com/office/powerpoint/2010/main" val="226537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Our relevant Twitter accounts are:</a:t>
            </a:r>
          </a:p>
          <a:p>
            <a:r>
              <a:rPr lang="en-GB" sz="1200" kern="1200" dirty="0">
                <a:solidFill>
                  <a:schemeClr val="tx1"/>
                </a:solidFill>
                <a:effectLst/>
                <a:latin typeface="+mn-lt"/>
                <a:ea typeface="+mn-ea"/>
                <a:cs typeface="+mn-cs"/>
              </a:rPr>
              <a:t>@AQAEnglish (English subjects)</a:t>
            </a:r>
          </a:p>
          <a:p>
            <a:r>
              <a:rPr lang="en-GB" sz="1200" kern="1200" dirty="0">
                <a:solidFill>
                  <a:schemeClr val="tx1"/>
                </a:solidFill>
                <a:effectLst/>
                <a:latin typeface="+mn-lt"/>
                <a:ea typeface="+mn-ea"/>
                <a:cs typeface="+mn-cs"/>
              </a:rPr>
              <a:t>@AQAMaths (Maths subjects)</a:t>
            </a:r>
          </a:p>
          <a:p>
            <a:r>
              <a:rPr lang="en-GB" sz="1200" kern="1200" dirty="0">
                <a:solidFill>
                  <a:schemeClr val="tx1"/>
                </a:solidFill>
                <a:effectLst/>
                <a:latin typeface="+mn-lt"/>
                <a:ea typeface="+mn-ea"/>
                <a:cs typeface="+mn-cs"/>
              </a:rPr>
              <a:t>@AQA (Any other subjects).</a:t>
            </a:r>
          </a:p>
          <a:p>
            <a:endParaRPr lang="en-GB"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3831C33F-65D2-46F6-A632-9FD3CF9FE42A}" type="datetime1">
              <a:rPr lang="en-US" smtClean="0"/>
              <a:t>12/21/2021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D3A5C70C-4F3D-A24C-BE6B-90E4410CB343}" type="slidenum">
              <a:rPr lang="en-US" smtClean="0"/>
              <a:t>20</a:t>
            </a:fld>
            <a:endParaRPr lang="en-US" dirty="0"/>
          </a:p>
        </p:txBody>
      </p:sp>
    </p:spTree>
    <p:extLst>
      <p:ext uri="{BB962C8B-B14F-4D97-AF65-F5344CB8AC3E}">
        <p14:creationId xmlns:p14="http://schemas.microsoft.com/office/powerpoint/2010/main" val="18907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session I will be looking at supporting transitions from one key stage to the next, focussing on transferrable skills rather than knowledge of content.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I’ll use one particular skill as an example as to how you might like to work, but the ideas could be adapted to any of the skills we assess (practical, application in unfamiliar contexts, evaluation and analysis).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I’ll also be talking about two resources that AQA published last year, but with everything else that was going on you might not have noticed them.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Links to these resources are given in the resources booklet, page 4</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40F97C57-BC7F-427F-9217-529983AB3C92}"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dirty="0"/>
          </a:p>
        </p:txBody>
      </p:sp>
    </p:spTree>
    <p:extLst>
      <p:ext uri="{BB962C8B-B14F-4D97-AF65-F5344CB8AC3E}">
        <p14:creationId xmlns:p14="http://schemas.microsoft.com/office/powerpoint/2010/main" val="178006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is a list of some of the key maths skills that students need to demonstrate in science – from before GCSE up to A-level and beyond.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All of these key maths skills are clearly defined in the KS3 programme of study for mathematics.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But as you will see from the next slide, it’s less clear what is required for KS3 science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So, do you incorporate specific maths skills in your KS3 science lessons? Of this list, which ones do you – or do you leave them to maths teachers to teach?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Short discussion exercise </a:t>
            </a:r>
            <a:r>
              <a:rPr lang="en-GB" dirty="0"/>
              <a:t>– </a:t>
            </a:r>
            <a:r>
              <a:rPr lang="en-GB" b="1" dirty="0"/>
              <a:t>Do you incorporate any of these skills specifically into your KS3 science lessons? </a:t>
            </a:r>
            <a:r>
              <a:rPr lang="en-GB" sz="1200" b="1" kern="1200" dirty="0">
                <a:solidFill>
                  <a:schemeClr val="tx1"/>
                </a:solidFill>
                <a:effectLst/>
                <a:latin typeface="+mn-lt"/>
                <a:ea typeface="+mn-ea"/>
                <a:cs typeface="+mn-cs"/>
              </a:rPr>
              <a:t>How? Encourage comments about personal experience at teaching this KS.</a:t>
            </a: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76CEFF1-0ECE-45B8-B63E-E74EF3E1C49C}"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4</a:t>
            </a:fld>
            <a:endParaRPr lang="en-US" dirty="0"/>
          </a:p>
        </p:txBody>
      </p:sp>
    </p:spTree>
    <p:extLst>
      <p:ext uri="{BB962C8B-B14F-4D97-AF65-F5344CB8AC3E}">
        <p14:creationId xmlns:p14="http://schemas.microsoft.com/office/powerpoint/2010/main" val="38999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programme of study for science is rather vague on what is needed in KS3 science, so it’s no surprise if teachers don’t specifically include them in science teaching at this level.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 GCSE the level of maths will be </a:t>
            </a:r>
            <a:r>
              <a:rPr lang="en-GB" b="1" dirty="0"/>
              <a:t>at least KS3 maths </a:t>
            </a:r>
            <a:r>
              <a:rPr lang="en-GB" dirty="0"/>
              <a:t>on F tier papers </a:t>
            </a:r>
            <a:r>
              <a:rPr lang="en-GB" b="0" dirty="0"/>
              <a:t>and</a:t>
            </a:r>
            <a:r>
              <a:rPr lang="en-GB" b="1" dirty="0"/>
              <a:t> at least GCSE Foundation tier maths </a:t>
            </a:r>
            <a:r>
              <a:rPr lang="en-GB" dirty="0"/>
              <a:t>on H tier papers.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 means that there </a:t>
            </a:r>
            <a:r>
              <a:rPr lang="en-GB" sz="1200" b="1" kern="1200" dirty="0">
                <a:solidFill>
                  <a:schemeClr val="tx1"/>
                </a:solidFill>
                <a:effectLst/>
                <a:latin typeface="+mn-lt"/>
                <a:ea typeface="+mn-ea"/>
                <a:cs typeface="+mn-cs"/>
              </a:rPr>
              <a:t>might</a:t>
            </a:r>
            <a:r>
              <a:rPr lang="en-GB" sz="1200" kern="1200" dirty="0">
                <a:solidFill>
                  <a:schemeClr val="tx1"/>
                </a:solidFill>
                <a:effectLst/>
                <a:latin typeface="+mn-lt"/>
                <a:ea typeface="+mn-ea"/>
                <a:cs typeface="+mn-cs"/>
              </a:rPr>
              <a:t> be some Foundation tier maths on Foundation tier science papers (in Standard demand questions), and there </a:t>
            </a:r>
            <a:r>
              <a:rPr lang="en-GB" sz="1200" b="1" kern="1200" dirty="0">
                <a:solidFill>
                  <a:schemeClr val="tx1"/>
                </a:solidFill>
                <a:effectLst/>
                <a:latin typeface="+mn-lt"/>
                <a:ea typeface="+mn-ea"/>
                <a:cs typeface="+mn-cs"/>
              </a:rPr>
              <a:t>might</a:t>
            </a:r>
            <a:r>
              <a:rPr lang="en-GB" sz="1200" kern="1200" dirty="0">
                <a:solidFill>
                  <a:schemeClr val="tx1"/>
                </a:solidFill>
                <a:effectLst/>
                <a:latin typeface="+mn-lt"/>
                <a:ea typeface="+mn-ea"/>
                <a:cs typeface="+mn-cs"/>
              </a:rPr>
              <a:t> be some Higher tier maths in Higher tier science papers (in High demand questions)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At GCE the level of maths must be </a:t>
            </a:r>
            <a:r>
              <a:rPr lang="en-GB" b="1" dirty="0"/>
              <a:t>at least </a:t>
            </a:r>
            <a:r>
              <a:rPr lang="en-GB" dirty="0"/>
              <a:t>level 2 maths (ie </a:t>
            </a:r>
            <a:r>
              <a:rPr lang="en-GB" b="1" dirty="0"/>
              <a:t>Higher tier GCSE maths</a:t>
            </a:r>
            <a:r>
              <a:rPr lang="en-GB"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So how do you know what maths needs to be taught in KS3 science to support learning at GCSE and above?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only way is to check with maths colleagues about what’s being taught in the KS3 maths curriculum – which is quite clear.</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Using just one of the skills on the previous slide as an example – </a:t>
            </a:r>
            <a:r>
              <a:rPr lang="en-GB" b="1" dirty="0"/>
              <a:t>use of standard form </a:t>
            </a:r>
            <a:r>
              <a:rPr lang="en-GB" b="0" dirty="0"/>
              <a:t>– we’re going to look how the requirements and assessments progress through the key stages and how you could ascertain your students’ readiness to move from one stage to the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dirty="0"/>
              <a:t>Resources are available to support all of these skills. </a:t>
            </a:r>
            <a:r>
              <a:rPr lang="en-GB" sz="1200" kern="1200" dirty="0">
                <a:solidFill>
                  <a:schemeClr val="tx1"/>
                </a:solidFill>
                <a:effectLst/>
                <a:latin typeface="+mn-lt"/>
                <a:ea typeface="+mn-ea"/>
                <a:cs typeface="+mn-cs"/>
              </a:rPr>
              <a:t>I have included some further examples (use of significant figures and rearranging equations) in the resources booklet to consider after the meeting.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BBB2BEB4-06D9-44C6-97C7-583B3C8320D3}"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5</a:t>
            </a:fld>
            <a:endParaRPr lang="en-US" dirty="0"/>
          </a:p>
        </p:txBody>
      </p:sp>
    </p:spTree>
    <p:extLst>
      <p:ext uri="{BB962C8B-B14F-4D97-AF65-F5344CB8AC3E}">
        <p14:creationId xmlns:p14="http://schemas.microsoft.com/office/powerpoint/2010/main" val="396817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 use of standard form is part of the </a:t>
            </a:r>
            <a:r>
              <a:rPr lang="en-GB" sz="1200" b="1" kern="1200" dirty="0">
                <a:solidFill>
                  <a:schemeClr val="tx1"/>
                </a:solidFill>
                <a:effectLst/>
                <a:latin typeface="+mn-lt"/>
                <a:ea typeface="+mn-ea"/>
                <a:cs typeface="+mn-cs"/>
              </a:rPr>
              <a:t>KS3 maths </a:t>
            </a:r>
            <a:r>
              <a:rPr lang="en-GB" sz="1200" kern="1200" dirty="0">
                <a:solidFill>
                  <a:schemeClr val="tx1"/>
                </a:solidFill>
                <a:effectLst/>
                <a:latin typeface="+mn-lt"/>
                <a:ea typeface="+mn-ea"/>
                <a:cs typeface="+mn-cs"/>
              </a:rPr>
              <a:t>criteria but because none of the maths skills are specifically mentioned in the </a:t>
            </a:r>
            <a:r>
              <a:rPr lang="en-GB" sz="1200" kern="1200" dirty="0" err="1">
                <a:solidFill>
                  <a:schemeClr val="tx1"/>
                </a:solidFill>
                <a:effectLst/>
                <a:latin typeface="+mn-lt"/>
                <a:ea typeface="+mn-ea"/>
                <a:cs typeface="+mn-cs"/>
              </a:rPr>
              <a:t>PoS</a:t>
            </a:r>
            <a:r>
              <a:rPr lang="en-GB" sz="1200" kern="1200" dirty="0">
                <a:solidFill>
                  <a:schemeClr val="tx1"/>
                </a:solidFill>
                <a:effectLst/>
                <a:latin typeface="+mn-lt"/>
                <a:ea typeface="+mn-ea"/>
                <a:cs typeface="+mn-cs"/>
              </a:rPr>
              <a:t> for KS3 Science it might not be being taught in science at KS3. It is definitively part of the criteria for GCSE and A-level.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The GCSE and A-level criteria are again rather vague and at first sight exactly the same but bear in mind the requirements of level of demand.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fully understand what students need to be able to do in their science you need to know what students are being required to do at each level in GCSE maths.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Second bullet spells out what is required for KS3 maths, and therefore what is needed for Foundation tier GCSE science – this means that students will be expected to be able to handle standard form even on F tier papers. Also note that at KS3 students should be able to work with negative as well as positive integers.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requirement for </a:t>
            </a:r>
            <a:r>
              <a:rPr lang="en-GB" sz="1200" b="1" kern="1200" dirty="0">
                <a:solidFill>
                  <a:schemeClr val="tx1"/>
                </a:solidFill>
                <a:effectLst/>
                <a:latin typeface="+mn-lt"/>
                <a:ea typeface="+mn-ea"/>
                <a:cs typeface="+mn-cs"/>
              </a:rPr>
              <a:t>GCSE Maths </a:t>
            </a:r>
            <a:r>
              <a:rPr lang="en-GB" sz="1200" kern="1200" dirty="0">
                <a:solidFill>
                  <a:schemeClr val="tx1"/>
                </a:solidFill>
                <a:effectLst/>
                <a:latin typeface="+mn-lt"/>
                <a:ea typeface="+mn-ea"/>
                <a:cs typeface="+mn-cs"/>
              </a:rPr>
              <a:t>for standard form is ‘calculate with and interpret standard form </a:t>
            </a:r>
            <a:r>
              <a:rPr lang="en-GB" dirty="0"/>
              <a:t>A × 10</a:t>
            </a:r>
            <a:r>
              <a:rPr lang="en-GB" baseline="30000" dirty="0"/>
              <a:t>n</a:t>
            </a:r>
            <a:r>
              <a:rPr lang="en-GB" dirty="0"/>
              <a:t> 1 ≤ A &lt; 10, where n is an integer. </a:t>
            </a:r>
            <a:r>
              <a:rPr lang="en-GB" sz="1200" kern="1200" dirty="0">
                <a:solidFill>
                  <a:schemeClr val="tx1"/>
                </a:solidFill>
                <a:effectLst/>
                <a:latin typeface="+mn-lt"/>
                <a:ea typeface="+mn-ea"/>
                <a:cs typeface="+mn-cs"/>
              </a:rPr>
              <a:t>Note how this has progressed from the simple interpret and compare at KS3.  </a:t>
            </a:r>
            <a:r>
              <a:rPr lang="en-GB" dirty="0"/>
              <a:t>This is standard content, so is taught at Foundation and Higher tiers. This is what will be covered on Higher tier GCSE papers and GCE papers.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308B621-4922-4B8E-A273-72289EEFA716}"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6</a:t>
            </a:fld>
            <a:endParaRPr lang="en-US" dirty="0"/>
          </a:p>
        </p:txBody>
      </p:sp>
    </p:spTree>
    <p:extLst>
      <p:ext uri="{BB962C8B-B14F-4D97-AF65-F5344CB8AC3E}">
        <p14:creationId xmlns:p14="http://schemas.microsoft.com/office/powerpoint/2010/main" val="292934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Here are some questions for you to think about - there will be different practices with different schools and it is interesting to see these differences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Short discussion exercise: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Do you incorporate use of standard form in you KS3 Science lessons?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If yes, what resources do you use?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If no, how do you ensure students starting their GCSE science course are familiar with this skill at KS4?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slide reiterates how we differentiate how we assess at different levels of demand at GCSE (copy in the support booklet also)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Teachers might want to check with maths colleagues on what are teaching at KS3 maths on this skill so that the scientists don’t fall into a gap.</a:t>
            </a:r>
          </a:p>
          <a:p>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D7D4FC31-E4BD-4C0F-80DB-D1791A50865E}"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7</a:t>
            </a:fld>
            <a:endParaRPr lang="en-US" dirty="0"/>
          </a:p>
        </p:txBody>
      </p:sp>
    </p:spTree>
    <p:extLst>
      <p:ext uri="{BB962C8B-B14F-4D97-AF65-F5344CB8AC3E}">
        <p14:creationId xmlns:p14="http://schemas.microsoft.com/office/powerpoint/2010/main" val="198212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You may well have seen this before – presented in Spring 2020 hub on maths skills at GCSE (also in the Focus on Success: Maths skills pack)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KS3 maths: </a:t>
            </a:r>
            <a:r>
              <a:rPr lang="en-GB" dirty="0"/>
              <a:t>interpret and compare numbers in standard form A × 10</a:t>
            </a:r>
            <a:r>
              <a:rPr lang="en-GB" baseline="30000" dirty="0"/>
              <a:t>n</a:t>
            </a:r>
            <a:r>
              <a:rPr lang="en-GB" dirty="0"/>
              <a:t> 1 ≤ A &lt; 10, where n is a positive or negative integer or zero – this is why SD questions don’t ask students to carry out calculations – just to interpret or convert them, because they could be on Foundation or Higher papers</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requirement for </a:t>
            </a:r>
            <a:r>
              <a:rPr lang="en-GB" sz="1200" b="1" kern="1200" dirty="0">
                <a:solidFill>
                  <a:schemeClr val="tx1"/>
                </a:solidFill>
                <a:effectLst/>
                <a:latin typeface="+mn-lt"/>
                <a:ea typeface="+mn-ea"/>
                <a:cs typeface="+mn-cs"/>
              </a:rPr>
              <a:t>GCSE Maths </a:t>
            </a:r>
            <a:r>
              <a:rPr lang="en-GB" sz="1200" kern="1200" dirty="0">
                <a:solidFill>
                  <a:schemeClr val="tx1"/>
                </a:solidFill>
                <a:effectLst/>
                <a:latin typeface="+mn-lt"/>
                <a:ea typeface="+mn-ea"/>
                <a:cs typeface="+mn-cs"/>
              </a:rPr>
              <a:t>for standard form is ‘calculate with and interpret standard form </a:t>
            </a:r>
            <a:r>
              <a:rPr lang="en-GB" dirty="0"/>
              <a:t>A × 10</a:t>
            </a:r>
            <a:r>
              <a:rPr lang="en-GB" baseline="30000" dirty="0"/>
              <a:t>n</a:t>
            </a:r>
            <a:r>
              <a:rPr lang="en-GB" dirty="0"/>
              <a:t> 1 ≤ A &lt; 10, where n is an integer – so, as HT needs to be at least Foundation tier maths, this type of question is asked only on HT science papers.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Shows what your students can expect to see at different levels of demand in the GCSE sciences.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6EA2FF5B-B965-4DDD-9B16-DAF3BACC4A2E}"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8</a:t>
            </a:fld>
            <a:endParaRPr lang="en-US" dirty="0"/>
          </a:p>
        </p:txBody>
      </p:sp>
    </p:spTree>
    <p:extLst>
      <p:ext uri="{BB962C8B-B14F-4D97-AF65-F5344CB8AC3E}">
        <p14:creationId xmlns:p14="http://schemas.microsoft.com/office/powerpoint/2010/main" val="248825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Brief exercise here – looking at KS3, SD and HD GCSE examples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You’ll need to have these on paper as they won’t all fit on one slide. Resources booklet pages 6-8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Three examples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 1: a simple KS3 maths question where students just have to write a very big number into standard form.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 2: A SD GCSE one – where students have to do a calculation, then convert the big number into standard form (so effectively the same as the KS3 one) (from 2019 Biology 2F)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Example 3: A HD GCSE one – where students have to use standard form with a negative index to calculate an answer. (from 2019 Synergy 3H)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Look at these questions and consider how you might use them with your students.</a:t>
            </a: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Context of science won’t matter – this is just a maths question – how would you do the maths?</a:t>
            </a:r>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fld id="{835B1324-B33D-4CF1-A9FE-E7CA20888DE7}" type="datetime1">
              <a:rPr lang="en-US" smtClean="0"/>
              <a:t>12/21/2021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D3A5C70C-4F3D-A24C-BE6B-90E4410CB343}" type="slidenum">
              <a:rPr lang="en-US" smtClean="0"/>
              <a:t>9</a:t>
            </a:fld>
            <a:endParaRPr lang="en-US" dirty="0"/>
          </a:p>
        </p:txBody>
      </p:sp>
    </p:spTree>
    <p:extLst>
      <p:ext uri="{BB962C8B-B14F-4D97-AF65-F5344CB8AC3E}">
        <p14:creationId xmlns:p14="http://schemas.microsoft.com/office/powerpoint/2010/main" val="1554557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2022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2022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5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2022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lvl1pPr>
              <a:defRPr>
                <a:solidFill>
                  <a:srgbClr val="4B4B4B"/>
                </a:solidFill>
              </a:defRPr>
            </a:lvl1p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Copyright © 2022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2022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2022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a:t>Copyright © 2022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524001"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2022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 id="2147483682" r:id="rId19"/>
    <p:sldLayoutId id="2147483683" r:id="rId20"/>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mailto:gcsescience@aqa.org.uk"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8299200" cy="968675"/>
          </a:xfrm>
        </p:spPr>
        <p:txBody>
          <a:bodyPr/>
          <a:lstStyle/>
          <a:p>
            <a:r>
              <a:rPr lang="en-GB" dirty="0"/>
              <a:t>ASE Conference: Progression of maths in science through the key stages</a:t>
            </a:r>
          </a:p>
        </p:txBody>
      </p:sp>
      <p:sp>
        <p:nvSpPr>
          <p:cNvPr id="3" name="Subtitle 2"/>
          <p:cNvSpPr>
            <a:spLocks noGrp="1"/>
          </p:cNvSpPr>
          <p:nvPr>
            <p:ph type="subTitle" idx="1"/>
          </p:nvPr>
        </p:nvSpPr>
        <p:spPr/>
        <p:txBody>
          <a:bodyPr/>
          <a:lstStyle/>
          <a:p>
            <a:r>
              <a:rPr lang="en-GB" dirty="0"/>
              <a:t>Presented by Catherine Witter</a:t>
            </a:r>
          </a:p>
        </p:txBody>
      </p:sp>
      <p:sp>
        <p:nvSpPr>
          <p:cNvPr id="4" name="Content Placeholder 3"/>
          <p:cNvSpPr>
            <a:spLocks noGrp="1"/>
          </p:cNvSpPr>
          <p:nvPr>
            <p:ph sz="quarter" idx="12"/>
          </p:nvPr>
        </p:nvSpPr>
        <p:spPr/>
        <p:txBody>
          <a:bodyPr/>
          <a:lstStyle/>
          <a:p>
            <a:r>
              <a:rPr lang="en-GB" dirty="0"/>
              <a:t>Spring 2022</a:t>
            </a:r>
          </a:p>
        </p:txBody>
      </p:sp>
      <p:pic>
        <p:nvPicPr>
          <p:cNvPr id="5" name="Picture 2">
            <a:extLst>
              <a:ext uri="{FF2B5EF4-FFF2-40B4-BE49-F238E27FC236}">
                <a16:creationId xmlns:a16="http://schemas.microsoft.com/office/drawing/2014/main" id="{8701027D-E941-4E1A-94C7-DE2167F6E8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7660" y="2540337"/>
            <a:ext cx="3619629" cy="3782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8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a:xfrm>
            <a:off x="546100" y="288302"/>
            <a:ext cx="8339305" cy="431181"/>
          </a:xfrm>
        </p:spPr>
        <p:txBody>
          <a:bodyPr/>
          <a:lstStyle/>
          <a:p>
            <a:r>
              <a:rPr lang="en-GB" dirty="0"/>
              <a:t>Are your students ready to move from Key Stage 3 to GCSE?</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pPr>
              <a:buFont typeface="Arial" panose="020B0604020202020204" pitchFamily="34" charset="0"/>
              <a:buChar char="•"/>
            </a:pPr>
            <a:r>
              <a:rPr lang="en-GB" dirty="0"/>
              <a:t>End of Year 9: Key Stage 3/Key Stage 4 transition tests (eg on MERiT) help determine general readiness for Key Stage 4.</a:t>
            </a:r>
          </a:p>
          <a:p>
            <a:pPr>
              <a:buFont typeface="Arial" panose="020B0604020202020204" pitchFamily="34" charset="0"/>
              <a:buChar char="•"/>
            </a:pPr>
            <a:endParaRPr lang="en-GB" dirty="0"/>
          </a:p>
          <a:p>
            <a:pPr>
              <a:buFont typeface="Arial" panose="020B0604020202020204" pitchFamily="34" charset="0"/>
              <a:buChar char="•"/>
            </a:pPr>
            <a:r>
              <a:rPr lang="en-GB" dirty="0"/>
              <a:t>Beginning of Year 10 – starter activities.</a:t>
            </a:r>
          </a:p>
          <a:p>
            <a:pPr>
              <a:buFont typeface="Arial" panose="020B0604020202020204" pitchFamily="34" charset="0"/>
              <a:buChar char="•"/>
            </a:pPr>
            <a:endParaRPr lang="en-GB" dirty="0"/>
          </a:p>
          <a:p>
            <a:pPr>
              <a:buFont typeface="Arial" panose="020B0604020202020204" pitchFamily="34" charset="0"/>
              <a:buChar char="•"/>
            </a:pPr>
            <a:r>
              <a:rPr lang="en-GB" dirty="0"/>
              <a:t>Simple tests to check basic knowledge of standard form (no science context), for example:</a:t>
            </a:r>
          </a:p>
          <a:p>
            <a:pPr lvl="1">
              <a:buClr>
                <a:schemeClr val="tx2"/>
              </a:buClr>
              <a:buSzPct val="60000"/>
              <a:buFont typeface="Courier New" panose="02070309020205020404" pitchFamily="49" charset="0"/>
              <a:buChar char="o"/>
            </a:pPr>
            <a:r>
              <a:rPr lang="en-GB" dirty="0"/>
              <a:t>write down a list of instructions on how to convert 750 500 into standard form, or write down a list of instructions on how to convert 8.5 x 10</a:t>
            </a:r>
            <a:r>
              <a:rPr lang="en-GB" baseline="30000" dirty="0"/>
              <a:t>9</a:t>
            </a:r>
            <a:r>
              <a:rPr lang="en-GB" dirty="0"/>
              <a:t> into an ordinary number.</a:t>
            </a:r>
          </a:p>
          <a:p>
            <a:pPr lvl="1">
              <a:buClr>
                <a:schemeClr val="tx2"/>
              </a:buClr>
              <a:buSzPct val="60000"/>
              <a:buFont typeface="Courier New" panose="02070309020205020404" pitchFamily="49" charset="0"/>
              <a:buChar char="o"/>
            </a:pPr>
            <a:r>
              <a:rPr lang="en-GB" dirty="0"/>
              <a:t>use other Key Stage 3 maths questions to embed the skill without a context.</a:t>
            </a:r>
          </a:p>
          <a:p>
            <a:pPr>
              <a:buFont typeface="Arial" panose="020B0604020202020204" pitchFamily="34" charset="0"/>
              <a:buChar char="•"/>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49842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D5EA6E8-BAFC-433A-A535-DC498247619B}"/>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10BC2DA3-7F84-4AC9-A3C3-E8A3B2AEF674}"/>
              </a:ext>
            </a:extLst>
          </p:cNvPr>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Content Placeholder 4">
            <a:extLst>
              <a:ext uri="{FF2B5EF4-FFF2-40B4-BE49-F238E27FC236}">
                <a16:creationId xmlns:a16="http://schemas.microsoft.com/office/drawing/2014/main" id="{5B0430E5-2F7E-4AD0-94D1-210717257D8F}"/>
              </a:ext>
            </a:extLst>
          </p:cNvPr>
          <p:cNvSpPr>
            <a:spLocks noGrp="1"/>
          </p:cNvSpPr>
          <p:nvPr>
            <p:ph sz="quarter" idx="11"/>
          </p:nvPr>
        </p:nvSpPr>
        <p:spPr/>
        <p:txBody>
          <a:bodyPr/>
          <a:lstStyle/>
          <a:p>
            <a:pPr>
              <a:buFont typeface="Arial" panose="020B0604020202020204" pitchFamily="34" charset="0"/>
              <a:buChar char="•"/>
            </a:pPr>
            <a:r>
              <a:rPr lang="en-GB" dirty="0"/>
              <a:t>When students demonstrate the skill confidently, add a science context by using Standard demand questions from GCSE, or Key Stage 3 maths questions in a science context.</a:t>
            </a:r>
          </a:p>
          <a:p>
            <a:pPr>
              <a:buFont typeface="Arial" panose="020B0604020202020204" pitchFamily="34" charset="0"/>
              <a:buChar char="•"/>
            </a:pPr>
            <a:endParaRPr lang="en-GB" dirty="0"/>
          </a:p>
          <a:p>
            <a:pPr>
              <a:buFont typeface="Arial" panose="020B0604020202020204" pitchFamily="34" charset="0"/>
              <a:buChar char="•"/>
            </a:pPr>
            <a:r>
              <a:rPr lang="en-GB" dirty="0"/>
              <a:t>Students who can do this confidently could be given more demanding questions (</a:t>
            </a:r>
            <a:r>
              <a:rPr lang="en-GB" dirty="0" err="1"/>
              <a:t>eg</a:t>
            </a:r>
            <a:r>
              <a:rPr lang="en-GB" dirty="0"/>
              <a:t> Example 3).</a:t>
            </a:r>
          </a:p>
          <a:p>
            <a:endParaRPr lang="en-GB" dirty="0"/>
          </a:p>
        </p:txBody>
      </p:sp>
      <p:sp>
        <p:nvSpPr>
          <p:cNvPr id="6" name="Title 1">
            <a:extLst>
              <a:ext uri="{FF2B5EF4-FFF2-40B4-BE49-F238E27FC236}">
                <a16:creationId xmlns:a16="http://schemas.microsoft.com/office/drawing/2014/main" id="{AA16CD67-8DB5-4A20-B927-1DC43F3B3A5F}"/>
              </a:ext>
            </a:extLst>
          </p:cNvPr>
          <p:cNvSpPr>
            <a:spLocks noGrp="1"/>
          </p:cNvSpPr>
          <p:nvPr>
            <p:ph type="title"/>
          </p:nvPr>
        </p:nvSpPr>
        <p:spPr>
          <a:xfrm>
            <a:off x="549275" y="226218"/>
            <a:ext cx="8045450" cy="430213"/>
          </a:xfrm>
        </p:spPr>
        <p:txBody>
          <a:bodyPr/>
          <a:lstStyle/>
          <a:p>
            <a:r>
              <a:rPr lang="en-GB" dirty="0"/>
              <a:t>Are your students ready to move from Key Stage 3 to GCSE?</a:t>
            </a:r>
          </a:p>
        </p:txBody>
      </p:sp>
    </p:spTree>
    <p:extLst>
      <p:ext uri="{BB962C8B-B14F-4D97-AF65-F5344CB8AC3E}">
        <p14:creationId xmlns:p14="http://schemas.microsoft.com/office/powerpoint/2010/main" val="262657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Use of standard form: Assessment at A-level</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12</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pPr marL="0" indent="0">
              <a:buNone/>
            </a:pPr>
            <a:r>
              <a:rPr lang="en-GB" dirty="0"/>
              <a:t>Exemplification from the DfE subject criteria for GCE science.</a:t>
            </a:r>
          </a:p>
          <a:p>
            <a:pPr marL="0" indent="0">
              <a:buNone/>
            </a:pPr>
            <a:endParaRPr lang="en-GB" dirty="0"/>
          </a:p>
          <a:p>
            <a:r>
              <a:rPr lang="en-GB" dirty="0"/>
              <a:t>Carry out calculations using numbers in ordinary and standard form, eg use of magnification, use of Avogadro’s number and use of physical constants.</a:t>
            </a:r>
            <a:br>
              <a:rPr lang="en-GB" dirty="0"/>
            </a:br>
            <a:endParaRPr lang="en-GB" dirty="0"/>
          </a:p>
          <a:p>
            <a:r>
              <a:rPr lang="en-GB" dirty="0"/>
              <a:t>Understand standard form when applied to areas such as (but not limited to) size of organelles or Kw.</a:t>
            </a:r>
            <a:br>
              <a:rPr lang="en-GB" dirty="0"/>
            </a:br>
            <a:endParaRPr lang="en-GB" dirty="0"/>
          </a:p>
          <a:p>
            <a:r>
              <a:rPr lang="en-GB" dirty="0"/>
              <a:t>Convert between numbers in standard and ordinary form.</a:t>
            </a:r>
            <a:br>
              <a:rPr lang="en-GB" dirty="0"/>
            </a:br>
            <a:endParaRPr lang="en-GB" dirty="0"/>
          </a:p>
          <a:p>
            <a:r>
              <a:rPr lang="en-GB" dirty="0"/>
              <a:t>Understand that significant figures need retaining when making conversions between standard and ordinary form (eg 0.0050 mol dm</a:t>
            </a:r>
            <a:r>
              <a:rPr lang="en-GB" baseline="30000" dirty="0"/>
              <a:t>-3</a:t>
            </a:r>
            <a:r>
              <a:rPr lang="en-GB" dirty="0"/>
              <a:t> is equivalent to 5.0 × 10</a:t>
            </a:r>
            <a:r>
              <a:rPr lang="en-GB" baseline="30000" dirty="0"/>
              <a:t>-3</a:t>
            </a:r>
            <a:r>
              <a:rPr lang="en-GB" dirty="0"/>
              <a:t> mol dm</a:t>
            </a:r>
            <a:r>
              <a:rPr lang="en-GB" baseline="30000" dirty="0"/>
              <a:t>-3</a:t>
            </a:r>
            <a:r>
              <a:rPr lang="en-GB" dirty="0"/>
              <a:t>).</a:t>
            </a:r>
          </a:p>
          <a:p>
            <a:endParaRPr lang="en-GB" dirty="0"/>
          </a:p>
        </p:txBody>
      </p:sp>
      <p:sp>
        <p:nvSpPr>
          <p:cNvPr id="6" name="TextBox 5">
            <a:extLst>
              <a:ext uri="{FF2B5EF4-FFF2-40B4-BE49-F238E27FC236}">
                <a16:creationId xmlns:a16="http://schemas.microsoft.com/office/drawing/2014/main" id="{A2544150-1AA1-4406-8F88-0F1403D98CAF}"/>
              </a:ext>
            </a:extLst>
          </p:cNvPr>
          <p:cNvSpPr txBox="1"/>
          <p:nvPr/>
        </p:nvSpPr>
        <p:spPr>
          <a:xfrm>
            <a:off x="5820936" y="6097762"/>
            <a:ext cx="2794216" cy="276999"/>
          </a:xfrm>
          <a:prstGeom prst="rect">
            <a:avLst/>
          </a:prstGeom>
          <a:noFill/>
        </p:spPr>
        <p:txBody>
          <a:bodyPr wrap="square" lIns="0" tIns="0" rIns="0" bIns="0" rtlCol="0">
            <a:spAutoFit/>
          </a:bodyPr>
          <a:lstStyle/>
          <a:p>
            <a:r>
              <a:rPr lang="en-GB" sz="1000" dirty="0">
                <a:latin typeface="Arial" panose="020B0604020202020204" pitchFamily="34" charset="0"/>
                <a:ea typeface="Times New Roman" panose="02020603050405020304" pitchFamily="18" charset="0"/>
                <a:cs typeface="Times New Roman" panose="02020603050405020304" pitchFamily="18" charset="0"/>
              </a:rPr>
              <a:t>Used under the Open Government Licence v3.0</a:t>
            </a:r>
            <a:r>
              <a:rPr lang="en-GB" sz="800" dirty="0">
                <a:latin typeface="Arial" panose="020B0604020202020204" pitchFamily="34" charset="0"/>
                <a:ea typeface="Times New Roman" panose="02020603050405020304" pitchFamily="18" charset="0"/>
                <a:cs typeface="Times New Roman" panose="02020603050405020304" pitchFamily="18" charset="0"/>
              </a:rPr>
              <a:t>.</a:t>
            </a:r>
          </a:p>
          <a:p>
            <a:endParaRPr lang="en-GB" sz="800" dirty="0"/>
          </a:p>
        </p:txBody>
      </p:sp>
    </p:spTree>
    <p:extLst>
      <p:ext uri="{BB962C8B-B14F-4D97-AF65-F5344CB8AC3E}">
        <p14:creationId xmlns:p14="http://schemas.microsoft.com/office/powerpoint/2010/main" val="1389709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The transition from GCSE to A-level </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13</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r>
              <a:rPr lang="en-GB" dirty="0"/>
              <a:t>Look at Examples 3–6 </a:t>
            </a:r>
          </a:p>
          <a:p>
            <a:endParaRPr lang="en-GB" dirty="0"/>
          </a:p>
          <a:p>
            <a:r>
              <a:rPr lang="en-GB" dirty="0"/>
              <a:t>Example 3 is a High-demand GCSE science question (2019 Synergy 3H). Students have to multiply a number in standard form with a negative index by 1000, then quote their answer in standard form.</a:t>
            </a:r>
          </a:p>
          <a:p>
            <a:endParaRPr lang="en-GB" dirty="0"/>
          </a:p>
          <a:p>
            <a:r>
              <a:rPr lang="en-GB" dirty="0"/>
              <a:t>Example 4 is an AS Chemistry question (2018 AS Paper 1). Students multiply a number in standard form (negative indices) by 42, to give an answer in 1g of material, then multiply that answer by 1000 to gain the amount in 1kg of material.</a:t>
            </a:r>
          </a:p>
          <a:p>
            <a:endParaRPr lang="en-GB" dirty="0"/>
          </a:p>
          <a:p>
            <a:endParaRPr lang="en-GB" dirty="0"/>
          </a:p>
        </p:txBody>
      </p:sp>
    </p:spTree>
    <p:extLst>
      <p:ext uri="{BB962C8B-B14F-4D97-AF65-F5344CB8AC3E}">
        <p14:creationId xmlns:p14="http://schemas.microsoft.com/office/powerpoint/2010/main" val="246883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79EF79-5AF5-40CE-ADC1-C5EECF51BFF8}"/>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37C490E-492D-45DA-BB57-496E8AD68140}"/>
              </a:ext>
            </a:extLst>
          </p:cNvPr>
          <p:cNvSpPr>
            <a:spLocks noGrp="1"/>
          </p:cNvSpPr>
          <p:nvPr>
            <p:ph type="sldNum" sz="quarter" idx="4"/>
          </p:nvPr>
        </p:nvSpPr>
        <p:spPr/>
        <p:txBody>
          <a:bodyPr/>
          <a:lstStyle/>
          <a:p>
            <a:fld id="{9D4704D4-DAEA-4D4A-A9DC-4373E3AC7101}" type="slidenum">
              <a:rPr lang="en-GB" smtClean="0"/>
              <a:pPr/>
              <a:t>14</a:t>
            </a:fld>
            <a:endParaRPr lang="en-GB" dirty="0"/>
          </a:p>
        </p:txBody>
      </p:sp>
      <p:sp>
        <p:nvSpPr>
          <p:cNvPr id="5" name="Content Placeholder 4">
            <a:extLst>
              <a:ext uri="{FF2B5EF4-FFF2-40B4-BE49-F238E27FC236}">
                <a16:creationId xmlns:a16="http://schemas.microsoft.com/office/drawing/2014/main" id="{6B848440-3086-446D-A17A-C75CECDE8037}"/>
              </a:ext>
            </a:extLst>
          </p:cNvPr>
          <p:cNvSpPr>
            <a:spLocks noGrp="1"/>
          </p:cNvSpPr>
          <p:nvPr>
            <p:ph sz="quarter" idx="11"/>
          </p:nvPr>
        </p:nvSpPr>
        <p:spPr/>
        <p:txBody>
          <a:bodyPr/>
          <a:lstStyle/>
          <a:p>
            <a:r>
              <a:rPr lang="en-GB" dirty="0"/>
              <a:t>Example 5 is a High-demand GCSE question (2018 Chemistry 2H). Students have to use standard form to come up with their answer – recognising the 2:1 ratio and dividing the number by 2.</a:t>
            </a:r>
          </a:p>
          <a:p>
            <a:endParaRPr lang="en-GB" dirty="0"/>
          </a:p>
          <a:p>
            <a:r>
              <a:rPr lang="en-GB" dirty="0"/>
              <a:t>Example 6 is an AS Chemistry question (2018 AS paper 1). Students multiply a number in standard form by 75 and by 1000 to give an answer in milligrams.</a:t>
            </a:r>
          </a:p>
          <a:p>
            <a:endParaRPr lang="en-GB" dirty="0"/>
          </a:p>
        </p:txBody>
      </p:sp>
      <p:sp>
        <p:nvSpPr>
          <p:cNvPr id="6" name="Title 1">
            <a:extLst>
              <a:ext uri="{FF2B5EF4-FFF2-40B4-BE49-F238E27FC236}">
                <a16:creationId xmlns:a16="http://schemas.microsoft.com/office/drawing/2014/main" id="{DDB33712-C64E-44AE-A138-19150260E35B}"/>
              </a:ext>
            </a:extLst>
          </p:cNvPr>
          <p:cNvSpPr>
            <a:spLocks noGrp="1"/>
          </p:cNvSpPr>
          <p:nvPr>
            <p:ph type="title"/>
          </p:nvPr>
        </p:nvSpPr>
        <p:spPr>
          <a:xfrm>
            <a:off x="539750" y="441325"/>
            <a:ext cx="8045450" cy="430213"/>
          </a:xfrm>
        </p:spPr>
        <p:txBody>
          <a:bodyPr/>
          <a:lstStyle/>
          <a:p>
            <a:r>
              <a:rPr lang="en-GB" dirty="0"/>
              <a:t>The transition from GCSE to A-level </a:t>
            </a:r>
          </a:p>
        </p:txBody>
      </p:sp>
    </p:spTree>
    <p:extLst>
      <p:ext uri="{BB962C8B-B14F-4D97-AF65-F5344CB8AC3E}">
        <p14:creationId xmlns:p14="http://schemas.microsoft.com/office/powerpoint/2010/main" val="411532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a:xfrm>
            <a:off x="539999" y="441131"/>
            <a:ext cx="8045200" cy="431181"/>
          </a:xfrm>
        </p:spPr>
        <p:txBody>
          <a:bodyPr/>
          <a:lstStyle/>
          <a:p>
            <a:r>
              <a:rPr lang="en-GB" dirty="0"/>
              <a:t>Are your students ready for A-level?</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pPr>
              <a:buFont typeface="Arial" panose="020B0604020202020204" pitchFamily="34" charset="0"/>
              <a:buChar char="•"/>
            </a:pPr>
            <a:r>
              <a:rPr lang="en-GB" dirty="0"/>
              <a:t>Building confidence throughout the GCSE course:</a:t>
            </a:r>
          </a:p>
          <a:p>
            <a:pPr lvl="1">
              <a:buClr>
                <a:schemeClr val="tx2"/>
              </a:buClr>
              <a:buSzPct val="60000"/>
              <a:buFont typeface="Courier New" panose="02070309020205020404" pitchFamily="49" charset="0"/>
              <a:buChar char="o"/>
            </a:pPr>
            <a:r>
              <a:rPr lang="en-GB" dirty="0"/>
              <a:t>Student maths skills audit – students complete these various stages to map their own progress (teachers could adapt to help planning with maths colleagues, for example when each skill is initially delivered in maths lessons).</a:t>
            </a:r>
          </a:p>
          <a:p>
            <a:pPr lvl="1">
              <a:buClr>
                <a:schemeClr val="tx2"/>
              </a:buClr>
              <a:buSzPct val="60000"/>
              <a:buFont typeface="Courier New" panose="02070309020205020404" pitchFamily="49" charset="0"/>
              <a:buChar char="o"/>
            </a:pPr>
            <a:r>
              <a:rPr lang="en-GB" dirty="0"/>
              <a:t>Topic tests (pre-prepared or teacher devised). Specifications list content areas where there are opportunities to develop particular maths skills.</a:t>
            </a:r>
          </a:p>
          <a:p>
            <a:pPr lvl="1">
              <a:buClr>
                <a:schemeClr val="tx2"/>
              </a:buClr>
              <a:buSzPct val="60000"/>
              <a:buFont typeface="Courier New" panose="02070309020205020404" pitchFamily="49" charset="0"/>
              <a:buChar char="o"/>
            </a:pPr>
            <a:r>
              <a:rPr lang="en-GB" dirty="0"/>
              <a:t>End of Year 10 tests (Centre Services) to check readiness for Year 11.</a:t>
            </a:r>
          </a:p>
          <a:p>
            <a:pPr lvl="1">
              <a:buClr>
                <a:schemeClr val="tx2"/>
              </a:buClr>
              <a:buSzPct val="60000"/>
              <a:buFont typeface="Courier New" panose="02070309020205020404" pitchFamily="49" charset="0"/>
              <a:buChar char="o"/>
            </a:pPr>
            <a:endParaRPr lang="en-GB" dirty="0"/>
          </a:p>
          <a:p>
            <a:pPr>
              <a:buFont typeface="Arial" panose="020B0604020202020204" pitchFamily="34" charset="0"/>
              <a:buChar char="•"/>
            </a:pPr>
            <a:r>
              <a:rPr lang="en-GB" dirty="0"/>
              <a:t>End of Year 11/beginning of Year 12 – transition activities.</a:t>
            </a:r>
          </a:p>
          <a:p>
            <a:pPr>
              <a:buFont typeface="Arial" panose="020B0604020202020204" pitchFamily="34" charset="0"/>
              <a:buChar char="•"/>
            </a:pPr>
            <a:endParaRPr lang="en-GB" dirty="0"/>
          </a:p>
          <a:p>
            <a:pPr>
              <a:buFont typeface="Arial" panose="020B0604020202020204" pitchFamily="34" charset="0"/>
              <a:buChar char="•"/>
            </a:pPr>
            <a:r>
              <a:rPr lang="en-GB" dirty="0"/>
              <a:t>Beginning of Year 12 – starter activities focused on particular skills.</a:t>
            </a:r>
          </a:p>
          <a:p>
            <a:pPr marL="0" indent="0">
              <a:buNone/>
            </a:pPr>
            <a:endParaRPr lang="en-GB" dirty="0"/>
          </a:p>
          <a:p>
            <a:endParaRPr lang="en-GB" dirty="0"/>
          </a:p>
        </p:txBody>
      </p:sp>
    </p:spTree>
    <p:extLst>
      <p:ext uri="{BB962C8B-B14F-4D97-AF65-F5344CB8AC3E}">
        <p14:creationId xmlns:p14="http://schemas.microsoft.com/office/powerpoint/2010/main" val="192106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Focus on success: Maths in science</a:t>
            </a:r>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half" idx="2"/>
          </p:nvPr>
        </p:nvSpPr>
        <p:spPr/>
        <p:txBody>
          <a:bodyPr/>
          <a:lstStyle/>
          <a:p>
            <a:endParaRPr lang="en-GB" dirty="0"/>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1"/>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16</a:t>
            </a:fld>
            <a:endParaRPr lang="en-GB" dirty="0"/>
          </a:p>
        </p:txBody>
      </p:sp>
      <p:sp>
        <p:nvSpPr>
          <p:cNvPr id="6" name="Content Placeholder 5">
            <a:extLst>
              <a:ext uri="{FF2B5EF4-FFF2-40B4-BE49-F238E27FC236}">
                <a16:creationId xmlns:a16="http://schemas.microsoft.com/office/drawing/2014/main" id="{D38191AC-F278-4D80-8233-7F679F0DFE89}"/>
              </a:ext>
            </a:extLst>
          </p:cNvPr>
          <p:cNvSpPr>
            <a:spLocks noGrp="1"/>
          </p:cNvSpPr>
          <p:nvPr>
            <p:ph sz="quarter" idx="12"/>
          </p:nvPr>
        </p:nvSpPr>
        <p:spPr/>
        <p:txBody>
          <a:bodyPr/>
          <a:lstStyle/>
          <a:p>
            <a:pPr>
              <a:buFont typeface="Arial" panose="020B0604020202020204" pitchFamily="34" charset="0"/>
              <a:buChar char="•"/>
            </a:pPr>
            <a:r>
              <a:rPr lang="en-GB" dirty="0"/>
              <a:t>Teacher training: Maths in science was published on our AQA website in 2020.</a:t>
            </a:r>
          </a:p>
          <a:p>
            <a:pPr marL="0" indent="0">
              <a:buNone/>
            </a:pPr>
            <a:endParaRPr lang="en-GB" dirty="0"/>
          </a:p>
          <a:p>
            <a:pPr>
              <a:buFont typeface="Arial" panose="020B0604020202020204" pitchFamily="34" charset="0"/>
              <a:buChar char="•"/>
            </a:pPr>
            <a:r>
              <a:rPr lang="en-GB" dirty="0"/>
              <a:t>The training contains activities and guidance on:</a:t>
            </a:r>
          </a:p>
          <a:p>
            <a:pPr lvl="1">
              <a:buClr>
                <a:schemeClr val="tx2"/>
              </a:buClr>
              <a:buSzPct val="60000"/>
              <a:buFont typeface="Courier New" panose="02070309020205020404" pitchFamily="49" charset="0"/>
              <a:buChar char="o"/>
            </a:pPr>
            <a:r>
              <a:rPr lang="en-GB" dirty="0"/>
              <a:t>the use of diagnostic questions</a:t>
            </a:r>
          </a:p>
          <a:p>
            <a:pPr lvl="1">
              <a:buClr>
                <a:schemeClr val="tx2"/>
              </a:buClr>
              <a:buSzPct val="60000"/>
              <a:buFont typeface="Courier New" panose="02070309020205020404" pitchFamily="49" charset="0"/>
              <a:buChar char="o"/>
            </a:pPr>
            <a:r>
              <a:rPr lang="en-GB" dirty="0"/>
              <a:t>misconceptions</a:t>
            </a:r>
          </a:p>
          <a:p>
            <a:pPr lvl="1">
              <a:buClr>
                <a:schemeClr val="tx2"/>
              </a:buClr>
              <a:buSzPct val="60000"/>
              <a:buFont typeface="Courier New" panose="02070309020205020404" pitchFamily="49" charset="0"/>
              <a:buChar char="o"/>
            </a:pPr>
            <a:r>
              <a:rPr lang="en-GB" dirty="0"/>
              <a:t>applying mark schemes.</a:t>
            </a:r>
          </a:p>
          <a:p>
            <a:pPr lvl="1">
              <a:buClr>
                <a:schemeClr val="tx2"/>
              </a:buClr>
              <a:buSzPct val="60000"/>
              <a:buFont typeface="Courier New" panose="02070309020205020404" pitchFamily="49" charset="0"/>
              <a:buChar char="o"/>
            </a:pPr>
            <a:endParaRPr lang="en-GB" dirty="0"/>
          </a:p>
          <a:p>
            <a:pPr>
              <a:buFont typeface="Arial" panose="020B0604020202020204" pitchFamily="34" charset="0"/>
              <a:buChar char="•"/>
            </a:pPr>
            <a:r>
              <a:rPr lang="en-GB" dirty="0"/>
              <a:t>There are editable route maps to reflect your school’s curriculum planning in Maths and science.</a:t>
            </a:r>
          </a:p>
          <a:p>
            <a:pPr>
              <a:buFont typeface="Arial" panose="020B0604020202020204" pitchFamily="34" charset="0"/>
              <a:buChar char="•"/>
            </a:pPr>
            <a:endParaRPr lang="en-GB" dirty="0"/>
          </a:p>
          <a:p>
            <a:pPr>
              <a:buFont typeface="Arial" panose="020B0604020202020204" pitchFamily="34" charset="0"/>
              <a:buChar char="•"/>
            </a:pPr>
            <a:r>
              <a:rPr lang="en-GB" dirty="0"/>
              <a:t>It also includes audits of maths skills for teachers and students.</a:t>
            </a:r>
          </a:p>
          <a:p>
            <a:pPr marL="0" indent="0">
              <a:buNone/>
            </a:pPr>
            <a:endParaRPr lang="en-GB" dirty="0"/>
          </a:p>
          <a:p>
            <a:endParaRPr lang="en-GB" dirty="0"/>
          </a:p>
        </p:txBody>
      </p:sp>
      <p:pic>
        <p:nvPicPr>
          <p:cNvPr id="7" name="Picture 6">
            <a:extLst>
              <a:ext uri="{FF2B5EF4-FFF2-40B4-BE49-F238E27FC236}">
                <a16:creationId xmlns:a16="http://schemas.microsoft.com/office/drawing/2014/main" id="{7AA71A5C-135A-44F0-8524-3750AB223EB8}"/>
              </a:ext>
            </a:extLst>
          </p:cNvPr>
          <p:cNvPicPr>
            <a:picLocks noChangeAspect="1"/>
          </p:cNvPicPr>
          <p:nvPr/>
        </p:nvPicPr>
        <p:blipFill>
          <a:blip r:embed="rId3"/>
          <a:stretch>
            <a:fillRect/>
          </a:stretch>
        </p:blipFill>
        <p:spPr>
          <a:xfrm>
            <a:off x="5394324" y="1731600"/>
            <a:ext cx="3209676" cy="3838277"/>
          </a:xfrm>
          <a:prstGeom prst="rect">
            <a:avLst/>
          </a:prstGeom>
        </p:spPr>
      </p:pic>
    </p:spTree>
    <p:extLst>
      <p:ext uri="{BB962C8B-B14F-4D97-AF65-F5344CB8AC3E}">
        <p14:creationId xmlns:p14="http://schemas.microsoft.com/office/powerpoint/2010/main" val="410671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GCSE Maths skills audit</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17</a:t>
            </a:fld>
            <a:endParaRPr lang="en-GB" dirty="0"/>
          </a:p>
        </p:txBody>
      </p:sp>
      <p:pic>
        <p:nvPicPr>
          <p:cNvPr id="9" name="Picture 8">
            <a:extLst>
              <a:ext uri="{FF2B5EF4-FFF2-40B4-BE49-F238E27FC236}">
                <a16:creationId xmlns:a16="http://schemas.microsoft.com/office/drawing/2014/main" id="{637506F9-667B-402C-8B12-059AC0658C9D}"/>
              </a:ext>
            </a:extLst>
          </p:cNvPr>
          <p:cNvPicPr>
            <a:picLocks noChangeAspect="1"/>
          </p:cNvPicPr>
          <p:nvPr/>
        </p:nvPicPr>
        <p:blipFill>
          <a:blip r:embed="rId3"/>
          <a:stretch>
            <a:fillRect/>
          </a:stretch>
        </p:blipFill>
        <p:spPr>
          <a:xfrm>
            <a:off x="668740" y="2365409"/>
            <a:ext cx="7916460" cy="2298527"/>
          </a:xfrm>
          <a:prstGeom prst="rect">
            <a:avLst/>
          </a:prstGeom>
        </p:spPr>
      </p:pic>
      <p:pic>
        <p:nvPicPr>
          <p:cNvPr id="13" name="Content Placeholder 12">
            <a:extLst>
              <a:ext uri="{FF2B5EF4-FFF2-40B4-BE49-F238E27FC236}">
                <a16:creationId xmlns:a16="http://schemas.microsoft.com/office/drawing/2014/main" id="{70D225EB-3F39-4D58-9C62-27BC0E051788}"/>
              </a:ext>
            </a:extLst>
          </p:cNvPr>
          <p:cNvPicPr>
            <a:picLocks noGrp="1" noChangeAspect="1"/>
          </p:cNvPicPr>
          <p:nvPr>
            <p:ph sz="quarter" idx="11"/>
          </p:nvPr>
        </p:nvPicPr>
        <p:blipFill>
          <a:blip r:embed="rId4"/>
          <a:stretch>
            <a:fillRect/>
          </a:stretch>
        </p:blipFill>
        <p:spPr>
          <a:xfrm>
            <a:off x="668740" y="1540169"/>
            <a:ext cx="7916460" cy="825240"/>
          </a:xfrm>
        </p:spPr>
      </p:pic>
    </p:spTree>
    <p:extLst>
      <p:ext uri="{BB962C8B-B14F-4D97-AF65-F5344CB8AC3E}">
        <p14:creationId xmlns:p14="http://schemas.microsoft.com/office/powerpoint/2010/main" val="213823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to A-level transition activities</a:t>
            </a:r>
          </a:p>
        </p:txBody>
      </p:sp>
      <p:sp>
        <p:nvSpPr>
          <p:cNvPr id="4" name="Footer Placeholder 3"/>
          <p:cNvSpPr>
            <a:spLocks noGrp="1"/>
          </p:cNvSpPr>
          <p:nvPr>
            <p:ph type="ftr" sz="quarter" idx="10"/>
          </p:nvPr>
        </p:nvSpPr>
        <p:spPr/>
        <p:txBody>
          <a:bodyPr/>
          <a:lstStyle/>
          <a:p>
            <a:r>
              <a:rPr lang="en-GB"/>
              <a:t>Copyright © 2022 AQA and its licensors. All rights reserved.</a:t>
            </a:r>
            <a:endParaRPr lang="en-US" dirty="0"/>
          </a:p>
        </p:txBody>
      </p:sp>
      <p:sp>
        <p:nvSpPr>
          <p:cNvPr id="3" name="Content Placeholder 2"/>
          <p:cNvSpPr>
            <a:spLocks noGrp="1"/>
          </p:cNvSpPr>
          <p:nvPr>
            <p:ph sz="quarter" idx="12"/>
          </p:nvPr>
        </p:nvSpPr>
        <p:spPr/>
        <p:txBody>
          <a:bodyPr/>
          <a:lstStyle/>
          <a:p>
            <a:r>
              <a:rPr lang="en-GB" dirty="0"/>
              <a:t>A-level Biology, Chemistry, Physics and Environmental Science.</a:t>
            </a:r>
          </a:p>
          <a:p>
            <a:r>
              <a:rPr lang="en-GB" dirty="0"/>
              <a:t>Help with preparing your students for the transition to A-level.</a:t>
            </a:r>
          </a:p>
          <a:p>
            <a:r>
              <a:rPr lang="en-GB" dirty="0"/>
              <a:t>Guidance and activities for students to test themselves.</a:t>
            </a:r>
          </a:p>
          <a:p>
            <a:r>
              <a:rPr lang="en-GB" dirty="0"/>
              <a:t>Answers and explanations to help students learn.</a:t>
            </a:r>
          </a:p>
          <a:p>
            <a:pPr marL="0" indent="0">
              <a:buNone/>
            </a:pPr>
            <a:endParaRPr lang="en-GB" dirty="0"/>
          </a:p>
          <a:p>
            <a:pPr marL="0" indent="0">
              <a:buNone/>
            </a:pPr>
            <a:endParaRPr lang="en-GB" dirty="0"/>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18</a:t>
            </a:fld>
            <a:endParaRPr lang="en-GB" dirty="0"/>
          </a:p>
        </p:txBody>
      </p:sp>
      <p:pic>
        <p:nvPicPr>
          <p:cNvPr id="10" name="Picture 9">
            <a:extLst>
              <a:ext uri="{FF2B5EF4-FFF2-40B4-BE49-F238E27FC236}">
                <a16:creationId xmlns:a16="http://schemas.microsoft.com/office/drawing/2014/main" id="{C337DC4E-E051-4005-9BCE-827884FC6F85}"/>
              </a:ext>
            </a:extLst>
          </p:cNvPr>
          <p:cNvPicPr>
            <a:picLocks noChangeAspect="1"/>
          </p:cNvPicPr>
          <p:nvPr/>
        </p:nvPicPr>
        <p:blipFill>
          <a:blip r:embed="rId3"/>
          <a:stretch>
            <a:fillRect/>
          </a:stretch>
        </p:blipFill>
        <p:spPr>
          <a:xfrm>
            <a:off x="558000" y="3243997"/>
            <a:ext cx="7430270" cy="3000686"/>
          </a:xfrm>
          <a:prstGeom prst="rect">
            <a:avLst/>
          </a:prstGeom>
        </p:spPr>
      </p:pic>
    </p:spTree>
    <p:extLst>
      <p:ext uri="{BB962C8B-B14F-4D97-AF65-F5344CB8AC3E}">
        <p14:creationId xmlns:p14="http://schemas.microsoft.com/office/powerpoint/2010/main" val="15123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resources for maths in science</a:t>
            </a:r>
          </a:p>
        </p:txBody>
      </p:sp>
      <p:sp>
        <p:nvSpPr>
          <p:cNvPr id="4" name="Footer Placeholder 3"/>
          <p:cNvSpPr>
            <a:spLocks noGrp="1"/>
          </p:cNvSpPr>
          <p:nvPr>
            <p:ph type="ftr" sz="quarter" idx="10"/>
          </p:nvPr>
        </p:nvSpPr>
        <p:spPr/>
        <p:txBody>
          <a:bodyPr/>
          <a:lstStyle/>
          <a:p>
            <a:r>
              <a:rPr lang="en-GB"/>
              <a:t>Copyright © 2022 AQA and its licensors. All rights reserved.</a:t>
            </a:r>
            <a:endParaRPr lang="en-US" dirty="0"/>
          </a:p>
        </p:txBody>
      </p:sp>
      <p:sp>
        <p:nvSpPr>
          <p:cNvPr id="3" name="Content Placeholder 2"/>
          <p:cNvSpPr>
            <a:spLocks noGrp="1"/>
          </p:cNvSpPr>
          <p:nvPr>
            <p:ph sz="quarter" idx="12"/>
          </p:nvPr>
        </p:nvSpPr>
        <p:spPr/>
        <p:txBody>
          <a:bodyPr/>
          <a:lstStyle/>
          <a:p>
            <a:r>
              <a:rPr lang="en-GB" dirty="0"/>
              <a:t>Focus on success: Maths in science</a:t>
            </a:r>
          </a:p>
          <a:p>
            <a:r>
              <a:rPr lang="en-GB" dirty="0"/>
              <a:t>Materials from previous Hub meetings</a:t>
            </a:r>
          </a:p>
          <a:p>
            <a:r>
              <a:rPr lang="en-GB" dirty="0"/>
              <a:t>GCSE Maths skills teaching guides</a:t>
            </a:r>
          </a:p>
          <a:p>
            <a:r>
              <a:rPr lang="en-GB" dirty="0"/>
              <a:t>Transition activities for each A-level science</a:t>
            </a:r>
          </a:p>
          <a:p>
            <a:r>
              <a:rPr lang="en-GB" dirty="0"/>
              <a:t>Maths skills briefings for A-level sciences</a:t>
            </a:r>
          </a:p>
          <a:p>
            <a:r>
              <a:rPr lang="en-GB" dirty="0"/>
              <a:t>KS3 transition tests (Year 9) on Centre Services</a:t>
            </a:r>
          </a:p>
          <a:p>
            <a:r>
              <a:rPr lang="en-GB" dirty="0"/>
              <a:t>End of Year 10 tests on Centre Services</a:t>
            </a:r>
          </a:p>
          <a:p>
            <a:r>
              <a:rPr lang="en-GB" dirty="0"/>
              <a:t>Exampro</a:t>
            </a:r>
          </a:p>
          <a:p>
            <a:pPr lvl="1">
              <a:buClr>
                <a:schemeClr val="tx2"/>
              </a:buClr>
              <a:buSzPct val="60000"/>
              <a:buFont typeface="Courier New" panose="02070309020205020404" pitchFamily="49" charset="0"/>
              <a:buChar char="o"/>
            </a:pPr>
            <a:r>
              <a:rPr lang="en-GB" dirty="0"/>
              <a:t>transition tests</a:t>
            </a:r>
          </a:p>
          <a:p>
            <a:pPr lvl="1">
              <a:buClr>
                <a:schemeClr val="tx2"/>
              </a:buClr>
              <a:buSzPct val="60000"/>
              <a:buFont typeface="Courier New" panose="02070309020205020404" pitchFamily="49" charset="0"/>
              <a:buChar char="o"/>
            </a:pPr>
            <a:r>
              <a:rPr lang="en-GB" dirty="0"/>
              <a:t>searchable question banks for KS3, GCSE and A-level</a:t>
            </a:r>
          </a:p>
          <a:p>
            <a:r>
              <a:rPr lang="en-GB" dirty="0"/>
              <a:t>ASE: </a:t>
            </a:r>
            <a:r>
              <a:rPr lang="en-GB" i="1" dirty="0"/>
              <a:t>The Language of Mathematics in Science</a:t>
            </a:r>
            <a:endParaRPr lang="en-GB" dirty="0"/>
          </a:p>
          <a:p>
            <a:pPr marL="0" indent="0">
              <a:buNone/>
            </a:pPr>
            <a:endParaRPr lang="en-GB" dirty="0"/>
          </a:p>
          <a:p>
            <a:r>
              <a:rPr lang="en-GB" dirty="0"/>
              <a:t>For the latest resources and assessment support, visit </a:t>
            </a:r>
            <a:r>
              <a:rPr lang="en-GB" b="1" dirty="0">
                <a:solidFill>
                  <a:schemeClr val="tx1"/>
                </a:solidFill>
              </a:rPr>
              <a:t>aqa.org.uk/subjects/science/gcse</a:t>
            </a:r>
          </a:p>
          <a:p>
            <a:endParaRPr lang="en-GB" dirty="0"/>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339366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208892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Get in touch</a:t>
            </a:r>
          </a:p>
        </p:txBody>
      </p:sp>
      <p:sp>
        <p:nvSpPr>
          <p:cNvPr id="5" name="Content Placeholder 4"/>
          <p:cNvSpPr>
            <a:spLocks noGrp="1"/>
          </p:cNvSpPr>
          <p:nvPr>
            <p:ph idx="1"/>
          </p:nvPr>
        </p:nvSpPr>
        <p:spPr/>
        <p:txBody>
          <a:bodyPr/>
          <a:lstStyle/>
          <a:p>
            <a:pPr marL="0" indent="0">
              <a:buNone/>
            </a:pPr>
            <a:r>
              <a:rPr lang="en-GB" dirty="0"/>
              <a:t>Our friendly team will be happy to support you between 8am and 5pm, Monday to Friday.</a:t>
            </a:r>
          </a:p>
          <a:p>
            <a:pPr marL="0" indent="0">
              <a:buNone/>
            </a:pPr>
            <a:endParaRPr lang="fr-FR" dirty="0"/>
          </a:p>
          <a:p>
            <a:pPr marL="0" indent="0">
              <a:buNone/>
            </a:pPr>
            <a:r>
              <a:rPr lang="fr-FR" dirty="0"/>
              <a:t>Tel: </a:t>
            </a:r>
            <a:r>
              <a:rPr lang="fr-FR" altLang="en-US" dirty="0"/>
              <a:t>01483 477 756</a:t>
            </a:r>
            <a:endParaRPr lang="fr-FR" dirty="0"/>
          </a:p>
          <a:p>
            <a:pPr marL="0" indent="0">
              <a:buNone/>
            </a:pPr>
            <a:r>
              <a:rPr lang="fr-FR" dirty="0"/>
              <a:t>Email: </a:t>
            </a:r>
            <a:r>
              <a:rPr lang="fr-FR" altLang="en-US" dirty="0">
                <a:solidFill>
                  <a:schemeClr val="accent2"/>
                </a:solidFill>
                <a:hlinkClick r:id="rId3">
                  <a:extLst>
                    <a:ext uri="{A12FA001-AC4F-418D-AE19-62706E023703}">
                      <ahyp:hlinkClr xmlns:ahyp="http://schemas.microsoft.com/office/drawing/2018/hyperlinkcolor" val="tx"/>
                    </a:ext>
                  </a:extLst>
                </a:hlinkClick>
              </a:rPr>
              <a:t>gcsescience@aqa.org.uk</a:t>
            </a:r>
            <a:r>
              <a:rPr lang="fr-FR" altLang="en-US" dirty="0">
                <a:solidFill>
                  <a:schemeClr val="accent2"/>
                </a:solidFill>
              </a:rPr>
              <a:t> </a:t>
            </a:r>
            <a:endParaRPr lang="fr-FR" dirty="0">
              <a:solidFill>
                <a:schemeClr val="accent2"/>
              </a:solidFill>
            </a:endParaRPr>
          </a:p>
          <a:p>
            <a:pPr marL="0" indent="0">
              <a:buNone/>
            </a:pPr>
            <a:r>
              <a:rPr lang="en-GB" dirty="0"/>
              <a:t>Twitter: @AQA</a:t>
            </a:r>
          </a:p>
          <a:p>
            <a:pPr marL="0" indent="0">
              <a:buNone/>
            </a:pPr>
            <a:endParaRPr lang="en-GB" dirty="0"/>
          </a:p>
          <a:p>
            <a:pPr marL="0" indent="0">
              <a:buNone/>
            </a:pPr>
            <a:r>
              <a:rPr lang="en-GB" dirty="0"/>
              <a:t>aqa.org.uk</a:t>
            </a:r>
          </a:p>
        </p:txBody>
      </p:sp>
      <p:sp>
        <p:nvSpPr>
          <p:cNvPr id="2" name="Slide Number Placeholder 1"/>
          <p:cNvSpPr>
            <a:spLocks noGrp="1"/>
          </p:cNvSpPr>
          <p:nvPr>
            <p:ph type="sldNum" sz="quarter" idx="4"/>
          </p:nvPr>
        </p:nvSpPr>
        <p:spPr/>
        <p:txBody>
          <a:bodyPr/>
          <a:lstStyle/>
          <a:p>
            <a:fld id="{9D4704D4-DAEA-4D4A-A9DC-4373E3AC7101}" type="slidenum">
              <a:rPr lang="en-GB" smtClean="0"/>
              <a:pPr/>
              <a:t>20</a:t>
            </a:fld>
            <a:endParaRPr lang="en-GB" dirty="0"/>
          </a:p>
        </p:txBody>
      </p:sp>
      <p:sp>
        <p:nvSpPr>
          <p:cNvPr id="6" name="Footer Placeholder 5"/>
          <p:cNvSpPr>
            <a:spLocks noGrp="1"/>
          </p:cNvSpPr>
          <p:nvPr>
            <p:ph type="ftr" sz="quarter" idx="11"/>
          </p:nvPr>
        </p:nvSpPr>
        <p:spPr/>
        <p:txBody>
          <a:bodyPr/>
          <a:lstStyle/>
          <a:p>
            <a:r>
              <a:rPr lang="en-GB"/>
              <a:t>Copyright © 2022 AQA and its licensors. All rights reserved.</a:t>
            </a:r>
            <a:endParaRPr lang="en-US" dirty="0"/>
          </a:p>
        </p:txBody>
      </p:sp>
    </p:spTree>
    <p:extLst>
      <p:ext uri="{BB962C8B-B14F-4D97-AF65-F5344CB8AC3E}">
        <p14:creationId xmlns:p14="http://schemas.microsoft.com/office/powerpoint/2010/main" val="48948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GB" dirty="0"/>
              <a:t>Thank you</a:t>
            </a:r>
          </a:p>
        </p:txBody>
      </p:sp>
    </p:spTree>
    <p:extLst>
      <p:ext uri="{BB962C8B-B14F-4D97-AF65-F5344CB8AC3E}">
        <p14:creationId xmlns:p14="http://schemas.microsoft.com/office/powerpoint/2010/main" val="285731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How today’s session will run</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3</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r>
              <a:rPr lang="en-GB" dirty="0"/>
              <a:t>This session focuses on the skills needed at different key stages.</a:t>
            </a:r>
          </a:p>
          <a:p>
            <a:r>
              <a:rPr lang="en-GB" dirty="0"/>
              <a:t>We’ll look at a particular aspect of maths skills:</a:t>
            </a:r>
          </a:p>
          <a:p>
            <a:pPr lvl="1">
              <a:buClr>
                <a:schemeClr val="tx2"/>
              </a:buClr>
              <a:buSzPct val="60000"/>
              <a:buFont typeface="Courier New" panose="02070309020205020404" pitchFamily="49" charset="0"/>
              <a:buChar char="o"/>
            </a:pPr>
            <a:r>
              <a:rPr lang="en-GB" dirty="0"/>
              <a:t>how the requirements progress from Key Stage 3 to Key Stage 5 science</a:t>
            </a:r>
          </a:p>
          <a:p>
            <a:pPr lvl="1">
              <a:buClr>
                <a:schemeClr val="tx2"/>
              </a:buClr>
              <a:buSzPct val="60000"/>
              <a:buFont typeface="Courier New" panose="02070309020205020404" pitchFamily="49" charset="0"/>
              <a:buChar char="o"/>
            </a:pPr>
            <a:r>
              <a:rPr lang="en-GB" dirty="0"/>
              <a:t>how the assessments progress from Key Stage 3 to Key Stage 5 science</a:t>
            </a:r>
          </a:p>
          <a:p>
            <a:pPr lvl="1">
              <a:buClr>
                <a:schemeClr val="tx2"/>
              </a:buClr>
              <a:buSzPct val="60000"/>
              <a:buFont typeface="Courier New" panose="02070309020205020404" pitchFamily="49" charset="0"/>
              <a:buChar char="o"/>
            </a:pPr>
            <a:r>
              <a:rPr lang="en-GB" dirty="0"/>
              <a:t>determining student readiness for the next stage.</a:t>
            </a:r>
          </a:p>
          <a:p>
            <a:pPr lvl="1">
              <a:buClr>
                <a:schemeClr val="tx2"/>
              </a:buClr>
              <a:buSzPct val="60000"/>
              <a:buFont typeface="Courier New" panose="02070309020205020404" pitchFamily="49" charset="0"/>
              <a:buChar char="o"/>
            </a:pPr>
            <a:endParaRPr lang="en-GB" dirty="0"/>
          </a:p>
          <a:p>
            <a:r>
              <a:rPr lang="en-GB" dirty="0"/>
              <a:t>Resources used</a:t>
            </a:r>
          </a:p>
          <a:p>
            <a:pPr lvl="1">
              <a:buClr>
                <a:schemeClr val="tx2"/>
              </a:buClr>
              <a:buSzPct val="60000"/>
              <a:buFont typeface="Courier New" panose="02070309020205020404" pitchFamily="49" charset="0"/>
              <a:buChar char="o"/>
            </a:pPr>
            <a:r>
              <a:rPr lang="en-GB" dirty="0"/>
              <a:t>Exampro question banks for Key Stage 3 and GCSE science and Key Stage 3 Maths                  </a:t>
            </a:r>
          </a:p>
          <a:p>
            <a:pPr lvl="1">
              <a:buClr>
                <a:schemeClr val="tx2"/>
              </a:buClr>
              <a:buSzPct val="60000"/>
              <a:buFont typeface="Courier New" panose="02070309020205020404" pitchFamily="49" charset="0"/>
              <a:buChar char="o"/>
            </a:pPr>
            <a:r>
              <a:rPr lang="en-GB" dirty="0"/>
              <a:t>MERiT transition tests</a:t>
            </a:r>
          </a:p>
          <a:p>
            <a:pPr lvl="1">
              <a:buClr>
                <a:schemeClr val="tx2"/>
              </a:buClr>
              <a:buSzPct val="60000"/>
              <a:buFont typeface="Courier New" panose="02070309020205020404" pitchFamily="49" charset="0"/>
              <a:buChar char="o"/>
            </a:pPr>
            <a:r>
              <a:rPr lang="en-GB" dirty="0"/>
              <a:t>Focus on Success: Maths skills</a:t>
            </a:r>
          </a:p>
          <a:p>
            <a:pPr lvl="1">
              <a:buClr>
                <a:schemeClr val="tx2"/>
              </a:buClr>
              <a:buSzPct val="60000"/>
              <a:buFont typeface="Courier New" panose="02070309020205020404" pitchFamily="49" charset="0"/>
              <a:buChar char="o"/>
            </a:pPr>
            <a:r>
              <a:rPr lang="en-GB" dirty="0"/>
              <a:t>transition activities (‘Teaching resources’ page for each A-level).</a:t>
            </a:r>
          </a:p>
          <a:p>
            <a:endParaRPr lang="en-GB" dirty="0"/>
          </a:p>
        </p:txBody>
      </p:sp>
    </p:spTree>
    <p:extLst>
      <p:ext uri="{BB962C8B-B14F-4D97-AF65-F5344CB8AC3E}">
        <p14:creationId xmlns:p14="http://schemas.microsoft.com/office/powerpoint/2010/main" val="13054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Key transferable maths skills in science</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4</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pPr marL="0" indent="0">
              <a:buNone/>
            </a:pPr>
            <a:r>
              <a:rPr lang="en-GB" dirty="0"/>
              <a:t>Do you incorporate any of these skills in your Key Stage 3 science lessons?</a:t>
            </a:r>
          </a:p>
          <a:p>
            <a:pPr marL="0" indent="0">
              <a:buNone/>
            </a:pPr>
            <a:endParaRPr lang="en-GB" dirty="0"/>
          </a:p>
          <a:p>
            <a:r>
              <a:rPr lang="en-GB" dirty="0"/>
              <a:t>Use of standard form</a:t>
            </a:r>
          </a:p>
          <a:p>
            <a:r>
              <a:rPr lang="en-GB" dirty="0"/>
              <a:t>Use of significant figures</a:t>
            </a:r>
          </a:p>
          <a:p>
            <a:r>
              <a:rPr lang="en-GB" dirty="0"/>
              <a:t>Rearranging equations</a:t>
            </a:r>
          </a:p>
          <a:p>
            <a:r>
              <a:rPr lang="en-GB" dirty="0"/>
              <a:t>Drawing and interpreting graphs</a:t>
            </a:r>
          </a:p>
          <a:p>
            <a:r>
              <a:rPr lang="en-GB" dirty="0"/>
              <a:t>Percentage calculations</a:t>
            </a:r>
          </a:p>
          <a:p>
            <a:endParaRPr lang="en-GB" dirty="0"/>
          </a:p>
          <a:p>
            <a:endParaRPr lang="en-GB" dirty="0"/>
          </a:p>
          <a:p>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08156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General mathematical requirements in science</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r>
              <a:rPr lang="en-GB" dirty="0"/>
              <a:t>The programme of study for </a:t>
            </a:r>
            <a:r>
              <a:rPr lang="en-GB" b="1" dirty="0"/>
              <a:t>Key Stage 3 science </a:t>
            </a:r>
            <a:r>
              <a:rPr lang="en-GB" dirty="0"/>
              <a:t>states ‘pupils</a:t>
            </a:r>
            <a:r>
              <a:rPr lang="en-GB" b="1" dirty="0"/>
              <a:t> </a:t>
            </a:r>
            <a:r>
              <a:rPr lang="en-GB" dirty="0"/>
              <a:t>should be taught to apply mathematical concepts and calculate results’.</a:t>
            </a:r>
          </a:p>
          <a:p>
            <a:endParaRPr lang="en-GB" dirty="0"/>
          </a:p>
          <a:p>
            <a:r>
              <a:rPr lang="en-GB" b="1" dirty="0"/>
              <a:t>GCSE Foundation tier </a:t>
            </a:r>
            <a:r>
              <a:rPr lang="en-GB" dirty="0"/>
              <a:t>level of maths must ‘not be lower than that which is expected of learners at Key Stage 3, as outlined in the Department for Education’s document </a:t>
            </a:r>
            <a:r>
              <a:rPr lang="en-GB" i="1" dirty="0"/>
              <a:t>Mathematics programmes of study: Key stage 3</a:t>
            </a:r>
            <a:r>
              <a:rPr lang="en-GB" dirty="0"/>
              <a:t>.’</a:t>
            </a:r>
          </a:p>
          <a:p>
            <a:endParaRPr lang="en-GB" dirty="0"/>
          </a:p>
          <a:p>
            <a:r>
              <a:rPr lang="en-GB" b="1" dirty="0"/>
              <a:t>GCSE Higher tier</a:t>
            </a:r>
            <a:r>
              <a:rPr lang="en-GB" dirty="0"/>
              <a:t> level of maths must ‘not be lower than that of questions and tasks in assessments for the foundation tier in a GCSE Qualification in Mathematics.’</a:t>
            </a:r>
          </a:p>
          <a:p>
            <a:endParaRPr lang="en-GB" dirty="0"/>
          </a:p>
          <a:p>
            <a:pPr>
              <a:buFont typeface="Arial" panose="020B0604020202020204" pitchFamily="34" charset="0"/>
              <a:buChar char="•"/>
            </a:pPr>
            <a:r>
              <a:rPr lang="en-GB" dirty="0"/>
              <a:t>On </a:t>
            </a:r>
            <a:r>
              <a:rPr lang="en-GB" b="1" dirty="0"/>
              <a:t>GCE </a:t>
            </a:r>
            <a:r>
              <a:rPr lang="en-GB" dirty="0"/>
              <a:t>(AS and A-level) papers, mathematical skills must be ‘at level 2 or above’ (ie equivalent to Higher tier GCSE mathematics or above).</a:t>
            </a:r>
          </a:p>
        </p:txBody>
      </p:sp>
      <p:sp>
        <p:nvSpPr>
          <p:cNvPr id="8" name="Rectangle 7">
            <a:extLst>
              <a:ext uri="{FF2B5EF4-FFF2-40B4-BE49-F238E27FC236}">
                <a16:creationId xmlns:a16="http://schemas.microsoft.com/office/drawing/2014/main" id="{50A566F8-0FAA-4E00-BDD3-B140118C1032}"/>
              </a:ext>
            </a:extLst>
          </p:cNvPr>
          <p:cNvSpPr/>
          <p:nvPr/>
        </p:nvSpPr>
        <p:spPr>
          <a:xfrm>
            <a:off x="5706326" y="6031038"/>
            <a:ext cx="2993210" cy="579967"/>
          </a:xfrm>
          <a:prstGeom prst="rect">
            <a:avLst/>
          </a:prstGeom>
        </p:spPr>
        <p:txBody>
          <a:bodyPr wrap="square">
            <a:spAutoFit/>
          </a:bodyPr>
          <a:lstStyle/>
          <a:p>
            <a:pPr>
              <a:lnSpc>
                <a:spcPts val="1300"/>
              </a:lnSpc>
            </a:pPr>
            <a:r>
              <a:rPr lang="en-GB" sz="1000" dirty="0">
                <a:latin typeface="Arial" panose="020B0604020202020204" pitchFamily="34" charset="0"/>
                <a:ea typeface="Times New Roman" panose="02020603050405020304" pitchFamily="18" charset="0"/>
                <a:cs typeface="Times New Roman" panose="02020603050405020304" pitchFamily="18" charset="0"/>
              </a:rPr>
              <a:t>Used under the Open Government Licence v3.0.</a:t>
            </a:r>
          </a:p>
          <a:p>
            <a:pPr>
              <a:lnSpc>
                <a:spcPts val="1300"/>
              </a:lnSpc>
            </a:pPr>
            <a:endParaRPr lang="en-GB" sz="1000" dirty="0">
              <a:solidFill>
                <a:schemeClr val="accent2"/>
              </a:solidFill>
            </a:endParaRPr>
          </a:p>
          <a:p>
            <a:pPr lvl="0">
              <a:lnSpc>
                <a:spcPts val="1300"/>
              </a:lnSpc>
            </a:pPr>
            <a:endParaRPr lang="en-GB" sz="1000"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Use of standard form: Progression of requirements</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r>
              <a:rPr lang="en-GB" dirty="0"/>
              <a:t>Use of standard form is not specifically mentioned at Key Stage 3 science.</a:t>
            </a:r>
          </a:p>
          <a:p>
            <a:r>
              <a:rPr lang="en-GB" dirty="0"/>
              <a:t>From the programme of study for Key Stage 3 Maths:</a:t>
            </a:r>
          </a:p>
          <a:p>
            <a:pPr marL="288000" lvl="1" indent="0">
              <a:buNone/>
            </a:pPr>
            <a:r>
              <a:rPr lang="en-GB" i="1" dirty="0"/>
              <a:t>‘Pupils should be taught to </a:t>
            </a:r>
            <a:r>
              <a:rPr lang="en-GB" b="1" i="1" dirty="0"/>
              <a:t>interpret and compare </a:t>
            </a:r>
            <a:r>
              <a:rPr lang="en-GB" i="1" dirty="0"/>
              <a:t>numbers in standard form A × 10</a:t>
            </a:r>
            <a:r>
              <a:rPr lang="en-GB" i="1" baseline="30000" dirty="0"/>
              <a:t>n</a:t>
            </a:r>
            <a:r>
              <a:rPr lang="en-GB" i="1" dirty="0"/>
              <a:t> 1 ≤ A &lt; 10, where n is a positive or negative integer, or zero.’</a:t>
            </a:r>
          </a:p>
          <a:p>
            <a:pPr marL="288000" lvl="1" indent="0">
              <a:buNone/>
            </a:pPr>
            <a:endParaRPr lang="en-GB" sz="1600" dirty="0"/>
          </a:p>
          <a:p>
            <a:pPr>
              <a:buFont typeface="Arial" panose="020B0604020202020204" pitchFamily="34" charset="0"/>
              <a:buChar char="•"/>
            </a:pPr>
            <a:r>
              <a:rPr lang="en-GB" dirty="0"/>
              <a:t>From the GCSE Maths criteria: </a:t>
            </a:r>
          </a:p>
          <a:p>
            <a:pPr marL="288000" lvl="1" indent="0">
              <a:buNone/>
            </a:pPr>
            <a:r>
              <a:rPr lang="en-GB" i="1" dirty="0"/>
              <a:t>‘N9 </a:t>
            </a:r>
            <a:r>
              <a:rPr lang="en-GB" b="1" i="1" dirty="0">
                <a:solidFill>
                  <a:schemeClr val="tx1"/>
                </a:solidFill>
              </a:rPr>
              <a:t>calculate with and interpret </a:t>
            </a:r>
            <a:r>
              <a:rPr lang="en-GB" i="1" dirty="0">
                <a:solidFill>
                  <a:schemeClr val="tx1"/>
                </a:solidFill>
              </a:rPr>
              <a:t>standard form </a:t>
            </a:r>
            <a:r>
              <a:rPr lang="en-GB" i="1" dirty="0"/>
              <a:t>A × 10</a:t>
            </a:r>
            <a:r>
              <a:rPr lang="en-GB" i="1" baseline="30000" dirty="0"/>
              <a:t>n</a:t>
            </a:r>
            <a:r>
              <a:rPr lang="en-GB" i="1" dirty="0"/>
              <a:t> 1 ≤ A &lt; 10, where n is an integer (with and without a calculator).’</a:t>
            </a:r>
          </a:p>
          <a:p>
            <a:pPr marL="288000" lvl="1" indent="0">
              <a:buNone/>
            </a:pPr>
            <a:endParaRPr lang="en-GB" sz="1600" dirty="0"/>
          </a:p>
          <a:p>
            <a:r>
              <a:rPr lang="en-GB" dirty="0"/>
              <a:t>From the GCSE science maths criteria:</a:t>
            </a:r>
          </a:p>
          <a:p>
            <a:pPr marL="288000" lvl="1" indent="0">
              <a:buNone/>
            </a:pPr>
            <a:r>
              <a:rPr lang="en-GB" i="1" dirty="0"/>
              <a:t>‘1b recognise and use expressions in standard form.’</a:t>
            </a:r>
          </a:p>
          <a:p>
            <a:pPr marL="288000" lvl="1" indent="0">
              <a:buNone/>
            </a:pPr>
            <a:endParaRPr lang="en-GB" sz="1600" dirty="0"/>
          </a:p>
          <a:p>
            <a:r>
              <a:rPr lang="en-GB" dirty="0"/>
              <a:t>From the A-level science maths criteria:</a:t>
            </a:r>
          </a:p>
          <a:p>
            <a:pPr marL="288000" lvl="1" indent="0">
              <a:buNone/>
            </a:pPr>
            <a:r>
              <a:rPr lang="en-GB" i="1" dirty="0"/>
              <a:t>‘AO2 recognise and use expressions in standard form.’</a:t>
            </a:r>
          </a:p>
          <a:p>
            <a:endParaRPr lang="en-GB" dirty="0"/>
          </a:p>
        </p:txBody>
      </p:sp>
      <p:sp>
        <p:nvSpPr>
          <p:cNvPr id="9" name="TextBox 8">
            <a:extLst>
              <a:ext uri="{FF2B5EF4-FFF2-40B4-BE49-F238E27FC236}">
                <a16:creationId xmlns:a16="http://schemas.microsoft.com/office/drawing/2014/main" id="{5B84FE7A-06B9-4EF2-ACC0-C6C11CADA2C2}"/>
              </a:ext>
            </a:extLst>
          </p:cNvPr>
          <p:cNvSpPr txBox="1"/>
          <p:nvPr/>
        </p:nvSpPr>
        <p:spPr>
          <a:xfrm>
            <a:off x="5903735" y="6160060"/>
            <a:ext cx="2861123" cy="153888"/>
          </a:xfrm>
          <a:prstGeom prst="rect">
            <a:avLst/>
          </a:prstGeom>
          <a:noFill/>
        </p:spPr>
        <p:txBody>
          <a:bodyPr wrap="square" lIns="0" tIns="0" rIns="0" bIns="0" rtlCol="0">
            <a:spAutoFit/>
          </a:bodyPr>
          <a:lstStyle/>
          <a:p>
            <a:r>
              <a:rPr lang="en-GB" sz="1000" dirty="0"/>
              <a:t>Used under the Open Government Licence v3.0</a:t>
            </a:r>
          </a:p>
        </p:txBody>
      </p:sp>
    </p:spTree>
    <p:extLst>
      <p:ext uri="{BB962C8B-B14F-4D97-AF65-F5344CB8AC3E}">
        <p14:creationId xmlns:p14="http://schemas.microsoft.com/office/powerpoint/2010/main" val="401407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76DF-0310-4E36-B278-6D2FEC001213}"/>
              </a:ext>
            </a:extLst>
          </p:cNvPr>
          <p:cNvSpPr>
            <a:spLocks noGrp="1"/>
          </p:cNvSpPr>
          <p:nvPr>
            <p:ph type="title"/>
          </p:nvPr>
        </p:nvSpPr>
        <p:spPr/>
        <p:txBody>
          <a:bodyPr/>
          <a:lstStyle/>
          <a:p>
            <a:r>
              <a:rPr lang="en-GB" dirty="0"/>
              <a:t>Teaching standard form in science lessons</a:t>
            </a:r>
          </a:p>
        </p:txBody>
      </p:sp>
      <p:sp>
        <p:nvSpPr>
          <p:cNvPr id="3" name="Footer Placeholder 2">
            <a:extLst>
              <a:ext uri="{FF2B5EF4-FFF2-40B4-BE49-F238E27FC236}">
                <a16:creationId xmlns:a16="http://schemas.microsoft.com/office/drawing/2014/main" id="{D29441A2-2794-4CAB-A4AD-1FCDC56EA5DB}"/>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5" name="Content Placeholder 4">
            <a:extLst>
              <a:ext uri="{FF2B5EF4-FFF2-40B4-BE49-F238E27FC236}">
                <a16:creationId xmlns:a16="http://schemas.microsoft.com/office/drawing/2014/main" id="{131E4479-9590-49D2-B25E-D73107D043B3}"/>
              </a:ext>
            </a:extLst>
          </p:cNvPr>
          <p:cNvSpPr>
            <a:spLocks noGrp="1"/>
          </p:cNvSpPr>
          <p:nvPr>
            <p:ph sz="quarter" idx="12"/>
          </p:nvPr>
        </p:nvSpPr>
        <p:spPr/>
        <p:txBody>
          <a:bodyPr/>
          <a:lstStyle/>
          <a:p>
            <a:pPr marL="0" indent="0">
              <a:buNone/>
            </a:pPr>
            <a:r>
              <a:rPr lang="en-GB" dirty="0"/>
              <a:t>Do you incorporate use of standard form in your Key Stage 3 science lessons?</a:t>
            </a:r>
          </a:p>
          <a:p>
            <a:pPr marL="0" indent="0">
              <a:buNone/>
            </a:pPr>
            <a:endParaRPr lang="en-GB" dirty="0"/>
          </a:p>
          <a:p>
            <a:r>
              <a:rPr lang="en-GB" dirty="0"/>
              <a:t>If your answer is ‘yes’, what resources do you use?</a:t>
            </a:r>
          </a:p>
          <a:p>
            <a:endParaRPr lang="en-GB" dirty="0"/>
          </a:p>
          <a:p>
            <a:r>
              <a:rPr lang="en-GB" dirty="0"/>
              <a:t>If your answer is ‘no’, how do you ensure your students are familiar with this skill when it comes to Key Stage 4 science?</a:t>
            </a:r>
          </a:p>
          <a:p>
            <a:pPr marL="0" indent="0">
              <a:buNone/>
            </a:pPr>
            <a:endParaRPr lang="en-GB" dirty="0"/>
          </a:p>
        </p:txBody>
      </p:sp>
      <p:sp>
        <p:nvSpPr>
          <p:cNvPr id="4" name="Slide Number Placeholder 3">
            <a:extLst>
              <a:ext uri="{FF2B5EF4-FFF2-40B4-BE49-F238E27FC236}">
                <a16:creationId xmlns:a16="http://schemas.microsoft.com/office/drawing/2014/main" id="{5B550FFC-B4EE-4454-808B-2BB5297F78CF}"/>
              </a:ext>
            </a:extLst>
          </p:cNvPr>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360235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Use of standard form: Assessment at GCSE</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8</a:t>
            </a:fld>
            <a:endParaRPr lang="en-GB" dirty="0"/>
          </a:p>
        </p:txBody>
      </p:sp>
      <p:graphicFrame>
        <p:nvGraphicFramePr>
          <p:cNvPr id="7" name="Table 6">
            <a:extLst>
              <a:ext uri="{FF2B5EF4-FFF2-40B4-BE49-F238E27FC236}">
                <a16:creationId xmlns:a16="http://schemas.microsoft.com/office/drawing/2014/main" id="{84D519BF-8EE8-4911-8154-C4705A95A8DB}"/>
              </a:ext>
            </a:extLst>
          </p:cNvPr>
          <p:cNvGraphicFramePr>
            <a:graphicFrameLocks noGrp="1"/>
          </p:cNvGraphicFramePr>
          <p:nvPr>
            <p:extLst>
              <p:ext uri="{D42A27DB-BD31-4B8C-83A1-F6EECF244321}">
                <p14:modId xmlns:p14="http://schemas.microsoft.com/office/powerpoint/2010/main" val="3203797460"/>
              </p:ext>
            </p:extLst>
          </p:nvPr>
        </p:nvGraphicFramePr>
        <p:xfrm>
          <a:off x="540000" y="1731601"/>
          <a:ext cx="8045448" cy="445008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20000"/>
                    </a:ext>
                  </a:extLst>
                </a:gridCol>
                <a:gridCol w="2681816">
                  <a:extLst>
                    <a:ext uri="{9D8B030D-6E8A-4147-A177-3AD203B41FA5}">
                      <a16:colId xmlns:a16="http://schemas.microsoft.com/office/drawing/2014/main" val="20001"/>
                    </a:ext>
                  </a:extLst>
                </a:gridCol>
                <a:gridCol w="2681816">
                  <a:extLst>
                    <a:ext uri="{9D8B030D-6E8A-4147-A177-3AD203B41FA5}">
                      <a16:colId xmlns:a16="http://schemas.microsoft.com/office/drawing/2014/main" val="20003"/>
                    </a:ext>
                  </a:extLst>
                </a:gridCol>
              </a:tblGrid>
              <a:tr h="867964">
                <a:tc>
                  <a:txBody>
                    <a:bodyPr/>
                    <a:lstStyle/>
                    <a:p>
                      <a:pPr algn="l"/>
                      <a:r>
                        <a:rPr lang="en-GB" dirty="0"/>
                        <a:t>Low demand (Foundation tier only)</a:t>
                      </a:r>
                    </a:p>
                  </a:txBody>
                  <a:tcPr>
                    <a:lnL w="12700" cap="flat" cmpd="sng" algn="ctr">
                      <a:solidFill>
                        <a:schemeClr val="tx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l"/>
                      <a:r>
                        <a:rPr lang="en-GB" dirty="0"/>
                        <a:t>Standard demand (Foundation and Higher tier)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l"/>
                      <a:r>
                        <a:rPr lang="en-GB" dirty="0"/>
                        <a:t>High demand</a:t>
                      </a:r>
                      <a:br>
                        <a:rPr lang="en-GB" dirty="0"/>
                      </a:br>
                      <a:r>
                        <a:rPr lang="en-GB" dirty="0"/>
                        <a:t>(Higher tier only)</a:t>
                      </a:r>
                    </a:p>
                  </a:txBody>
                  <a:tcPr>
                    <a:lnL w="12700" cap="flat" cmpd="sng" algn="ctr">
                      <a:solidFill>
                        <a:srgbClr val="FFFFFF"/>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81168">
                <a:tc>
                  <a:txBody>
                    <a:bodyPr/>
                    <a:lstStyle/>
                    <a:p>
                      <a:pPr algn="l"/>
                      <a:r>
                        <a:rPr lang="en-GB" sz="1600" dirty="0"/>
                        <a:t>Use of standard form will not be assessed at low demand.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t>An answer will be required in standard form.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t>An answer will be required in standard form.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81168">
                <a:tc>
                  <a:txBody>
                    <a:bodyPr/>
                    <a:lstStyle/>
                    <a:p>
                      <a:pPr algn="l"/>
                      <a:endParaRPr lang="en-GB"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t>Numbers will be given as positive (eg ×10</a:t>
                      </a:r>
                      <a:r>
                        <a:rPr lang="en-GB" sz="1600" baseline="30000" dirty="0"/>
                        <a:t>6</a:t>
                      </a:r>
                      <a:r>
                        <a:rPr lang="en-GB" sz="1600" dirty="0"/>
                        <a:t>), and simple negative indices.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t>Numbers will use positive (eg ×10</a:t>
                      </a:r>
                      <a:r>
                        <a:rPr lang="en-GB" sz="1600" baseline="30000" dirty="0"/>
                        <a:t>6</a:t>
                      </a:r>
                      <a:r>
                        <a:rPr lang="en-GB" sz="1600" dirty="0"/>
                        <a:t>) or negative</a:t>
                      </a:r>
                      <a:br>
                        <a:rPr lang="en-GB" sz="1600" dirty="0"/>
                      </a:br>
                      <a:r>
                        <a:rPr lang="en-GB" sz="1600" dirty="0"/>
                        <a:t>(eg ×10 </a:t>
                      </a:r>
                      <a:r>
                        <a:rPr lang="en-GB" sz="1600" baseline="30000" dirty="0"/>
                        <a:t>– 6</a:t>
                      </a:r>
                      <a:r>
                        <a:rPr lang="en-GB" sz="1600" dirty="0"/>
                        <a:t>) indices.</a:t>
                      </a:r>
                    </a:p>
                  </a:txBody>
                  <a:tcP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7853">
                <a:tc>
                  <a:txBody>
                    <a:bodyPr/>
                    <a:lstStyle/>
                    <a:p>
                      <a:pPr algn="l"/>
                      <a:endParaRPr lang="en-GB"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spcBef>
                          <a:spcPts val="600"/>
                        </a:spcBef>
                      </a:pPr>
                      <a:r>
                        <a:rPr lang="en-GB" sz="1600" dirty="0"/>
                        <a:t>Students are expected to convert large or small numbers to standard form.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Students are expected to convert large or small numbers to standard form.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31965">
                <a:tc>
                  <a:txBody>
                    <a:bodyPr/>
                    <a:lstStyle/>
                    <a:p>
                      <a:pPr algn="l"/>
                      <a:endParaRPr lang="en-GB"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l"/>
                      <a:r>
                        <a:rPr lang="en-GB" sz="1600" dirty="0"/>
                        <a:t>Students are </a:t>
                      </a:r>
                      <a:r>
                        <a:rPr lang="en-GB" sz="1600" b="1" dirty="0"/>
                        <a:t>not</a:t>
                      </a:r>
                      <a:r>
                        <a:rPr lang="en-GB" sz="1600" dirty="0"/>
                        <a:t> expected to carry out calculations using numbers in standard form.</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Students </a:t>
                      </a:r>
                      <a:r>
                        <a:rPr lang="en-GB" sz="1600" b="1" dirty="0"/>
                        <a:t>are</a:t>
                      </a:r>
                      <a:r>
                        <a:rPr lang="en-GB" sz="1600" dirty="0"/>
                        <a:t> expected to carry out calculations using numbers in standard form.</a:t>
                      </a:r>
                    </a:p>
                    <a:p>
                      <a:pPr algn="l"/>
                      <a:endParaRPr lang="en-GB" sz="16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9256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2925F-0B63-4430-9497-9371706C1601}"/>
              </a:ext>
            </a:extLst>
          </p:cNvPr>
          <p:cNvSpPr>
            <a:spLocks noGrp="1"/>
          </p:cNvSpPr>
          <p:nvPr>
            <p:ph type="title"/>
          </p:nvPr>
        </p:nvSpPr>
        <p:spPr/>
        <p:txBody>
          <a:bodyPr/>
          <a:lstStyle/>
          <a:p>
            <a:r>
              <a:rPr lang="en-GB" dirty="0"/>
              <a:t>The transition from Key Stage 3 to GCSE </a:t>
            </a:r>
          </a:p>
        </p:txBody>
      </p:sp>
      <p:sp>
        <p:nvSpPr>
          <p:cNvPr id="3" name="Footer Placeholder 2">
            <a:extLst>
              <a:ext uri="{FF2B5EF4-FFF2-40B4-BE49-F238E27FC236}">
                <a16:creationId xmlns:a16="http://schemas.microsoft.com/office/drawing/2014/main" id="{767FE2C1-4273-4DDB-AB0F-CBE5FF8E26E7}"/>
              </a:ext>
            </a:extLst>
          </p:cNvPr>
          <p:cNvSpPr>
            <a:spLocks noGrp="1"/>
          </p:cNvSpPr>
          <p:nvPr>
            <p:ph type="ftr" sz="quarter" idx="10"/>
          </p:nvPr>
        </p:nvSpPr>
        <p:spPr/>
        <p:txBody>
          <a:bodyPr/>
          <a:lstStyle/>
          <a:p>
            <a:r>
              <a:rPr lang="en-GB"/>
              <a:t>Copyright © 2022 AQA and its licensors. All rights reserved.</a:t>
            </a:r>
            <a:endParaRPr lang="en-US" dirty="0"/>
          </a:p>
        </p:txBody>
      </p:sp>
      <p:sp>
        <p:nvSpPr>
          <p:cNvPr id="4" name="Slide Number Placeholder 3">
            <a:extLst>
              <a:ext uri="{FF2B5EF4-FFF2-40B4-BE49-F238E27FC236}">
                <a16:creationId xmlns:a16="http://schemas.microsoft.com/office/drawing/2014/main" id="{A5293F3B-C25A-4F05-AE22-C5E5E0E2411F}"/>
              </a:ext>
            </a:extLst>
          </p:cNvPr>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Content Placeholder 4">
            <a:extLst>
              <a:ext uri="{FF2B5EF4-FFF2-40B4-BE49-F238E27FC236}">
                <a16:creationId xmlns:a16="http://schemas.microsoft.com/office/drawing/2014/main" id="{69BA6B63-CA08-42FD-AF05-C232AA1BB4FE}"/>
              </a:ext>
            </a:extLst>
          </p:cNvPr>
          <p:cNvSpPr>
            <a:spLocks noGrp="1"/>
          </p:cNvSpPr>
          <p:nvPr>
            <p:ph sz="quarter" idx="11"/>
          </p:nvPr>
        </p:nvSpPr>
        <p:spPr/>
        <p:txBody>
          <a:bodyPr/>
          <a:lstStyle/>
          <a:p>
            <a:pPr marL="0" indent="0">
              <a:buNone/>
            </a:pPr>
            <a:r>
              <a:rPr lang="en-GB" dirty="0"/>
              <a:t>Look at Examples 1–3 in pages 6-8 of your resources booklet.</a:t>
            </a:r>
          </a:p>
          <a:p>
            <a:pPr marL="0" indent="0">
              <a:buNone/>
            </a:pPr>
            <a:endParaRPr lang="en-GB" dirty="0"/>
          </a:p>
          <a:p>
            <a:r>
              <a:rPr lang="en-GB" dirty="0"/>
              <a:t>Example 1 is a simple Key Stage 3 maths question: students have to write a very big number in standard form.</a:t>
            </a:r>
          </a:p>
          <a:p>
            <a:endParaRPr lang="en-GB" dirty="0"/>
          </a:p>
          <a:p>
            <a:r>
              <a:rPr lang="en-GB" dirty="0"/>
              <a:t>Example 2 is a Standard-demand GCSE science question (2019 Biology 2F): students do a calculation, then convert the number into standard form.</a:t>
            </a:r>
          </a:p>
          <a:p>
            <a:endParaRPr lang="en-GB" dirty="0"/>
          </a:p>
          <a:p>
            <a:r>
              <a:rPr lang="en-GB" dirty="0">
                <a:solidFill>
                  <a:schemeClr val="tx1"/>
                </a:solidFill>
              </a:rPr>
              <a:t>Example 3 is a High-demand GCSE science question (2019 Synergy 3H): </a:t>
            </a:r>
            <a:r>
              <a:rPr lang="en-GB" dirty="0"/>
              <a:t>students have to multiply a number in standard form with a negative index by 1000, then quote their answer in standard form.</a:t>
            </a:r>
          </a:p>
          <a:p>
            <a:endParaRPr lang="en-GB" dirty="0"/>
          </a:p>
          <a:p>
            <a:pPr marL="0" indent="0">
              <a:buNone/>
            </a:pPr>
            <a:r>
              <a:rPr lang="en-GB" dirty="0"/>
              <a:t>How might you use these questions to help with the transition from Key Stage 3 to Key Stage 4 science?</a:t>
            </a:r>
          </a:p>
          <a:p>
            <a:endParaRPr lang="en-GB" dirty="0"/>
          </a:p>
        </p:txBody>
      </p:sp>
    </p:spTree>
    <p:extLst>
      <p:ext uri="{BB962C8B-B14F-4D97-AF65-F5344CB8AC3E}">
        <p14:creationId xmlns:p14="http://schemas.microsoft.com/office/powerpoint/2010/main" val="2040003816"/>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1 v5.4.potx [Read-Only]" id="{D15B041C-1D99-4F65-95B1-9D378DBB089A}" vid="{7BB32C18-71BD-4107-8238-FA1A47BFEE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v0.1</Template>
  <TotalTime>0</TotalTime>
  <Words>5041</Words>
  <PresentationFormat>On-screen Show (4:3)</PresentationFormat>
  <Paragraphs>437</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Times New Roman</vt:lpstr>
      <vt:lpstr>AQA presentation master</vt:lpstr>
      <vt:lpstr>ASE Conference: Progression of maths in science through the key stages</vt:lpstr>
      <vt:lpstr>Welcome</vt:lpstr>
      <vt:lpstr>How today’s session will run</vt:lpstr>
      <vt:lpstr>Key transferable maths skills in science</vt:lpstr>
      <vt:lpstr>General mathematical requirements in science</vt:lpstr>
      <vt:lpstr>Use of standard form: Progression of requirements</vt:lpstr>
      <vt:lpstr>Teaching standard form in science lessons</vt:lpstr>
      <vt:lpstr>Use of standard form: Assessment at GCSE</vt:lpstr>
      <vt:lpstr>The transition from Key Stage 3 to GCSE </vt:lpstr>
      <vt:lpstr>Are your students ready to move from Key Stage 3 to GCSE?</vt:lpstr>
      <vt:lpstr>Are your students ready to move from Key Stage 3 to GCSE?</vt:lpstr>
      <vt:lpstr>Use of standard form: Assessment at A-level</vt:lpstr>
      <vt:lpstr>The transition from GCSE to A-level </vt:lpstr>
      <vt:lpstr>The transition from GCSE to A-level </vt:lpstr>
      <vt:lpstr>Are your students ready for A-level?</vt:lpstr>
      <vt:lpstr>Focus on success: Maths in science</vt:lpstr>
      <vt:lpstr>GCSE Maths skills audit</vt:lpstr>
      <vt:lpstr>GCSE to A-level transition activities</vt:lpstr>
      <vt:lpstr>Transition resources for maths in science</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Progression of ASE Conference: Maths in science through key stages – Spring 2022</dc:title>
  <dc:creator>AQA</dc:creator>
  <cp:lastPrinted>2017-02-06T11:47:27Z</cp:lastPrinted>
  <dcterms:created xsi:type="dcterms:W3CDTF">2021-01-05T09:46:59Z</dcterms:created>
  <dcterms:modified xsi:type="dcterms:W3CDTF">2021-12-21T17:01:54Z</dcterms:modified>
</cp:coreProperties>
</file>