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2" r:id="rId3"/>
    <p:sldId id="297" r:id="rId4"/>
    <p:sldId id="260" r:id="rId5"/>
    <p:sldId id="261" r:id="rId6"/>
    <p:sldId id="300" r:id="rId7"/>
    <p:sldId id="290" r:id="rId8"/>
    <p:sldId id="291" r:id="rId9"/>
    <p:sldId id="292" r:id="rId10"/>
    <p:sldId id="293" r:id="rId11"/>
    <p:sldId id="272" r:id="rId12"/>
    <p:sldId id="295" r:id="rId13"/>
    <p:sldId id="296" r:id="rId14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C7835B-1A92-4A9C-B98B-5B0FDBFD5E88}">
          <p14:sldIdLst>
            <p14:sldId id="256"/>
            <p14:sldId id="282"/>
            <p14:sldId id="297"/>
            <p14:sldId id="260"/>
            <p14:sldId id="261"/>
            <p14:sldId id="300"/>
            <p14:sldId id="290"/>
            <p14:sldId id="291"/>
            <p14:sldId id="292"/>
            <p14:sldId id="293"/>
            <p14:sldId id="272"/>
            <p14:sldId id="295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orient="horz" pos="4225">
          <p15:clr>
            <a:srgbClr val="A4A3A4"/>
          </p15:clr>
        </p15:guide>
        <p15:guide id="3" pos="3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aver, Jenny" initials="WJ" lastIdx="5" clrIdx="0"/>
  <p:cmAuthor id="1" name="Bairstow, Rebecca" initials="BR" lastIdx="10" clrIdx="1">
    <p:extLst/>
  </p:cmAuthor>
  <p:cmAuthor id="2" name="Thornton, Paul" initials="TP" lastIdx="13" clrIdx="2">
    <p:extLst/>
  </p:cmAuthor>
  <p:cmAuthor id="3" name="Reece, Elise" initials="RE" lastIdx="6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3AF"/>
    <a:srgbClr val="325F78"/>
    <a:srgbClr val="418C87"/>
    <a:srgbClr val="4B9646"/>
    <a:srgbClr val="4B9614"/>
    <a:srgbClr val="783C2D"/>
    <a:srgbClr val="4B4B4B"/>
    <a:srgbClr val="DC7D28"/>
    <a:srgbClr val="646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787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056" y="53"/>
      </p:cViewPr>
      <p:guideLst>
        <p:guide orient="horz" pos="2157"/>
        <p:guide orient="horz" pos="4225"/>
        <p:guide pos="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7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87225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3A57F-4C82-4BF4-9C36-0E698AFE31F7}" type="datetime1">
              <a:rPr lang="en-US" smtClean="0"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C70C-4F3D-A24C-BE6B-90E4410C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4599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021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Before we discuss the possible future of assessment models I think its important to understand the principle behind</a:t>
            </a:r>
            <a:r>
              <a:rPr lang="en-GB" baseline="0" dirty="0"/>
              <a:t> what makes a good assessment system 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7D939E2-655C-4C08-8302-10B7C3658D49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6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comparable – criterion referenced  or </a:t>
            </a:r>
            <a:r>
              <a:rPr lang="en-GB" baseline="0" dirty="0"/>
              <a:t> statistically deliver a comparable outcome measure </a:t>
            </a:r>
            <a:r>
              <a:rPr lang="en-GB" baseline="0" dirty="0" err="1"/>
              <a:t>ie</a:t>
            </a:r>
            <a:r>
              <a:rPr lang="en-GB" baseline="0" dirty="0"/>
              <a:t> – 50% students get a level 5 or above each year  – population doesn’t get more intelligent ???? – is that a flawed argument 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ED9B67A-47FA-4E53-9212-28AF96CF3F3E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769B44-D6F4-438E-ADED-F633E0223CC7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44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CD344DB-1637-41B3-8E6F-F03AE65CD5A3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33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3A62381-C9F3-45A6-B207-90D5973471FB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68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A2044C1-5BDD-41CA-85EE-78101F511DDE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5C70C-4F3D-A24C-BE6B-90E4410CB3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9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4153" y="6246646"/>
            <a:ext cx="8796168" cy="165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892053"/>
            <a:ext cx="8796168" cy="165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1426720"/>
            <a:ext cx="4114551" cy="968675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3800"/>
              </a:lnSpc>
              <a:defRPr sz="36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0000" y="2705615"/>
            <a:ext cx="4114551" cy="37831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Presented by</a:t>
            </a:r>
            <a:br>
              <a:rPr lang="en-US" dirty="0"/>
            </a:b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85819"/>
            <a:ext cx="4645025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2527176"/>
            <a:ext cx="4645025" cy="0"/>
          </a:xfrm>
          <a:prstGeom prst="line">
            <a:avLst/>
          </a:prstGeom>
          <a:ln w="3810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7825042" y="6455753"/>
            <a:ext cx="971126" cy="402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539750" y="3152188"/>
            <a:ext cx="4114801" cy="338138"/>
          </a:xfrm>
        </p:spPr>
        <p:txBody>
          <a:bodyPr rIns="0"/>
          <a:lstStyle>
            <a:lvl1pPr marL="0" indent="0">
              <a:lnSpc>
                <a:spcPts val="2600"/>
              </a:lnSpc>
              <a:buFontTx/>
              <a:buNone/>
              <a:defRPr sz="24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 &lt;</a:t>
            </a:r>
            <a:r>
              <a:rPr lang="en-US" dirty="0" err="1"/>
              <a:t>dd</a:t>
            </a:r>
            <a:r>
              <a:rPr lang="en-US" dirty="0"/>
              <a:t>/mm/</a:t>
            </a:r>
            <a:r>
              <a:rPr lang="en-US" dirty="0" err="1"/>
              <a:t>yyyy</a:t>
            </a:r>
            <a:r>
              <a:rPr lang="en-US" dirty="0"/>
              <a:t>&gt;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48" y="278675"/>
            <a:ext cx="1620000" cy="728567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>
            <a:off x="0" y="6340475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Dark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148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94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Turquoi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78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77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Gre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85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Violet">
    <p:bg>
      <p:bgPr>
        <a:solidFill>
          <a:srgbClr val="6464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6464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7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Teal">
    <p:bg>
      <p:bgPr>
        <a:solidFill>
          <a:srgbClr val="325F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325F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0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Yellow">
    <p:bg>
      <p:bgPr>
        <a:solidFill>
          <a:srgbClr val="DC7D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DC7D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01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Brick">
    <p:bg>
      <p:bgPr>
        <a:solidFill>
          <a:srgbClr val="783C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783C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6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t in tou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Get in touch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pic>
        <p:nvPicPr>
          <p:cNvPr id="9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3570037" cy="4406804"/>
          </a:xfrm>
        </p:spPr>
        <p:txBody>
          <a:bodyPr/>
          <a:lstStyle>
            <a:lvl1pPr marL="360000" indent="-360000">
              <a:defRPr>
                <a:solidFill>
                  <a:schemeClr val="tx1"/>
                </a:solidFill>
              </a:defRPr>
            </a:lvl1pPr>
            <a:lvl2pPr marL="720000" indent="-360000">
              <a:defRPr>
                <a:solidFill>
                  <a:schemeClr val="tx1"/>
                </a:solidFill>
              </a:defRPr>
            </a:lvl2pPr>
            <a:lvl3pPr marL="1080000" indent="-360000">
              <a:defRPr>
                <a:solidFill>
                  <a:schemeClr val="tx1"/>
                </a:solidFill>
              </a:defRPr>
            </a:lvl3pPr>
            <a:lvl4pPr marL="1440000" indent="-360000">
              <a:defRPr>
                <a:solidFill>
                  <a:schemeClr val="tx1"/>
                </a:solidFill>
              </a:defRPr>
            </a:lvl4pPr>
            <a:lvl5pPr marL="1800000" indent="-360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2" descr="I:\Content and Resources\Events\Templates\Ppt break slide imagery\Get_in_Touch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249" y="1668023"/>
            <a:ext cx="4043301" cy="458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35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050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767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976438" y="6611005"/>
            <a:ext cx="2678400" cy="241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B4B4B"/>
                </a:solidFill>
              </a:defRPr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pic>
        <p:nvPicPr>
          <p:cNvPr id="8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 marL="360000" indent="-360000">
              <a:defRPr>
                <a:solidFill>
                  <a:schemeClr val="tx1"/>
                </a:solidFill>
              </a:defRPr>
            </a:lvl1pPr>
            <a:lvl2pPr marL="720000" indent="-360000">
              <a:defRPr>
                <a:solidFill>
                  <a:schemeClr val="tx1"/>
                </a:solidFill>
              </a:defRPr>
            </a:lvl2pPr>
            <a:lvl3pPr marL="1080000" indent="-360000">
              <a:defRPr>
                <a:solidFill>
                  <a:schemeClr val="tx1"/>
                </a:solidFill>
              </a:defRPr>
            </a:lvl3pPr>
            <a:lvl4pPr marL="1440000" indent="-360000">
              <a:defRPr>
                <a:solidFill>
                  <a:schemeClr val="tx1"/>
                </a:solidFill>
              </a:defRPr>
            </a:lvl4pPr>
            <a:lvl5pPr marL="1800000" indent="-360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2790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Welcome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pic>
        <p:nvPicPr>
          <p:cNvPr id="8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6" name="Picture 2" descr="I:\Content and Resources\Events\Templates\Ppt break slide imagery\Welcom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50" y="1191400"/>
            <a:ext cx="4481513" cy="509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84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610" y="6478180"/>
            <a:ext cx="719352" cy="24689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380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B4B4B"/>
                </a:solidFill>
              </a:defRPr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pic>
        <p:nvPicPr>
          <p:cNvPr id="8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539999" y="1731712"/>
            <a:ext cx="8045201" cy="440680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6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540000" y="1731600"/>
            <a:ext cx="8046000" cy="440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1149750" indent="-285750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94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Insert video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pic>
        <p:nvPicPr>
          <p:cNvPr id="8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4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94324" y="1727199"/>
            <a:ext cx="3190875" cy="4406400"/>
          </a:xfrm>
        </p:spPr>
        <p:txBody>
          <a:bodyPr rIns="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image or graphic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0" y="6611005"/>
            <a:ext cx="3130838" cy="241200"/>
          </a:xfrm>
          <a:prstGeom prst="rect">
            <a:avLst/>
          </a:prstGeom>
        </p:spPr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GB"/>
              <a:t>Copyright © 2021 AQA and its licensors. All rights reserved</a:t>
            </a:r>
            <a:endParaRPr lang="en-US" dirty="0"/>
          </a:p>
        </p:txBody>
      </p:sp>
      <p:pic>
        <p:nvPicPr>
          <p:cNvPr id="9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2"/>
          </p:nvPr>
        </p:nvSpPr>
        <p:spPr>
          <a:xfrm>
            <a:off x="540000" y="1731600"/>
            <a:ext cx="4500000" cy="440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1149750" indent="-285750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5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2021 AQA and its licensors. All rights reserved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974785"/>
            <a:ext cx="9144000" cy="536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7" name="Picture 2" descr="G:\01 GRAPHIC DESIGN Oct 2012 onwards\03 LOGOS (other)\AQA NEW LOGO MASTER\RGB jpeg\AQA_New_logo_no_strapline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50" y="6476351"/>
            <a:ext cx="720000" cy="2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95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899455"/>
            <a:ext cx="8768155" cy="2211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1436294"/>
            <a:ext cx="4028825" cy="97295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38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780867" y="6458400"/>
            <a:ext cx="829733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285819"/>
            <a:ext cx="4645025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0" y="2527176"/>
            <a:ext cx="4645025" cy="0"/>
          </a:xfrm>
          <a:prstGeom prst="line">
            <a:avLst/>
          </a:prstGeom>
          <a:ln w="3810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48" y="278675"/>
            <a:ext cx="1620000" cy="72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41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441132"/>
            <a:ext cx="8045200" cy="431181"/>
          </a:xfrm>
          <a:prstGeom prst="rect">
            <a:avLst/>
          </a:prstGeom>
        </p:spPr>
        <p:txBody>
          <a:bodyPr vert="horz" lIns="0" tIns="0" rIns="91440" bIns="0" rtlCol="0" anchor="t" anchorCtr="0"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731713"/>
            <a:ext cx="8045200" cy="44068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62025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340475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464" y="6476351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B4B4B"/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1" y="6611005"/>
            <a:ext cx="3130838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77" r:id="rId3"/>
    <p:sldLayoutId id="2147483680" r:id="rId4"/>
    <p:sldLayoutId id="2147483667" r:id="rId5"/>
    <p:sldLayoutId id="2147483662" r:id="rId6"/>
    <p:sldLayoutId id="2147483664" r:id="rId7"/>
    <p:sldLayoutId id="2147483681" r:id="rId8"/>
    <p:sldLayoutId id="2147483665" r:id="rId9"/>
    <p:sldLayoutId id="2147483678" r:id="rId10"/>
    <p:sldLayoutId id="2147483669" r:id="rId11"/>
    <p:sldLayoutId id="2147483670" r:id="rId12"/>
    <p:sldLayoutId id="2147483671" r:id="rId13"/>
    <p:sldLayoutId id="2147483672" r:id="rId14"/>
    <p:sldLayoutId id="2147483674" r:id="rId15"/>
    <p:sldLayoutId id="2147483673" r:id="rId16"/>
    <p:sldLayoutId id="2147483675" r:id="rId17"/>
    <p:sldLayoutId id="2147483676" r:id="rId18"/>
    <p:sldLayoutId id="2147483683" r:id="rId19"/>
    <p:sldLayoutId id="2147483687" r:id="rId20"/>
    <p:sldLayoutId id="2147483688" r:id="rId21"/>
  </p:sldLayoutIdLst>
  <p:hf hd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8000" indent="-288000" algn="l" defTabSz="457200" rtl="0" eaLnBrk="1" latinLnBrk="0" hangingPunct="1">
        <a:lnSpc>
          <a:spcPct val="100000"/>
        </a:lnSpc>
        <a:spcBef>
          <a:spcPts val="400"/>
        </a:spcBef>
        <a:buClr>
          <a:srgbClr val="4B4B4B"/>
        </a:buClr>
        <a:buFont typeface="Arial"/>
        <a:buChar char="•"/>
        <a:defRPr sz="1800" kern="1200">
          <a:solidFill>
            <a:srgbClr val="4B4B4B"/>
          </a:solidFill>
          <a:latin typeface="+mn-lt"/>
          <a:ea typeface="+mn-ea"/>
          <a:cs typeface="+mn-cs"/>
        </a:defRPr>
      </a:lvl1pPr>
      <a:lvl2pPr marL="576000" indent="-288000" algn="l" defTabSz="4572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rgbClr val="4B4B4B"/>
          </a:solidFill>
          <a:latin typeface="+mn-lt"/>
          <a:ea typeface="+mn-ea"/>
          <a:cs typeface="+mn-cs"/>
        </a:defRPr>
      </a:lvl2pPr>
      <a:lvl3pPr marL="864000" indent="-288000" algn="l" defTabSz="4572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rgbClr val="4B4B4B"/>
          </a:solidFill>
          <a:latin typeface="+mn-lt"/>
          <a:ea typeface="+mn-ea"/>
          <a:cs typeface="+mn-cs"/>
        </a:defRPr>
      </a:lvl3pPr>
      <a:lvl4pPr marL="1152000" indent="-288000" algn="l" defTabSz="4572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rgbClr val="4B4B4B"/>
          </a:solidFill>
          <a:latin typeface="+mn-lt"/>
          <a:ea typeface="+mn-ea"/>
          <a:cs typeface="+mn-cs"/>
        </a:defRPr>
      </a:lvl4pPr>
      <a:lvl5pPr marL="1440000" indent="-288000" algn="l" defTabSz="4572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rgbClr val="4B4B4B"/>
          </a:solidFill>
          <a:latin typeface="+mn-lt"/>
          <a:ea typeface="+mn-ea"/>
          <a:cs typeface="+mn-cs"/>
        </a:defRPr>
      </a:lvl5pPr>
      <a:lvl6pPr marL="2286000" indent="0" algn="l" defTabSz="457200" rtl="0" eaLnBrk="1" latinLnBrk="0" hangingPunct="1">
        <a:spcBef>
          <a:spcPct val="20000"/>
        </a:spcBef>
        <a:buFont typeface="Arial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QA?" TargetMode="External"/><Relationship Id="rId2" Type="http://schemas.openxmlformats.org/officeDocument/2006/relationships/hyperlink" Target="mailto:gcsescience@aqa.org.uk" TargetMode="Externa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qi.org.uk/blogs" TargetMode="External"/><Relationship Id="rId2" Type="http://schemas.openxmlformats.org/officeDocument/2006/relationships/hyperlink" Target="https://www.aqi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qi.org.uk/publications/what-next-for-gcse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4" y="1426720"/>
            <a:ext cx="6195333" cy="968675"/>
          </a:xfrm>
        </p:spPr>
        <p:txBody>
          <a:bodyPr/>
          <a:lstStyle/>
          <a:p>
            <a:r>
              <a:rPr lang="en-GB" dirty="0"/>
              <a:t>ASE Conference: The future of assessment models</a:t>
            </a:r>
            <a:endParaRPr lang="en-GB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Spring 2022</a:t>
            </a:r>
          </a:p>
        </p:txBody>
      </p:sp>
      <p:pic>
        <p:nvPicPr>
          <p:cNvPr id="5" name="Picture 4" descr="C:\Users\SCornelius\AppData\Local\Microsoft\Windows\Temporary Internet Files\Content.Word\FLOWER_GENERIC_RGB.JPG">
            <a:extLst>
              <a:ext uri="{FF2B5EF4-FFF2-40B4-BE49-F238E27FC236}">
                <a16:creationId xmlns:a16="http://schemas.microsoft.com/office/drawing/2014/main" id="{124D0063-0192-4A5B-88BC-430316527CD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445" y="2894771"/>
            <a:ext cx="3170555" cy="33134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51EEC20-AB1D-4D80-8E0E-863C2F8E91F2}"/>
              </a:ext>
            </a:extLst>
          </p:cNvPr>
          <p:cNvSpPr txBox="1">
            <a:spLocks/>
          </p:cNvSpPr>
          <p:nvPr/>
        </p:nvSpPr>
        <p:spPr>
          <a:xfrm>
            <a:off x="539999" y="3239844"/>
            <a:ext cx="4114551" cy="378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ts val="2600"/>
              </a:lnSpc>
              <a:spcBef>
                <a:spcPts val="400"/>
              </a:spcBef>
              <a:buClr>
                <a:srgbClr val="4B4B4B"/>
              </a:buClr>
              <a:buFont typeface="Arial"/>
              <a:buNone/>
              <a:defRPr sz="24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lnSpc>
                <a:spcPct val="100000"/>
              </a:lnSpc>
              <a:spcBef>
                <a:spcPts val="4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00000"/>
              </a:lnSpc>
              <a:spcBef>
                <a:spcPts val="4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00000"/>
              </a:lnSpc>
              <a:spcBef>
                <a:spcPts val="4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00000"/>
              </a:lnSpc>
              <a:spcBef>
                <a:spcPts val="4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latin typeface="+mn-lt"/>
              </a:rPr>
              <a:t>Elise Reece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2331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4F954-9B89-447F-9B69-390DADF1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design: What works best?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856FA-7E70-4E0D-86C2-DFE9E666C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Length of assessment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Option of choice: core vs combined vs separates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Summative or modular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Question types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Amount of content 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Assessment of practical skills 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Onscreen capacity 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94454-C87F-4DB5-8584-D994E507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EC056-FB89-44A4-9E21-15285051B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11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A298E-49C5-40BA-84DE-DC0BE39FCB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CEA4B-A147-4112-895B-4C2D94DD15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Are there any other comments you would like to make?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4132F-181F-43B1-899A-458EDFDF0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5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810554-F623-4CD5-83D4-DAF19442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 in touch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BE9D5D-9465-4176-A2D2-24C4646F4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Our friendly team will be happy to support you between 8am and 5pm, Monday to Friday.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/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Tel: </a:t>
            </a:r>
            <a:r>
              <a:rPr lang="fr-FR" altLang="en-US" dirty="0"/>
              <a:t>01483 477 756</a:t>
            </a:r>
            <a:endParaRPr lang="fr-FR" dirty="0"/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Email: </a:t>
            </a:r>
            <a:r>
              <a:rPr lang="fr-FR" alt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gcsescience@aqa.org.uk</a:t>
            </a:r>
            <a:r>
              <a:rPr lang="fr-FR" altLang="en-US" dirty="0">
                <a:solidFill>
                  <a:schemeClr val="accent2"/>
                </a:solidFill>
              </a:rPr>
              <a:t>  </a:t>
            </a:r>
            <a:endParaRPr lang="fr-FR" dirty="0">
              <a:solidFill>
                <a:schemeClr val="accent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Twitter: </a:t>
            </a:r>
            <a:r>
              <a:rPr lang="en-GB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@AQA</a:t>
            </a:r>
            <a:endParaRPr lang="en-GB" dirty="0">
              <a:solidFill>
                <a:schemeClr val="accent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aqa.org.uk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403E00-9B10-4388-AEE2-44CC7567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2641F8-497B-491B-A953-91306FE60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86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6FD4FF-1ADD-4159-A763-97EEF396E9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418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0D28AF-A962-445A-BC6F-04F33E9AD8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E0B31-09D1-4387-8866-E15C76C0F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92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6F15-3DC8-4D33-92A6-6F54555B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AQi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61328-76DC-4F44-902A-0C63D4C30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October we launched </a:t>
            </a:r>
            <a:r>
              <a:rPr lang="en-GB" u="sng" dirty="0" err="1">
                <a:solidFill>
                  <a:srgbClr val="3273A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AQi</a:t>
            </a:r>
            <a:r>
              <a:rPr lang="en-GB" dirty="0">
                <a:solidFill>
                  <a:srgbClr val="3273AF"/>
                </a:solidFill>
              </a:rPr>
              <a:t>: </a:t>
            </a:r>
            <a:r>
              <a:rPr lang="en-GB" dirty="0"/>
              <a:t>an exciting new online hub for insight, data and new thinking on the future of assessment and qualifications.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We hope </a:t>
            </a:r>
            <a:r>
              <a:rPr lang="en-GB" dirty="0" err="1"/>
              <a:t>AQi</a:t>
            </a:r>
            <a:r>
              <a:rPr lang="en-GB" dirty="0"/>
              <a:t> will be an essential destination for those looking for insight on assessment and qualifications.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It features </a:t>
            </a:r>
            <a:r>
              <a:rPr lang="en-GB" u="sng" dirty="0">
                <a:solidFill>
                  <a:srgbClr val="3273A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r>
              <a:rPr lang="en-GB" dirty="0"/>
              <a:t>, discussion papers and events, and aims to provide a neutral platform for exchanging views.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The website has launched with a major report: </a:t>
            </a:r>
            <a:r>
              <a:rPr lang="en-GB" i="1" u="sng" dirty="0">
                <a:solidFill>
                  <a:srgbClr val="3273A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Next For GCSEs?</a:t>
            </a:r>
            <a:r>
              <a:rPr lang="en-GB" dirty="0">
                <a:solidFill>
                  <a:srgbClr val="3273AF"/>
                </a:solidFill>
              </a:rPr>
              <a:t> </a:t>
            </a:r>
            <a:r>
              <a:rPr lang="en-GB" dirty="0"/>
              <a:t>written by our Head of Policy and Public Affairs – James Lloyd. The report looks at the past, present and future of GCSEs, reviews options for reform, and explores what young people who recently took GCSEs think of them.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D6E94-56FE-4454-BD93-9E5E3CF5A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1A9C8-26E4-41BF-92E2-1666EED61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4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good assessment?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Principles of an assessment system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 </a:t>
            </a:r>
          </a:p>
          <a:p>
            <a:pPr>
              <a:spcBef>
                <a:spcPts val="0"/>
              </a:spcBef>
            </a:pPr>
            <a:r>
              <a:rPr lang="en-GB" dirty="0">
                <a:latin typeface="+mj-lt"/>
                <a:cs typeface="Arial" panose="020B0604020202020204" pitchFamily="34" charset="0"/>
              </a:rPr>
              <a:t>Assessment systems are founded on the belief that all students deserve a fair opportunity to demonstrate what they have learned.</a:t>
            </a:r>
          </a:p>
          <a:p>
            <a:pPr>
              <a:spcBef>
                <a:spcPts val="0"/>
              </a:spcBef>
            </a:pPr>
            <a:endParaRPr lang="en-GB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>
                <a:latin typeface="+mj-lt"/>
                <a:cs typeface="Arial" panose="020B0604020202020204" pitchFamily="34" charset="0"/>
              </a:rPr>
              <a:t>Awarding bodies design valid and reliable assessments that focus on testing subject knowledge and skills. </a:t>
            </a:r>
          </a:p>
          <a:p>
            <a:pPr>
              <a:spcBef>
                <a:spcPts val="0"/>
              </a:spcBef>
            </a:pPr>
            <a:endParaRPr lang="en-GB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>
                <a:latin typeface="+mj-lt"/>
                <a:cs typeface="Arial" panose="020B0604020202020204" pitchFamily="34" charset="0"/>
              </a:rPr>
              <a:t>Fair assessment allows students to demonstrate what they have learned and achieve the results they deserve.</a:t>
            </a:r>
            <a:endParaRPr lang="en-GB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49A87D-DA4D-4D01-96CA-72550706F8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3EF11-72B8-488B-97CF-EB63E1762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92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mean by fair?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AQA assessment is based on 40 years of academic research to ensure our assessments are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fair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students of all abilities.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879E44-598E-45C7-A62F-5BCA3AC21B40}"/>
              </a:ext>
            </a:extLst>
          </p:cNvPr>
          <p:cNvSpPr txBox="1">
            <a:spLocks/>
          </p:cNvSpPr>
          <p:nvPr/>
        </p:nvSpPr>
        <p:spPr>
          <a:xfrm>
            <a:off x="1773532" y="2952903"/>
            <a:ext cx="2470271" cy="601136"/>
          </a:xfrm>
          <a:prstGeom prst="rect">
            <a:avLst/>
          </a:prstGeom>
          <a:solidFill>
            <a:srgbClr val="783C2D"/>
          </a:solidFill>
        </p:spPr>
        <p:txBody>
          <a:bodyPr vert="horz" lIns="0" tIns="0" rIns="0" bIns="0" anchor="ctr" anchorCtr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80975" indent="-180975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363538" indent="-182563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Lucida Grande"/>
              <a:buChar char="-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valid</a:t>
            </a:r>
            <a:r>
              <a:rPr lang="en-US" sz="3200" dirty="0"/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7DA84A-FC1E-440F-9D66-6C882F3D7144}"/>
              </a:ext>
            </a:extLst>
          </p:cNvPr>
          <p:cNvSpPr txBox="1">
            <a:spLocks/>
          </p:cNvSpPr>
          <p:nvPr/>
        </p:nvSpPr>
        <p:spPr>
          <a:xfrm>
            <a:off x="1773531" y="3872006"/>
            <a:ext cx="2470271" cy="539271"/>
          </a:xfrm>
          <a:prstGeom prst="rect">
            <a:avLst/>
          </a:prstGeom>
          <a:solidFill>
            <a:srgbClr val="325F78"/>
          </a:solidFill>
        </p:spPr>
        <p:txBody>
          <a:bodyPr vert="horz" lIns="0" tIns="0" rIns="0" bIns="0" anchor="ctr" anchorCtr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80975" indent="-180975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363538" indent="-182563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Lucida Grande"/>
              <a:buChar char="-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reliable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FE582C-5887-438B-8AFE-D7606AD8DFED}"/>
              </a:ext>
            </a:extLst>
          </p:cNvPr>
          <p:cNvSpPr txBox="1">
            <a:spLocks/>
          </p:cNvSpPr>
          <p:nvPr/>
        </p:nvSpPr>
        <p:spPr>
          <a:xfrm>
            <a:off x="1773533" y="4760637"/>
            <a:ext cx="2470271" cy="613305"/>
          </a:xfrm>
          <a:prstGeom prst="rect">
            <a:avLst/>
          </a:prstGeom>
          <a:solidFill>
            <a:srgbClr val="418C87"/>
          </a:solidFill>
        </p:spPr>
        <p:txBody>
          <a:bodyPr vert="horz" lIns="0" tIns="0" rIns="0" bIns="0" anchor="ctr" anchorCtr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80975" indent="-180975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363538" indent="-182563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Lucida Grande"/>
              <a:buChar char="-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comparable</a:t>
            </a:r>
            <a:endParaRPr lang="en-US" sz="1800" b="0" dirty="0">
              <a:solidFill>
                <a:schemeClr val="bg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F5B6710-E91E-4FA5-BFD2-5806545066D5}"/>
              </a:ext>
            </a:extLst>
          </p:cNvPr>
          <p:cNvSpPr txBox="1">
            <a:spLocks/>
          </p:cNvSpPr>
          <p:nvPr/>
        </p:nvSpPr>
        <p:spPr>
          <a:xfrm>
            <a:off x="693812" y="3980549"/>
            <a:ext cx="1660375" cy="539271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80975" indent="-180975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363538" indent="-182563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Lucida Grande"/>
              <a:buChar char="-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002147"/>
                </a:solidFill>
              </a:rPr>
              <a:t>Fair =</a:t>
            </a:r>
          </a:p>
          <a:p>
            <a:endParaRPr lang="en-US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E1FBE8-C6D9-465E-B829-D6A5119A8108}"/>
              </a:ext>
            </a:extLst>
          </p:cNvPr>
          <p:cNvSpPr txBox="1"/>
          <p:nvPr/>
        </p:nvSpPr>
        <p:spPr>
          <a:xfrm>
            <a:off x="4464259" y="2857893"/>
            <a:ext cx="4120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Assessments measure what they are supposed to measure.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D5E60A-CFBD-45C4-B6DB-6187A4736D7A}"/>
              </a:ext>
            </a:extLst>
          </p:cNvPr>
          <p:cNvSpPr txBox="1"/>
          <p:nvPr/>
        </p:nvSpPr>
        <p:spPr>
          <a:xfrm>
            <a:off x="4464260" y="3803732"/>
            <a:ext cx="4120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Assessments accurately measure across the ability range.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627036-516E-4160-9E15-968BAB39297F}"/>
              </a:ext>
            </a:extLst>
          </p:cNvPr>
          <p:cNvSpPr txBox="1"/>
          <p:nvPr/>
        </p:nvSpPr>
        <p:spPr>
          <a:xfrm rot="10800000" flipV="1">
            <a:off x="4464259" y="4713137"/>
            <a:ext cx="3741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Each grade must reflect the same standard series by series.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12D76-99EC-4FE9-A13A-2ED8E8270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802E30-B486-4E0B-8D3C-591F40029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34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do we mean by accessible? 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Cognitive load </a:t>
            </a:r>
          </a:p>
          <a:p>
            <a:pPr lvl="1"/>
            <a:r>
              <a:rPr lang="en-GB" dirty="0"/>
              <a:t>Readability </a:t>
            </a:r>
          </a:p>
          <a:p>
            <a:pPr lvl="1"/>
            <a:r>
              <a:rPr lang="en-GB" dirty="0"/>
              <a:t>Cultural bias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46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BFB96-44D9-42E1-B595-6CADB32BA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Origin of the content and assessment model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E32AC-EFE5-4370-B416-F8DB7F066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The content and skills that we assess are set out in the subject criteria from the Department of Education (DfE).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The GCSE science specification is nearly 100% based on the criteria at A-level. Only 60% comes from DfE. The remaining 40% can be decided by the awarding body. 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The assessment model for both A-level and GCSE is designed and regulated by </a:t>
            </a:r>
            <a:r>
              <a:rPr lang="en-GB" dirty="0" err="1"/>
              <a:t>Ofqual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Both can only change if they are reformed by the DfE and </a:t>
            </a:r>
            <a:r>
              <a:rPr lang="en-GB" dirty="0" err="1"/>
              <a:t>Ofqual</a:t>
            </a:r>
            <a:r>
              <a:rPr lang="en-GB" dirty="0"/>
              <a:t>, but that doesn’t mean there has to be wholescale reform of all subjects.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63D12-3C80-416A-9E53-6F1B3FDC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9CE9C-0CAB-47E4-9D5D-03529D869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9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4EA8-4519-42FA-AD6A-1361FBA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models in GCSE science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A4332-5436-40BF-86FE-18A888EC0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Since 1988, the content and methods of assessment used in GCSEs have evolved significantly.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Over the past 40 years there have been a number of different assessment models used for GCSE science. These include: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modular multiple choice tests with summative assessment and with resit opportunities</a:t>
            </a:r>
          </a:p>
          <a:p>
            <a:endParaRPr lang="en-GB" dirty="0"/>
          </a:p>
          <a:p>
            <a:r>
              <a:rPr lang="en-GB" dirty="0"/>
              <a:t>core, additional and separate science papers which could be taken at the end of a year, containing a mix of question types</a:t>
            </a:r>
          </a:p>
          <a:p>
            <a:endParaRPr lang="en-GB" dirty="0"/>
          </a:p>
          <a:p>
            <a:r>
              <a:rPr lang="en-GB" dirty="0"/>
              <a:t>the current summative system, taken after two years, with mixed question types.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0F1FB-8915-447F-98C2-762B207A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2EDCD-B339-4050-B4EB-7657CF7EE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177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13C8-1297-4F1B-897D-BE8E1EEC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of practical work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24D07-0140-4576-A5B3-6AB161563A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Copyright © 2022 AQA and its licensors. All rights reserved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C8202-68E6-42F1-9CD9-3EA168EE12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Coursework (25%)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dirty="0"/>
              <a:t>Plan observe, analyse, evaluate.</a:t>
            </a:r>
            <a:br>
              <a:rPr lang="en-GB" dirty="0"/>
            </a:br>
            <a:endParaRPr lang="en-GB" dirty="0"/>
          </a:p>
          <a:p>
            <a:r>
              <a:rPr lang="en-GB" dirty="0"/>
              <a:t>Coursework (25%)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dirty="0"/>
              <a:t>ISA.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Externally assessed on the papers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dirty="0"/>
              <a:t> (15%)  Apparatus and techniques applied to the required </a:t>
            </a:r>
            <a:r>
              <a:rPr lang="en-GB" dirty="0" err="1"/>
              <a:t>practicals</a:t>
            </a:r>
            <a:r>
              <a:rPr lang="en-GB" dirty="0"/>
              <a:t> plus working scientifically </a:t>
            </a:r>
            <a:r>
              <a:rPr lang="en-GB" dirty="0" err="1"/>
              <a:t>creteria</a:t>
            </a:r>
            <a:r>
              <a:rPr lang="en-GB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C672D-33D9-4A40-A077-980AA8ED6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48202"/>
      </p:ext>
    </p:extLst>
  </p:cSld>
  <p:clrMapOvr>
    <a:masterClrMapping/>
  </p:clrMapOvr>
</p:sld>
</file>

<file path=ppt/theme/theme1.xml><?xml version="1.0" encoding="utf-8"?>
<a:theme xmlns:a="http://schemas.openxmlformats.org/drawingml/2006/main" name="AQA presentation master">
  <a:themeElements>
    <a:clrScheme name="AQA PowerPoint1">
      <a:dk1>
        <a:srgbClr val="4B4B4B"/>
      </a:dk1>
      <a:lt1>
        <a:srgbClr val="FFFFFF"/>
      </a:lt1>
      <a:dk2>
        <a:srgbClr val="412878"/>
      </a:dk2>
      <a:lt2>
        <a:srgbClr val="FFFFFE"/>
      </a:lt2>
      <a:accent1>
        <a:srgbClr val="C8194B"/>
      </a:accent1>
      <a:accent2>
        <a:srgbClr val="3273AF"/>
      </a:accent2>
      <a:accent3>
        <a:srgbClr val="C84B32"/>
      </a:accent3>
      <a:accent4>
        <a:srgbClr val="418C87"/>
      </a:accent4>
      <a:accent5>
        <a:srgbClr val="AF64A0"/>
      </a:accent5>
      <a:accent6>
        <a:srgbClr val="4B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. Online presentation template 2021 v5.4.potx" id="{A8E169C8-5EF7-478D-9E5E-4EEE71F3A338}" vid="{32373FB6-1C5F-4011-BB1C-3850265E1B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Science ASE conference summer 2021 - Presentation v0.2</Template>
  <TotalTime>0</TotalTime>
  <Words>827</Words>
  <PresentationFormat>On-screen Show (4:3)</PresentationFormat>
  <Paragraphs>115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AQA presentation master</vt:lpstr>
      <vt:lpstr>ASE Conference: The future of assessment models</vt:lpstr>
      <vt:lpstr>Welcome</vt:lpstr>
      <vt:lpstr>AQi </vt:lpstr>
      <vt:lpstr>What makes good assessment? </vt:lpstr>
      <vt:lpstr>What do we mean by fair?</vt:lpstr>
      <vt:lpstr>Accessible </vt:lpstr>
      <vt:lpstr>Origin of the content and assessment model  </vt:lpstr>
      <vt:lpstr>Assessment models in GCSE science </vt:lpstr>
      <vt:lpstr>Assessment of practical work </vt:lpstr>
      <vt:lpstr>Assessment design: What works best? </vt:lpstr>
      <vt:lpstr>Q&amp;A</vt:lpstr>
      <vt:lpstr>Get in touch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 Conference: The future of assessment models – spring 2022</dc:title>
  <dc:creator>AQA</dc:creator>
  <cp:lastPrinted>2017-02-06T11:47:27Z</cp:lastPrinted>
  <dcterms:created xsi:type="dcterms:W3CDTF">2021-06-07T12:44:58Z</dcterms:created>
  <dcterms:modified xsi:type="dcterms:W3CDTF">2021-12-20T12:28:02Z</dcterms:modified>
</cp:coreProperties>
</file>