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9" r:id="rId2"/>
  </p:sldMasterIdLst>
  <p:notesMasterIdLst>
    <p:notesMasterId r:id="rId61"/>
  </p:notesMasterIdLst>
  <p:handoutMasterIdLst>
    <p:handoutMasterId r:id="rId62"/>
  </p:handoutMasterIdLst>
  <p:sldIdLst>
    <p:sldId id="298" r:id="rId3"/>
    <p:sldId id="413" r:id="rId4"/>
    <p:sldId id="414" r:id="rId5"/>
    <p:sldId id="299" r:id="rId6"/>
    <p:sldId id="424" r:id="rId7"/>
    <p:sldId id="437" r:id="rId8"/>
    <p:sldId id="301" r:id="rId9"/>
    <p:sldId id="302" r:id="rId10"/>
    <p:sldId id="303" r:id="rId11"/>
    <p:sldId id="386" r:id="rId12"/>
    <p:sldId id="304" r:id="rId13"/>
    <p:sldId id="387" r:id="rId14"/>
    <p:sldId id="305" r:id="rId15"/>
    <p:sldId id="306" r:id="rId16"/>
    <p:sldId id="388" r:id="rId17"/>
    <p:sldId id="311" r:id="rId18"/>
    <p:sldId id="403" r:id="rId19"/>
    <p:sldId id="317" r:id="rId20"/>
    <p:sldId id="318" r:id="rId21"/>
    <p:sldId id="422" r:id="rId22"/>
    <p:sldId id="405" r:id="rId23"/>
    <p:sldId id="423" r:id="rId24"/>
    <p:sldId id="308" r:id="rId25"/>
    <p:sldId id="330" r:id="rId26"/>
    <p:sldId id="331" r:id="rId27"/>
    <p:sldId id="332" r:id="rId28"/>
    <p:sldId id="333" r:id="rId29"/>
    <p:sldId id="408" r:id="rId30"/>
    <p:sldId id="334" r:id="rId31"/>
    <p:sldId id="409" r:id="rId32"/>
    <p:sldId id="430" r:id="rId33"/>
    <p:sldId id="429" r:id="rId34"/>
    <p:sldId id="312" r:id="rId35"/>
    <p:sldId id="313" r:id="rId36"/>
    <p:sldId id="404" r:id="rId37"/>
    <p:sldId id="314" r:id="rId38"/>
    <p:sldId id="433" r:id="rId39"/>
    <p:sldId id="434" r:id="rId40"/>
    <p:sldId id="435" r:id="rId41"/>
    <p:sldId id="307" r:id="rId42"/>
    <p:sldId id="436" r:id="rId43"/>
    <p:sldId id="309" r:id="rId44"/>
    <p:sldId id="310" r:id="rId45"/>
    <p:sldId id="315" r:id="rId46"/>
    <p:sldId id="316" r:id="rId47"/>
    <p:sldId id="335" r:id="rId48"/>
    <p:sldId id="336" r:id="rId49"/>
    <p:sldId id="431" r:id="rId50"/>
    <p:sldId id="339" r:id="rId51"/>
    <p:sldId id="426" r:id="rId52"/>
    <p:sldId id="427" r:id="rId53"/>
    <p:sldId id="285" r:id="rId54"/>
    <p:sldId id="438" r:id="rId55"/>
    <p:sldId id="324" r:id="rId56"/>
    <p:sldId id="410" r:id="rId57"/>
    <p:sldId id="411" r:id="rId58"/>
    <p:sldId id="428" r:id="rId59"/>
    <p:sldId id="385" r:id="rId6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98"/>
            <p14:sldId id="413"/>
            <p14:sldId id="414"/>
            <p14:sldId id="299"/>
            <p14:sldId id="424"/>
            <p14:sldId id="437"/>
            <p14:sldId id="301"/>
            <p14:sldId id="302"/>
            <p14:sldId id="303"/>
            <p14:sldId id="386"/>
            <p14:sldId id="304"/>
            <p14:sldId id="387"/>
            <p14:sldId id="305"/>
            <p14:sldId id="306"/>
            <p14:sldId id="388"/>
            <p14:sldId id="311"/>
            <p14:sldId id="403"/>
            <p14:sldId id="317"/>
            <p14:sldId id="318"/>
            <p14:sldId id="422"/>
            <p14:sldId id="405"/>
            <p14:sldId id="423"/>
            <p14:sldId id="308"/>
            <p14:sldId id="330"/>
            <p14:sldId id="331"/>
            <p14:sldId id="332"/>
            <p14:sldId id="333"/>
            <p14:sldId id="408"/>
            <p14:sldId id="334"/>
            <p14:sldId id="409"/>
            <p14:sldId id="430"/>
            <p14:sldId id="429"/>
            <p14:sldId id="312"/>
            <p14:sldId id="313"/>
            <p14:sldId id="404"/>
            <p14:sldId id="314"/>
            <p14:sldId id="433"/>
            <p14:sldId id="434"/>
            <p14:sldId id="435"/>
            <p14:sldId id="307"/>
            <p14:sldId id="436"/>
            <p14:sldId id="309"/>
            <p14:sldId id="310"/>
            <p14:sldId id="315"/>
            <p14:sldId id="316"/>
            <p14:sldId id="335"/>
            <p14:sldId id="336"/>
            <p14:sldId id="431"/>
            <p14:sldId id="339"/>
            <p14:sldId id="426"/>
            <p14:sldId id="427"/>
            <p14:sldId id="285"/>
            <p14:sldId id="438"/>
            <p14:sldId id="324"/>
            <p14:sldId id="410"/>
            <p14:sldId id="411"/>
            <p14:sldId id="428"/>
            <p14:sldId id="385"/>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224">
          <p15:clr>
            <a:srgbClr val="A4A3A4"/>
          </p15:clr>
        </p15:guide>
        <p15:guide id="2" pos="22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19" clrIdx="0"/>
  <p:cmAuthor id="1" name="jbryant" initials="j" lastIdx="5" clrIdx="1"/>
  <p:cmAuthor id="2" name="Rupkus, Peter" initials="RP" lastIdx="14" clrIdx="2"/>
  <p:cmAuthor id="3" name="Chandler, Emma" initials="EC" lastIdx="1" clrIdx="3"/>
  <p:cmAuthor id="4" name="Woodbridge, Zoe" initials="WZ" lastIdx="3"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C8E1"/>
    <a:srgbClr val="A5463C"/>
    <a:srgbClr val="7D82B4"/>
    <a:srgbClr val="008CC8"/>
    <a:srgbClr val="DC7D28"/>
    <a:srgbClr val="5AB455"/>
    <a:srgbClr val="4B4B4B"/>
    <a:srgbClr val="3273AF"/>
    <a:srgbClr val="783C2D"/>
    <a:srgbClr val="6464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5917" autoAdjust="0"/>
  </p:normalViewPr>
  <p:slideViewPr>
    <p:cSldViewPr snapToGrid="0" snapToObjects="1" showGuides="1">
      <p:cViewPr varScale="1">
        <p:scale>
          <a:sx n="112" d="100"/>
          <a:sy n="112" d="100"/>
        </p:scale>
        <p:origin x="888" y="108"/>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0"/>
          </a:xfrm>
          <a:prstGeom prst="rect">
            <a:avLst/>
          </a:prstGeom>
        </p:spPr>
        <p:txBody>
          <a:bodyPr vert="horz" lIns="94622" tIns="47311" rIns="94622" bIns="47311"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4" cy="511730"/>
          </a:xfrm>
          <a:prstGeom prst="rect">
            <a:avLst/>
          </a:prstGeom>
        </p:spPr>
        <p:txBody>
          <a:bodyPr vert="horz" lIns="94622" tIns="47311" rIns="94622" bIns="47311" rtlCol="0"/>
          <a:lstStyle>
            <a:lvl1pPr algn="r">
              <a:defRPr sz="1200"/>
            </a:lvl1pPr>
          </a:lstStyle>
          <a:p>
            <a:fld id="{ADA457E0-B7E6-E24E-BA12-0ABEC3185120}" type="datetimeFigureOut">
              <a:rPr lang="en-US" smtClean="0"/>
              <a:t>11/29/2019</a:t>
            </a:fld>
            <a:endParaRPr lang="en-US" dirty="0"/>
          </a:p>
        </p:txBody>
      </p:sp>
      <p:sp>
        <p:nvSpPr>
          <p:cNvPr id="4" name="Footer Placeholder 3"/>
          <p:cNvSpPr>
            <a:spLocks noGrp="1"/>
          </p:cNvSpPr>
          <p:nvPr>
            <p:ph type="ftr" sz="quarter" idx="2"/>
          </p:nvPr>
        </p:nvSpPr>
        <p:spPr>
          <a:xfrm>
            <a:off x="0" y="9721107"/>
            <a:ext cx="3076364" cy="511730"/>
          </a:xfrm>
          <a:prstGeom prst="rect">
            <a:avLst/>
          </a:prstGeom>
        </p:spPr>
        <p:txBody>
          <a:bodyPr vert="horz" lIns="94622" tIns="47311" rIns="94622" bIns="473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9721107"/>
            <a:ext cx="3076364" cy="511730"/>
          </a:xfrm>
          <a:prstGeom prst="rect">
            <a:avLst/>
          </a:prstGeom>
        </p:spPr>
        <p:txBody>
          <a:bodyPr vert="horz" lIns="94622" tIns="47311" rIns="94622" bIns="47311" rtlCol="0" anchor="b"/>
          <a:lstStyle>
            <a:lvl1pPr algn="r">
              <a:defRPr sz="1200"/>
            </a:lvl1pPr>
          </a:lstStyle>
          <a:p>
            <a:fld id="{E188A59E-FE67-3043-A00A-EF9E0FCBDE40}" type="slidenum">
              <a:rPr lang="en-US" smtClean="0"/>
              <a:t>‹#›</a:t>
            </a:fld>
            <a:endParaRPr lang="en-US" dirty="0"/>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0"/>
          </a:xfrm>
          <a:prstGeom prst="rect">
            <a:avLst/>
          </a:prstGeom>
        </p:spPr>
        <p:txBody>
          <a:bodyPr vert="horz" lIns="94622" tIns="47311" rIns="94622" bIns="47311" rtlCol="0"/>
          <a:lstStyle>
            <a:lvl1pPr algn="l">
              <a:defRPr sz="1200"/>
            </a:lvl1pPr>
          </a:lstStyle>
          <a:p>
            <a:endParaRPr lang="en-US" dirty="0"/>
          </a:p>
        </p:txBody>
      </p:sp>
      <p:sp>
        <p:nvSpPr>
          <p:cNvPr id="3" name="Date Placeholder 2"/>
          <p:cNvSpPr>
            <a:spLocks noGrp="1"/>
          </p:cNvSpPr>
          <p:nvPr>
            <p:ph type="dt" idx="1"/>
          </p:nvPr>
        </p:nvSpPr>
        <p:spPr>
          <a:xfrm>
            <a:off x="4021294" y="0"/>
            <a:ext cx="3076364" cy="511730"/>
          </a:xfrm>
          <a:prstGeom prst="rect">
            <a:avLst/>
          </a:prstGeom>
        </p:spPr>
        <p:txBody>
          <a:bodyPr vert="horz" lIns="94622" tIns="47311" rIns="94622" bIns="47311" rtlCol="0"/>
          <a:lstStyle>
            <a:lvl1pPr algn="r">
              <a:defRPr sz="1200"/>
            </a:lvl1pPr>
          </a:lstStyle>
          <a:p>
            <a:fld id="{538A8347-8DF1-B348-8F41-6E1345D82D34}" type="datetimeFigureOut">
              <a:rPr lang="en-US" smtClean="0"/>
              <a:t>11/29/2019</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22" tIns="47311" rIns="94622" bIns="47311" rtlCol="0" anchor="ctr"/>
          <a:lstStyle/>
          <a:p>
            <a:endParaRPr lang="en-US"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4" cy="511730"/>
          </a:xfrm>
          <a:prstGeom prst="rect">
            <a:avLst/>
          </a:prstGeom>
        </p:spPr>
        <p:txBody>
          <a:bodyPr vert="horz" lIns="94622" tIns="47311" rIns="94622" bIns="473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9721107"/>
            <a:ext cx="3076364" cy="511730"/>
          </a:xfrm>
          <a:prstGeom prst="rect">
            <a:avLst/>
          </a:prstGeom>
        </p:spPr>
        <p:txBody>
          <a:bodyPr vert="horz" lIns="94622" tIns="47311" rIns="94622" bIns="47311" rtlCol="0" anchor="b"/>
          <a:lstStyle>
            <a:lvl1pPr algn="r">
              <a:defRPr sz="1200"/>
            </a:lvl1pPr>
          </a:lstStyle>
          <a:p>
            <a:fld id="{D3A5C70C-4F3D-A24C-BE6B-90E4410CB343}" type="slidenum">
              <a:rPr lang="en-US" smtClean="0"/>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t>1</a:t>
            </a:fld>
            <a:endParaRPr lang="en-US" dirty="0"/>
          </a:p>
        </p:txBody>
      </p:sp>
    </p:spTree>
    <p:extLst>
      <p:ext uri="{BB962C8B-B14F-4D97-AF65-F5344CB8AC3E}">
        <p14:creationId xmlns:p14="http://schemas.microsoft.com/office/powerpoint/2010/main" val="104951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mention public consultation DfE operates and the role</a:t>
            </a:r>
            <a:r>
              <a:rPr lang="en-GB" baseline="0" dirty="0"/>
              <a:t> that teachers can play in this.</a:t>
            </a:r>
          </a:p>
          <a:p>
            <a:r>
              <a:rPr lang="en-GB" baseline="0" dirty="0"/>
              <a:t>Try to give a feel for timescales in creation of Subject Content and specs. Ofqual received 2012 letter for A-level  (first taught in 2015) and 2013 letter for GCSE (technically first taught 2016 for two year GCSE)</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945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111">
              <a:defRPr/>
            </a:pPr>
            <a:r>
              <a:rPr lang="en-GB" dirty="0"/>
              <a:t>This is for the separates and Trilogy only - Synergy's layout is three column and everything is examinable, unlike here.</a:t>
            </a:r>
          </a:p>
          <a:p>
            <a:endParaRPr lang="en-GB" dirty="0"/>
          </a:p>
          <a:p>
            <a:r>
              <a:rPr lang="en-GB" dirty="0"/>
              <a:t>Reminder that what will be assessed is in the specification, explain the role of the additional information </a:t>
            </a:r>
          </a:p>
          <a:p>
            <a:r>
              <a:rPr lang="en-GB" dirty="0"/>
              <a:t>The resources (including text books) will support the specification</a:t>
            </a:r>
          </a:p>
          <a:p>
            <a:r>
              <a:rPr lang="en-GB" dirty="0"/>
              <a:t>Text books are produced by independent publishers and not the Aos</a:t>
            </a:r>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IF they only take away one message – make sure it’s those three bullet points!!</a:t>
            </a:r>
          </a:p>
          <a:p>
            <a:endParaRPr lang="en-GB" dirty="0"/>
          </a:p>
          <a:p>
            <a:r>
              <a:rPr lang="en-GB" dirty="0"/>
              <a:t>Reminder that what will be assessed is in the specification, explain the role of the additional information </a:t>
            </a:r>
          </a:p>
          <a:p>
            <a:r>
              <a:rPr lang="en-GB" dirty="0"/>
              <a:t>The resources (including text books) will support the specification</a:t>
            </a:r>
          </a:p>
          <a:p>
            <a:r>
              <a:rPr lang="en-GB" dirty="0"/>
              <a:t>Text books are produced by independent publishers and not the AOs</a:t>
            </a:r>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69568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6643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59122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get two grades for Combined</a:t>
            </a:r>
            <a:r>
              <a:rPr lang="en-GB" baseline="0" dirty="0"/>
              <a:t> Science – for the award  </a:t>
            </a:r>
            <a:r>
              <a:rPr lang="en-GB" b="1" baseline="0" dirty="0"/>
              <a:t>as a whole</a:t>
            </a:r>
            <a:r>
              <a:rPr lang="en-GB" baseline="0" dirty="0"/>
              <a:t>.  Means that won’t be able to separate out grades for each subject within the papers .  However, marks for individual papers will be available on ERA so will be able to do some analysis</a:t>
            </a:r>
          </a:p>
          <a:p>
            <a:endParaRPr lang="en-GB" baseline="0" dirty="0"/>
          </a:p>
          <a:p>
            <a:r>
              <a:rPr lang="en-GB" baseline="0" dirty="0"/>
              <a:t>Will be calculated on the overall marks for the specification</a:t>
            </a:r>
          </a:p>
          <a:p>
            <a:endParaRPr lang="en-GB" baseline="0" dirty="0"/>
          </a:p>
          <a:p>
            <a:r>
              <a:rPr lang="en-GB" baseline="0" dirty="0"/>
              <a:t>Grades will be either two numbers the same, or two adjacent numbers – so only 1 number apart.  you couldn’t get a 9-1</a:t>
            </a:r>
          </a:p>
          <a:p>
            <a:endParaRPr lang="en-GB" baseline="0" dirty="0"/>
          </a:p>
          <a:p>
            <a:r>
              <a:rPr lang="en-GB" baseline="0" dirty="0"/>
              <a:t>In schools we are  recommending they don’t go down the granular route for reporting interim progress as to difficult. In formative topic tests they might want to record biology marks, chemistry and physics separatly as this will show if there is one area they are not doing well in so they can put some intervention into this science discipline as all the sciences will be added together for the final award. </a:t>
            </a:r>
          </a:p>
          <a:p>
            <a:endParaRPr lang="en-GB" baseline="0" dirty="0"/>
          </a:p>
          <a:p>
            <a:r>
              <a:rPr lang="en-GB" baseline="0" dirty="0"/>
              <a:t>Teacher need to rely on their professional experience as to where students are along with the interim tests and </a:t>
            </a:r>
            <a:r>
              <a:rPr lang="en-GB" baseline="0" dirty="0">
                <a:solidFill>
                  <a:srgbClr val="0070C0"/>
                </a:solidFill>
              </a:rPr>
              <a:t>our end of year 10 exam and analysis which  we will be supplying on SKM</a:t>
            </a:r>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23547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get two grades for Combined</a:t>
            </a:r>
            <a:r>
              <a:rPr lang="en-GB" baseline="0" dirty="0"/>
              <a:t> Science – for the award  </a:t>
            </a:r>
            <a:r>
              <a:rPr lang="en-GB" b="1" baseline="0" dirty="0"/>
              <a:t>as a whole</a:t>
            </a:r>
            <a:r>
              <a:rPr lang="en-GB" baseline="0" dirty="0"/>
              <a:t>.  Means that won’t be able to separate out grades for each subject within the papers .  However, marks for individual papers will be available on ERA so will be able to do some analysis</a:t>
            </a:r>
          </a:p>
          <a:p>
            <a:endParaRPr lang="en-GB" baseline="0" dirty="0"/>
          </a:p>
          <a:p>
            <a:r>
              <a:rPr lang="en-GB" baseline="0" dirty="0"/>
              <a:t>Will be calculated on the overall marks for the specification</a:t>
            </a:r>
          </a:p>
          <a:p>
            <a:endParaRPr lang="en-GB" baseline="0" dirty="0"/>
          </a:p>
          <a:p>
            <a:r>
              <a:rPr lang="en-GB" baseline="0" dirty="0"/>
              <a:t>Grades will be either two numbers the same, or two adjacent numbers – so only 1 number apart.  you couldn’t get a 9-1</a:t>
            </a:r>
          </a:p>
          <a:p>
            <a:endParaRPr lang="en-GB" baseline="0" dirty="0"/>
          </a:p>
          <a:p>
            <a:r>
              <a:rPr lang="en-GB" baseline="0" dirty="0"/>
              <a:t>In schools we are  recommending they don’t go down the granular route for reporting interim progress as to difficult. In formative topic tests they might want to record biology marks, chemistry and physics separately as this will show if there is one area they are not doing well in so they can put some intervention into this science discipline as all the sciences will be added together for the final award. </a:t>
            </a:r>
          </a:p>
          <a:p>
            <a:endParaRPr lang="en-GB" baseline="0" dirty="0"/>
          </a:p>
          <a:p>
            <a:r>
              <a:rPr lang="en-GB" baseline="0" dirty="0"/>
              <a:t>Teacher need to rely on their professional experience as to where students are along with the interim tests and </a:t>
            </a:r>
            <a:r>
              <a:rPr lang="en-GB" baseline="0" dirty="0">
                <a:solidFill>
                  <a:srgbClr val="0070C0"/>
                </a:solidFill>
              </a:rPr>
              <a:t>our end of year 10 exam and analysis which  we will be supplying on SKM</a:t>
            </a:r>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8495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Some AQA GCSE Science information here about this summer:</a:t>
            </a:r>
          </a:p>
          <a:p>
            <a:endParaRPr lang="en-GB" b="1" baseline="0" dirty="0"/>
          </a:p>
          <a:p>
            <a:r>
              <a:rPr lang="en-GB" b="1" baseline="0" dirty="0"/>
              <a:t>BP1</a:t>
            </a:r>
            <a:r>
              <a:rPr lang="en-GB" b="0" baseline="0" dirty="0"/>
              <a:t> – (despite a couple of scares on Twitter).</a:t>
            </a:r>
          </a:p>
          <a:p>
            <a:r>
              <a:rPr lang="en-GB" b="0" baseline="0" dirty="0"/>
              <a:t>This will have had an impact on grade boundaries for Trilogy Chemistry 1F and for Trilogy Foundation Tier subject award in particular</a:t>
            </a:r>
          </a:p>
          <a:p>
            <a:endParaRPr lang="en-GB" b="0" baseline="0" dirty="0"/>
          </a:p>
          <a:p>
            <a:r>
              <a:rPr lang="en-GB" b="1" baseline="0" dirty="0"/>
              <a:t>BP2</a:t>
            </a:r>
            <a:r>
              <a:rPr lang="en-GB" b="0" baseline="0" dirty="0"/>
              <a:t> – papers were error free (although we fielded a number of queries about some questions)</a:t>
            </a:r>
          </a:p>
          <a:p>
            <a:endParaRPr lang="en-GB" b="0" baseline="0" dirty="0"/>
          </a:p>
          <a:p>
            <a:r>
              <a:rPr lang="en-GB" b="1" baseline="0" dirty="0"/>
              <a:t>BP2</a:t>
            </a:r>
            <a:r>
              <a:rPr lang="en-GB" b="0" baseline="0" dirty="0"/>
              <a:t> – This is what </a:t>
            </a:r>
            <a:r>
              <a:rPr lang="en-GB" b="0" baseline="0" dirty="0" err="1"/>
              <a:t>Ofqual</a:t>
            </a:r>
            <a:r>
              <a:rPr lang="en-GB" b="0" baseline="0" dirty="0"/>
              <a:t> said would happen. </a:t>
            </a:r>
          </a:p>
          <a:p>
            <a:r>
              <a:rPr lang="en-GB" b="0" baseline="0" dirty="0"/>
              <a:t>Tier of entry shift towards F tier on all GCSE Sciences (more on this on next slide) seems to have been instrumental in mitigating the impact of this on outcomes – centres clearly listened to our messaging and took action to appropriately tier students</a:t>
            </a:r>
          </a:p>
          <a:p>
            <a:endParaRPr lang="en-GB" b="0" baseline="0" dirty="0"/>
          </a:p>
          <a:p>
            <a:r>
              <a:rPr lang="en-GB" b="1" baseline="0" dirty="0"/>
              <a:t>BP3 </a:t>
            </a:r>
            <a:r>
              <a:rPr lang="en-GB" b="0" baseline="0" dirty="0"/>
              <a:t>– this means that these grades were set at half a grade boundary width below the Grade 4 or Grade 4-4 respectively</a:t>
            </a:r>
          </a:p>
          <a:p>
            <a:endParaRPr lang="en-GB" b="1" baseline="0" dirty="0"/>
          </a:p>
          <a:p>
            <a:endParaRPr lang="en-GB" b="1" baseline="0" dirty="0"/>
          </a:p>
          <a:p>
            <a:endParaRPr lang="en-GB" b="1" baseline="0" dirty="0"/>
          </a:p>
          <a:p>
            <a:endParaRPr lang="en-GB" b="1" baseline="0" dirty="0"/>
          </a:p>
          <a:p>
            <a:endParaRPr lang="en-GB"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23</a:t>
            </a:fld>
            <a:endParaRPr lang="en-US"/>
          </a:p>
        </p:txBody>
      </p:sp>
    </p:spTree>
    <p:extLst>
      <p:ext uri="{BB962C8B-B14F-4D97-AF65-F5344CB8AC3E}">
        <p14:creationId xmlns:p14="http://schemas.microsoft.com/office/powerpoint/2010/main" val="243037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42958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D1FB042E-BB64-484D-A58A-6AC59CCFB41C}" type="datetime7">
              <a:rPr lang="en-US" smtClean="0">
                <a:solidFill>
                  <a:prstClr val="black"/>
                </a:solidFill>
              </a:rPr>
              <a:pPr/>
              <a:t>Nov-19</a:t>
            </a:fld>
            <a:endParaRPr lang="en-US" dirty="0">
              <a:solidFill>
                <a:prstClr val="black"/>
              </a:solidFill>
            </a:endParaRPr>
          </a:p>
        </p:txBody>
      </p:sp>
    </p:spTree>
    <p:extLst>
      <p:ext uri="{BB962C8B-B14F-4D97-AF65-F5344CB8AC3E}">
        <p14:creationId xmlns:p14="http://schemas.microsoft.com/office/powerpoint/2010/main" val="1219325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26</a:t>
            </a:fld>
            <a:endParaRPr lang="en-GB" dirty="0"/>
          </a:p>
        </p:txBody>
      </p:sp>
    </p:spTree>
    <p:extLst>
      <p:ext uri="{BB962C8B-B14F-4D97-AF65-F5344CB8AC3E}">
        <p14:creationId xmlns:p14="http://schemas.microsoft.com/office/powerpoint/2010/main" val="3284873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27</a:t>
            </a:fld>
            <a:endParaRPr lang="en-GB" dirty="0"/>
          </a:p>
        </p:txBody>
      </p:sp>
    </p:spTree>
    <p:extLst>
      <p:ext uri="{BB962C8B-B14F-4D97-AF65-F5344CB8AC3E}">
        <p14:creationId xmlns:p14="http://schemas.microsoft.com/office/powerpoint/2010/main" val="133462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28</a:t>
            </a:fld>
            <a:endParaRPr lang="en-GB" dirty="0"/>
          </a:p>
        </p:txBody>
      </p:sp>
    </p:spTree>
    <p:extLst>
      <p:ext uri="{BB962C8B-B14F-4D97-AF65-F5344CB8AC3E}">
        <p14:creationId xmlns:p14="http://schemas.microsoft.com/office/powerpoint/2010/main" val="4069512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2906">
              <a:defRPr/>
            </a:pPr>
            <a:endParaRPr lang="en-GB" sz="1400" dirty="0"/>
          </a:p>
        </p:txBody>
      </p:sp>
      <p:sp>
        <p:nvSpPr>
          <p:cNvPr id="5" name="Date Placeholder 4"/>
          <p:cNvSpPr>
            <a:spLocks noGrp="1"/>
          </p:cNvSpPr>
          <p:nvPr>
            <p:ph type="dt" idx="11"/>
          </p:nvPr>
        </p:nvSpPr>
        <p:spPr/>
        <p:txBody>
          <a:bodyPr/>
          <a:lstStyle/>
          <a:p>
            <a:fld id="{A4EACCA4-F499-4AE7-AD1A-ACB73E8A98C6}" type="datetime7">
              <a:rPr lang="en-US" smtClean="0">
                <a:solidFill>
                  <a:prstClr val="black"/>
                </a:solidFill>
              </a:rPr>
              <a:pPr/>
              <a:t>Nov-19</a:t>
            </a:fld>
            <a:endParaRPr lang="en-US" dirty="0">
              <a:solidFill>
                <a:prstClr val="black"/>
              </a:solidFill>
            </a:endParaRPr>
          </a:p>
        </p:txBody>
      </p:sp>
    </p:spTree>
    <p:extLst>
      <p:ext uri="{BB962C8B-B14F-4D97-AF65-F5344CB8AC3E}">
        <p14:creationId xmlns:p14="http://schemas.microsoft.com/office/powerpoint/2010/main" val="1157130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2906">
              <a:defRPr/>
            </a:pPr>
            <a:endParaRPr lang="en-GB" sz="1400" dirty="0"/>
          </a:p>
        </p:txBody>
      </p:sp>
      <p:sp>
        <p:nvSpPr>
          <p:cNvPr id="5" name="Date Placeholder 4"/>
          <p:cNvSpPr>
            <a:spLocks noGrp="1"/>
          </p:cNvSpPr>
          <p:nvPr>
            <p:ph type="dt" idx="11"/>
          </p:nvPr>
        </p:nvSpPr>
        <p:spPr/>
        <p:txBody>
          <a:bodyPr/>
          <a:lstStyle/>
          <a:p>
            <a:fld id="{A4EACCA4-F499-4AE7-AD1A-ACB73E8A98C6}" type="datetime7">
              <a:rPr lang="en-US" smtClean="0">
                <a:solidFill>
                  <a:prstClr val="black"/>
                </a:solidFill>
              </a:rPr>
              <a:pPr/>
              <a:t>Nov-19</a:t>
            </a:fld>
            <a:endParaRPr lang="en-US" dirty="0">
              <a:solidFill>
                <a:prstClr val="black"/>
              </a:solidFill>
            </a:endParaRPr>
          </a:p>
        </p:txBody>
      </p:sp>
    </p:spTree>
    <p:extLst>
      <p:ext uri="{BB962C8B-B14F-4D97-AF65-F5344CB8AC3E}">
        <p14:creationId xmlns:p14="http://schemas.microsoft.com/office/powerpoint/2010/main" val="2678513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8042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620144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mark compression is Mark compression: a poor spread of marks across the mark range which makes discriminating between students difficult.  This happens for a number of reasons.</a:t>
            </a:r>
          </a:p>
          <a:p>
            <a:endParaRPr lang="en-GB" dirty="0"/>
          </a:p>
          <a:p>
            <a:r>
              <a:rPr lang="en-GB" dirty="0"/>
              <a:t>Questions being too easy or too difficult</a:t>
            </a:r>
          </a:p>
          <a:p>
            <a:r>
              <a:rPr lang="en-GB" dirty="0"/>
              <a:t>Students not able to discern the level of detail required in their response – common in ‘explain’ type questions</a:t>
            </a:r>
          </a:p>
          <a:p>
            <a:r>
              <a:rPr lang="en-GB" dirty="0"/>
              <a:t>Low maximum marks, makes it difficult to spread students adequately across the mark range</a:t>
            </a:r>
          </a:p>
          <a:p>
            <a:r>
              <a:rPr lang="en-GB" dirty="0"/>
              <a:t>Questions which are not sufficiently distinct, means more able students do not see the opportunity to gain access to the full mark allocation</a:t>
            </a:r>
          </a:p>
          <a:p>
            <a:r>
              <a:rPr lang="en-GB" dirty="0"/>
              <a:t>Examiners not being willing to use the full range of marks available, especially in essay style questions</a:t>
            </a:r>
          </a:p>
          <a:p>
            <a:endParaRPr lang="en-GB" dirty="0"/>
          </a:p>
          <a:p>
            <a:r>
              <a:rPr lang="en-GB" dirty="0"/>
              <a:t>A poor spread of marks – this makes grade boundaries difficult to set and potentially be very close together</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046524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mark compression is Mark compression: a poor spread of marks across the mark range which makes discriminating between students difficult.  This happens for a number of reasons.</a:t>
            </a:r>
          </a:p>
          <a:p>
            <a:endParaRPr lang="en-GB" dirty="0"/>
          </a:p>
          <a:p>
            <a:r>
              <a:rPr lang="en-GB" dirty="0"/>
              <a:t>Questions being too easy or too difficult</a:t>
            </a:r>
          </a:p>
          <a:p>
            <a:r>
              <a:rPr lang="en-GB" dirty="0"/>
              <a:t>Students not able to discern the level of detail required in their response – common in ‘explain’ type questions</a:t>
            </a:r>
          </a:p>
          <a:p>
            <a:r>
              <a:rPr lang="en-GB" dirty="0"/>
              <a:t>Low maximum marks, makes it difficult to spread students adequately across the mark range</a:t>
            </a:r>
          </a:p>
          <a:p>
            <a:r>
              <a:rPr lang="en-GB" dirty="0"/>
              <a:t>Questions which are not sufficiently distinct, means more able students do not see the opportunity to gain access to the full mark allocation</a:t>
            </a:r>
          </a:p>
          <a:p>
            <a:r>
              <a:rPr lang="en-GB" dirty="0"/>
              <a:t>Examiners not being willing to use the full range of marks available, especially in essay style questions</a:t>
            </a:r>
          </a:p>
          <a:p>
            <a:endParaRPr lang="en-GB" dirty="0"/>
          </a:p>
          <a:p>
            <a:r>
              <a:rPr lang="en-GB" dirty="0"/>
              <a:t>A poor spread of marks – this makes grade boundaries difficult to set and potentially be very close together</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46524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Explain what AOs are, why are they important.</a:t>
            </a:r>
          </a:p>
          <a:p>
            <a:r>
              <a:rPr lang="en-GB" dirty="0"/>
              <a:t>How they are used to create assessment (eg in 20% NEA, 18% AO3,</a:t>
            </a:r>
            <a:r>
              <a:rPr lang="en-GB" baseline="0" dirty="0"/>
              <a:t> 2% AO2) so same practical will have to be assessed in exams.</a:t>
            </a:r>
          </a:p>
          <a:p>
            <a:r>
              <a:rPr lang="en-GB" baseline="0" dirty="0"/>
              <a:t>All AOs use the same AOs to create their assessments …differences come in the interpretation of the AOs </a:t>
            </a:r>
            <a:endParaRPr lang="en-GB" dirty="0"/>
          </a:p>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02138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6059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are required to assess students’ ability to recall, apply and ‘recall and apply’ equations at all levels of demand.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this session I’ll go through how we do this, and look at some examples of how students are tackling these questions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Include some points for discussion of what you could do with this information to help students understanding and skills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of the equations are in Physics, although there is one equation students must recall and be able to apply in Biology (the magnification equation) and one in Chemistry (calculation of </a:t>
            </a:r>
            <a:r>
              <a:rPr lang="en-GB" sz="1200" kern="1200" dirty="0" err="1">
                <a:solidFill>
                  <a:schemeClr val="tx1"/>
                </a:solidFill>
                <a:effectLst/>
                <a:latin typeface="+mn-lt"/>
                <a:ea typeface="+mn-ea"/>
                <a:cs typeface="+mn-cs"/>
              </a:rPr>
              <a:t>Rf</a:t>
            </a:r>
            <a:r>
              <a:rPr lang="en-GB" sz="1200" kern="1200" dirty="0">
                <a:solidFill>
                  <a:schemeClr val="tx1"/>
                </a:solidFill>
                <a:effectLst/>
                <a:latin typeface="+mn-lt"/>
                <a:ea typeface="+mn-ea"/>
                <a:cs typeface="+mn-cs"/>
              </a:rPr>
              <a:t> values).  The principles discussed here apply to all three subjects.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Remind teachers of the original guidance given in Spring 2017 Hubs ‘Managing formative assessment (structure of the new papers)’ (https://www.aqa.org.uk/subjects/science/hub-schools-network/science-meeting-materials-archive  ).  There have been small refinements since then, and the information given here is the most up to date following this summer’s exams.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Excellent set of resources on </a:t>
            </a:r>
            <a:r>
              <a:rPr lang="en-GB" sz="1200" b="1" kern="1200" dirty="0" err="1">
                <a:solidFill>
                  <a:schemeClr val="tx1"/>
                </a:solidFill>
                <a:effectLst/>
                <a:latin typeface="+mn-lt"/>
                <a:ea typeface="+mn-ea"/>
                <a:cs typeface="+mn-cs"/>
              </a:rPr>
              <a:t>Teachit</a:t>
            </a:r>
            <a:r>
              <a:rPr lang="en-GB" sz="1200" b="1" kern="1200" dirty="0">
                <a:solidFill>
                  <a:schemeClr val="tx1"/>
                </a:solidFill>
                <a:effectLst/>
                <a:latin typeface="+mn-lt"/>
                <a:ea typeface="+mn-ea"/>
                <a:cs typeface="+mn-cs"/>
              </a:rPr>
              <a:t> to support assessment of equations. An example is in the delegate pack – strongly encourage to look further</a:t>
            </a:r>
            <a:r>
              <a:rPr lang="en-GB" sz="120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2813142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less than a third of students were able to answer this correctly.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There is a further example in Synergy 2F Q1.5.</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Will not be many of these in any one series.  Counts as AO1 in isolation so that’s why – need AO1 for other stuff</a:t>
            </a:r>
          </a:p>
          <a:p>
            <a:endParaRPr lang="en-GB"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biology there is only one equation to recall (the magnification equation), and in chemistry</a:t>
            </a:r>
            <a:r>
              <a:rPr lang="en-GB" sz="1200" kern="1200" baseline="0" dirty="0">
                <a:solidFill>
                  <a:schemeClr val="tx1"/>
                </a:solidFill>
                <a:effectLst/>
                <a:latin typeface="+mn-lt"/>
                <a:ea typeface="+mn-ea"/>
                <a:cs typeface="+mn-cs"/>
              </a:rPr>
              <a:t> also only the </a:t>
            </a:r>
            <a:r>
              <a:rPr lang="en-GB" sz="1200" kern="1200" baseline="0" dirty="0" err="1">
                <a:solidFill>
                  <a:schemeClr val="tx1"/>
                </a:solidFill>
                <a:effectLst/>
                <a:latin typeface="+mn-lt"/>
                <a:ea typeface="+mn-ea"/>
                <a:cs typeface="+mn-cs"/>
              </a:rPr>
              <a:t>Rf</a:t>
            </a:r>
            <a:r>
              <a:rPr lang="en-GB" sz="1200" kern="1200" baseline="0" dirty="0">
                <a:solidFill>
                  <a:schemeClr val="tx1"/>
                </a:solidFill>
                <a:effectLst/>
                <a:latin typeface="+mn-lt"/>
                <a:ea typeface="+mn-ea"/>
                <a:cs typeface="+mn-cs"/>
              </a:rPr>
              <a:t> calculation, </a:t>
            </a:r>
            <a:r>
              <a:rPr lang="en-GB" sz="1200" kern="1200" dirty="0">
                <a:solidFill>
                  <a:schemeClr val="tx1"/>
                </a:solidFill>
                <a:effectLst/>
                <a:latin typeface="+mn-lt"/>
                <a:ea typeface="+mn-ea"/>
                <a:cs typeface="+mn-cs"/>
              </a:rPr>
              <a:t>so students will usually be given equations to apply for calculations</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2CE38F21-CD4A-46BB-8797-9325506011D7}" type="datetime1">
              <a:rPr lang="en-US" smtClean="0">
                <a:solidFill>
                  <a:prstClr val="black"/>
                </a:solidFill>
              </a:rPr>
              <a:pPr/>
              <a:t>11/29/2019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D3A5C70C-4F3D-A24C-BE6B-90E4410CB34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691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This is a full-mark answer.  Laid out beautifully, exactly as we would wish to see it.  Unfortunately, these model answers are rare!</a:t>
            </a:r>
          </a:p>
          <a:p>
            <a:pPr lvl="0"/>
            <a:r>
              <a:rPr lang="en-GB" sz="1200" kern="1200" dirty="0">
                <a:solidFill>
                  <a:schemeClr val="tx1"/>
                </a:solidFill>
                <a:effectLst/>
                <a:latin typeface="+mn-lt"/>
                <a:ea typeface="+mn-ea"/>
                <a:cs typeface="+mn-cs"/>
              </a:rPr>
              <a:t>Examples</a:t>
            </a:r>
            <a:r>
              <a:rPr lang="en-GB" sz="1200" kern="1200" baseline="0" dirty="0">
                <a:solidFill>
                  <a:schemeClr val="tx1"/>
                </a:solidFill>
                <a:effectLst/>
                <a:latin typeface="+mn-lt"/>
                <a:ea typeface="+mn-ea"/>
                <a:cs typeface="+mn-cs"/>
              </a:rPr>
              <a:t> 10 and 11</a:t>
            </a:r>
            <a:r>
              <a:rPr lang="en-GB" sz="1200" kern="1200" dirty="0">
                <a:solidFill>
                  <a:schemeClr val="tx1"/>
                </a:solidFill>
                <a:effectLst/>
                <a:latin typeface="+mn-lt"/>
                <a:ea typeface="+mn-ea"/>
                <a:cs typeface="+mn-cs"/>
              </a:rPr>
              <a:t> (booklet page XX) show common things students were doing incorrectly in response to all of these types of question:</a:t>
            </a:r>
          </a:p>
          <a:p>
            <a:pPr lvl="1"/>
            <a:r>
              <a:rPr lang="en-GB" sz="1200" kern="1200" dirty="0">
                <a:solidFill>
                  <a:schemeClr val="tx1"/>
                </a:solidFill>
                <a:effectLst/>
                <a:latin typeface="+mn-lt"/>
                <a:ea typeface="+mn-ea"/>
                <a:cs typeface="+mn-cs"/>
              </a:rPr>
              <a:t>Not using the equation as given – rearranging or using different mathematical functions – common for this one was to divide the two numbers rather than simply multiply</a:t>
            </a:r>
          </a:p>
          <a:p>
            <a:pPr lvl="1"/>
            <a:r>
              <a:rPr lang="en-GB" sz="1200" kern="1200" dirty="0">
                <a:solidFill>
                  <a:schemeClr val="tx1"/>
                </a:solidFill>
                <a:effectLst/>
                <a:latin typeface="+mn-lt"/>
                <a:ea typeface="+mn-ea"/>
                <a:cs typeface="+mn-cs"/>
              </a:rPr>
              <a:t>Not using the numbers as given – for this question a number of students attempted to convert seconds to minutes</a:t>
            </a:r>
          </a:p>
          <a:p>
            <a:pPr lvl="1"/>
            <a:r>
              <a:rPr lang="en-GB" sz="1200" kern="1200" dirty="0">
                <a:solidFill>
                  <a:schemeClr val="tx1"/>
                </a:solidFill>
                <a:effectLst/>
                <a:latin typeface="+mn-lt"/>
                <a:ea typeface="+mn-ea"/>
                <a:cs typeface="+mn-cs"/>
              </a:rPr>
              <a:t>Not showing their working out – if a question is worth more than one mark it’s a good idea to do this so that if you make a mathematical error then you might still gain 1 mark</a:t>
            </a:r>
          </a:p>
          <a:p>
            <a:pPr lvl="1"/>
            <a:r>
              <a:rPr lang="en-GB" sz="1200" kern="1200" dirty="0">
                <a:solidFill>
                  <a:schemeClr val="tx1"/>
                </a:solidFill>
                <a:effectLst/>
                <a:latin typeface="+mn-lt"/>
                <a:ea typeface="+mn-ea"/>
                <a:cs typeface="+mn-cs"/>
              </a:rPr>
              <a:t>Not being able to do the sum itself – perhaps an issue of not having a calculator?</a:t>
            </a:r>
          </a:p>
          <a:p>
            <a:pPr lvl="1"/>
            <a:endParaRPr lang="en-GB" sz="1200" kern="1200" dirty="0">
              <a:solidFill>
                <a:schemeClr val="tx1"/>
              </a:solidFill>
              <a:effectLst/>
              <a:latin typeface="+mn-lt"/>
              <a:ea typeface="+mn-ea"/>
              <a:cs typeface="+mn-cs"/>
            </a:endParaRPr>
          </a:p>
          <a:p>
            <a:pPr marL="0" lvl="1"/>
            <a:r>
              <a:rPr lang="en-GB" sz="1200" b="1" kern="1200" dirty="0">
                <a:solidFill>
                  <a:schemeClr val="tx1"/>
                </a:solidFill>
                <a:effectLst/>
                <a:latin typeface="+mn-lt"/>
                <a:ea typeface="+mn-ea"/>
                <a:cs typeface="+mn-cs"/>
              </a:rPr>
              <a:t>Point</a:t>
            </a:r>
            <a:r>
              <a:rPr lang="en-GB" sz="1200" b="1" kern="1200" baseline="0" dirty="0">
                <a:solidFill>
                  <a:schemeClr val="tx1"/>
                </a:solidFill>
                <a:effectLst/>
                <a:latin typeface="+mn-lt"/>
                <a:ea typeface="+mn-ea"/>
                <a:cs typeface="+mn-cs"/>
              </a:rPr>
              <a:t> to think of when looking at mocks</a:t>
            </a:r>
          </a:p>
          <a:p>
            <a:pPr lvl="1"/>
            <a:r>
              <a:rPr lang="en-GB" sz="1200" kern="1200" dirty="0">
                <a:solidFill>
                  <a:schemeClr val="tx1"/>
                </a:solidFill>
                <a:effectLst/>
                <a:latin typeface="+mn-lt"/>
                <a:ea typeface="+mn-ea"/>
                <a:cs typeface="+mn-cs"/>
              </a:rPr>
              <a:t>Work with students to understand why they felt they needed to do</a:t>
            </a:r>
            <a:r>
              <a:rPr lang="en-GB" sz="1200" kern="1200" baseline="0" dirty="0">
                <a:solidFill>
                  <a:schemeClr val="tx1"/>
                </a:solidFill>
                <a:effectLst/>
                <a:latin typeface="+mn-lt"/>
                <a:ea typeface="+mn-ea"/>
                <a:cs typeface="+mn-cs"/>
              </a:rPr>
              <a:t> something with the equation or numbers</a:t>
            </a:r>
            <a:r>
              <a:rPr lang="en-GB" sz="1200" kern="1200" dirty="0">
                <a:solidFill>
                  <a:schemeClr val="tx1"/>
                </a:solidFill>
                <a:effectLst/>
                <a:latin typeface="+mn-lt"/>
                <a:ea typeface="+mn-ea"/>
                <a:cs typeface="+mn-cs"/>
              </a:rPr>
              <a: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There is a list of other questions teachers may want to look at later on pages XXXXX.</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40</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This is a common SD question (HT Q1.5) on the FT paper, about a third of students got the mark.  On the HT paper, nearly three quarters could recall the equation correctly</a:t>
            </a:r>
          </a:p>
          <a:p>
            <a:r>
              <a:rPr lang="en-GB" sz="1200" kern="1200" dirty="0">
                <a:solidFill>
                  <a:schemeClr val="tx1"/>
                </a:solidFill>
                <a:effectLst/>
                <a:latin typeface="+mn-lt"/>
                <a:ea typeface="+mn-ea"/>
                <a:cs typeface="+mn-cs"/>
              </a:rPr>
              <a:t>Students should know that we will always list the operators in alphabetical order, so there is no suggestion of the correct order</a:t>
            </a:r>
            <a:endParaRPr lang="en-GB" sz="1200"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These examples show some of the common things students doing here (demonstrating not knowing the equation)</a:t>
            </a:r>
          </a:p>
          <a:p>
            <a:endParaRPr lang="en-GB" sz="1200" kern="1200" baseline="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Most commonly</a:t>
            </a:r>
            <a:r>
              <a:rPr lang="en-GB" sz="1200" kern="1200" dirty="0">
                <a:solidFill>
                  <a:schemeClr val="tx1"/>
                </a:solidFill>
                <a:effectLst/>
                <a:latin typeface="+mn-lt"/>
                <a:ea typeface="+mn-ea"/>
                <a:cs typeface="+mn-cs"/>
              </a:rPr>
              <a:t> listing the elements as given in the question and simply inserting mathematical operators.</a:t>
            </a:r>
            <a:r>
              <a:rPr lang="en-GB" sz="1200" kern="1200" baseline="0" dirty="0">
                <a:solidFill>
                  <a:schemeClr val="tx1"/>
                </a:solidFill>
                <a:effectLst/>
                <a:latin typeface="+mn-lt"/>
                <a:ea typeface="+mn-ea"/>
                <a:cs typeface="+mn-cs"/>
              </a:rPr>
              <a:t> The example here used multiplication but a mixture of multiplying and division was also seen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Not giving as an equation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no = sign) – so couldn’t gain mark (again, mostly on</a:t>
            </a:r>
            <a:r>
              <a:rPr lang="en-GB" sz="1200" kern="1200" baseline="0" dirty="0">
                <a:solidFill>
                  <a:schemeClr val="tx1"/>
                </a:solidFill>
                <a:effectLst/>
                <a:latin typeface="+mn-lt"/>
                <a:ea typeface="+mn-ea"/>
                <a:cs typeface="+mn-cs"/>
              </a:rPr>
              <a:t> FT). The first example also shows this.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Using</a:t>
            </a:r>
            <a:r>
              <a:rPr lang="en-GB" sz="1200" kern="1200" baseline="0" dirty="0">
                <a:solidFill>
                  <a:schemeClr val="tx1"/>
                </a:solidFill>
                <a:effectLst/>
                <a:latin typeface="+mn-lt"/>
                <a:ea typeface="+mn-ea"/>
                <a:cs typeface="+mn-cs"/>
              </a:rPr>
              <a:t> their own symbols – </a:t>
            </a:r>
            <a:r>
              <a:rPr lang="en-GB" sz="1200" kern="1200" baseline="0" dirty="0" err="1">
                <a:solidFill>
                  <a:schemeClr val="tx1"/>
                </a:solidFill>
                <a:effectLst/>
                <a:latin typeface="+mn-lt"/>
                <a:ea typeface="+mn-ea"/>
                <a:cs typeface="+mn-cs"/>
              </a:rPr>
              <a:t>eg</a:t>
            </a:r>
            <a:r>
              <a:rPr lang="en-GB" sz="1200" kern="1200" baseline="0" dirty="0">
                <a:solidFill>
                  <a:schemeClr val="tx1"/>
                </a:solidFill>
                <a:effectLst/>
                <a:latin typeface="+mn-lt"/>
                <a:ea typeface="+mn-ea"/>
                <a:cs typeface="+mn-cs"/>
              </a:rPr>
              <a:t> P, C, R  - we accept symbols instead of words, but they must be correct (or at least recognisable)</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Using lower case symbols – in this instance were allowed </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Giving in a form not in the specification (</a:t>
            </a:r>
            <a:r>
              <a:rPr lang="en-GB" sz="1200" kern="1200" baseline="0" dirty="0" err="1">
                <a:solidFill>
                  <a:schemeClr val="tx1"/>
                </a:solidFill>
                <a:effectLst/>
                <a:latin typeface="+mn-lt"/>
                <a:ea typeface="+mn-ea"/>
                <a:cs typeface="+mn-cs"/>
              </a:rPr>
              <a:t>eg</a:t>
            </a:r>
            <a:r>
              <a:rPr lang="en-GB" sz="1200" kern="1200" baseline="0" dirty="0">
                <a:solidFill>
                  <a:schemeClr val="tx1"/>
                </a:solidFill>
                <a:effectLst/>
                <a:latin typeface="+mn-lt"/>
                <a:ea typeface="+mn-ea"/>
                <a:cs typeface="+mn-cs"/>
              </a:rPr>
              <a:t> R = V/I) as long as this is correct it gains the mark</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On the HT paper, more students getting it right, but often students were trying to put the equation in the order of the words given in the question, and therefore </a:t>
            </a:r>
            <a:r>
              <a:rPr lang="en-GB" sz="1200" kern="1200" baseline="0" dirty="0" err="1">
                <a:solidFill>
                  <a:schemeClr val="tx1"/>
                </a:solidFill>
                <a:effectLst/>
                <a:latin typeface="+mn-lt"/>
                <a:ea typeface="+mn-ea"/>
                <a:cs typeface="+mn-cs"/>
              </a:rPr>
              <a:t>rearringing</a:t>
            </a:r>
            <a:r>
              <a:rPr lang="en-GB" sz="1200" kern="1200" baseline="0" dirty="0">
                <a:solidFill>
                  <a:schemeClr val="tx1"/>
                </a:solidFill>
                <a:effectLst/>
                <a:latin typeface="+mn-lt"/>
                <a:ea typeface="+mn-ea"/>
                <a:cs typeface="+mn-cs"/>
              </a:rPr>
              <a:t> – but unfortunately often incorrectly. They don’t need to give the equation in the order given in the question – we do alphabetically to avoid giving too many clues.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 number of HT students were giving V = I</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R – confusing the equation wanted with the one for power.</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On HT Far fewer examples of students just putting their own operators into the three terms.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From summer 2020, we will put the symbols in brackets after the words, which is intended to help students focus</a:t>
            </a:r>
          </a:p>
          <a:p>
            <a:r>
              <a:rPr lang="en-GB" sz="1200" kern="1200" baseline="0" dirty="0">
                <a:solidFill>
                  <a:schemeClr val="tx1"/>
                </a:solidFill>
                <a:effectLst/>
                <a:latin typeface="+mn-lt"/>
                <a:ea typeface="+mn-ea"/>
                <a:cs typeface="+mn-cs"/>
              </a:rPr>
              <a:t>There is a further example in the booklet (example 12)</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41</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r>
              <a:rPr lang="en-GB" baseline="0" dirty="0"/>
              <a:t>Accountancy/Management</a:t>
            </a:r>
          </a:p>
          <a:p>
            <a:pPr defTabSz="473111">
              <a:defRPr/>
            </a:pPr>
            <a:r>
              <a:rPr lang="en-GB" baseline="0" dirty="0"/>
              <a:t>Ballet</a:t>
            </a:r>
          </a:p>
          <a:p>
            <a:pPr defTabSz="473111">
              <a:defRPr/>
            </a:pPr>
            <a:r>
              <a:rPr lang="en-GB" baseline="0" dirty="0"/>
              <a:t>Canoeing</a:t>
            </a:r>
          </a:p>
          <a:p>
            <a:pPr defTabSz="473111">
              <a:defRPr/>
            </a:pPr>
            <a:r>
              <a:rPr lang="en-GB" baseline="0" dirty="0"/>
              <a:t>Beauty Therapy</a:t>
            </a:r>
          </a:p>
          <a:p>
            <a:pPr defTabSz="473111">
              <a:defRPr/>
            </a:pPr>
            <a:r>
              <a:rPr lang="en-GB" baseline="0" dirty="0"/>
              <a:t>Equestrian</a:t>
            </a:r>
          </a:p>
          <a:p>
            <a:pPr defTabSz="473111">
              <a:defRPr/>
            </a:pPr>
            <a:r>
              <a:rPr lang="en-GB" baseline="0" dirty="0"/>
              <a:t>First Aid</a:t>
            </a:r>
          </a:p>
          <a:p>
            <a:pPr defTabSz="473111">
              <a:defRPr/>
            </a:pPr>
            <a:r>
              <a:rPr lang="en-GB" baseline="0" dirty="0"/>
              <a:t>Dance</a:t>
            </a:r>
          </a:p>
          <a:p>
            <a:pPr defTabSz="473111">
              <a:defRPr/>
            </a:pPr>
            <a:r>
              <a:rPr lang="en-GB" baseline="0" dirty="0"/>
              <a:t>Sign Language</a:t>
            </a:r>
          </a:p>
          <a:p>
            <a:pPr defTabSz="473111">
              <a:defRPr/>
            </a:pPr>
            <a:r>
              <a:rPr lang="en-GB" baseline="0" dirty="0"/>
              <a:t>Prince’s Trust</a:t>
            </a:r>
          </a:p>
          <a:p>
            <a:pPr defTabSz="473111">
              <a:defRPr/>
            </a:pPr>
            <a:r>
              <a:rPr lang="en-GB" baseline="0" dirty="0"/>
              <a:t>RHS</a:t>
            </a:r>
          </a:p>
          <a:p>
            <a:pPr defTabSz="473111">
              <a:defRPr/>
            </a:pPr>
            <a:r>
              <a:rPr lang="en-GB" baseline="0" dirty="0"/>
              <a:t>Swim England</a:t>
            </a:r>
          </a:p>
          <a:p>
            <a:pPr defTabSz="473111">
              <a:defRPr/>
            </a:pPr>
            <a:r>
              <a:rPr lang="en-GB" baseline="0" dirty="0"/>
              <a:t>Gemmological Association</a:t>
            </a:r>
          </a:p>
          <a:p>
            <a:pPr defTabSz="473111">
              <a:defRPr/>
            </a:pPr>
            <a:r>
              <a:rPr lang="en-GB" baseline="0" dirty="0"/>
              <a:t>Farriers </a:t>
            </a:r>
          </a:p>
          <a:p>
            <a:pPr defTabSz="473111">
              <a:defRPr/>
            </a:pPr>
            <a:r>
              <a:rPr lang="en-GB" baseline="0" dirty="0"/>
              <a:t>Spectacle makers</a:t>
            </a:r>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At levels of demand below HD, when students need to use an equation from the Physics Equations Sheet we will also give the prompt ‘Use the Physics Equations Sheet’. </a:t>
            </a:r>
          </a:p>
          <a:p>
            <a:pPr lvl="0"/>
            <a:r>
              <a:rPr lang="en-GB" sz="1200" kern="1200" dirty="0">
                <a:solidFill>
                  <a:schemeClr val="tx1"/>
                </a:solidFill>
                <a:effectLst/>
                <a:latin typeface="+mn-lt"/>
                <a:ea typeface="+mn-ea"/>
                <a:cs typeface="+mn-cs"/>
              </a:rPr>
              <a:t>High demand questions will not give the prompt: students will be expected to decide for themselves which equations to use – whether from recall or from the Equations Sheet.</a:t>
            </a:r>
          </a:p>
          <a:p>
            <a:pPr lvl="0"/>
            <a:r>
              <a:rPr lang="en-GB" sz="1200" kern="1200" dirty="0">
                <a:solidFill>
                  <a:schemeClr val="tx1"/>
                </a:solidFill>
                <a:effectLst/>
                <a:latin typeface="+mn-lt"/>
                <a:ea typeface="+mn-ea"/>
                <a:cs typeface="+mn-cs"/>
              </a:rPr>
              <a:t>Example here is from Synergy paper 3F/3H.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SD application of recalled equation f = ma.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‘something extra’ was rearrangement to find acceleration. On the FT just over half of students gained no marks; on the HT over half got the three calculation marks, but only 17% also got the unit correct.</a:t>
            </a:r>
          </a:p>
          <a:p>
            <a:pPr lvl="0"/>
            <a:r>
              <a:rPr lang="en-GB" sz="1200" b="1" kern="1200" dirty="0">
                <a:solidFill>
                  <a:schemeClr val="tx1"/>
                </a:solidFill>
                <a:effectLst/>
                <a:latin typeface="+mn-lt"/>
                <a:ea typeface="+mn-ea"/>
                <a:cs typeface="+mn-cs"/>
              </a:rPr>
              <a:t>This is a full mark answer </a:t>
            </a:r>
            <a:r>
              <a:rPr lang="en-GB" sz="1200" kern="1200" dirty="0">
                <a:solidFill>
                  <a:schemeClr val="tx1"/>
                </a:solidFill>
                <a:effectLst/>
                <a:latin typeface="+mn-lt"/>
                <a:ea typeface="+mn-ea"/>
                <a:cs typeface="+mn-cs"/>
              </a:rPr>
              <a:t>– different points highlighted on successive clicks:</a:t>
            </a:r>
          </a:p>
          <a:p>
            <a:pPr marL="685800" lvl="1" indent="-228600">
              <a:buFont typeface="+mj-lt"/>
              <a:buAutoNum type="arabicPeriod"/>
            </a:pPr>
            <a:r>
              <a:rPr lang="en-GB" sz="1200" kern="1200" dirty="0">
                <a:solidFill>
                  <a:schemeClr val="tx1"/>
                </a:solidFill>
                <a:effectLst/>
                <a:latin typeface="+mn-lt"/>
                <a:ea typeface="+mn-ea"/>
                <a:cs typeface="+mn-cs"/>
              </a:rPr>
              <a:t>student has shown good practice in reiterating the equation from the previous part of the question</a:t>
            </a:r>
          </a:p>
          <a:p>
            <a:pPr marL="685800" lvl="1" indent="-228600">
              <a:buFont typeface="+mj-lt"/>
              <a:buAutoNum type="arabicPeriod"/>
            </a:pPr>
            <a:r>
              <a:rPr lang="en-GB" sz="1200" kern="1200" dirty="0">
                <a:solidFill>
                  <a:schemeClr val="tx1"/>
                </a:solidFill>
                <a:effectLst/>
                <a:latin typeface="+mn-lt"/>
                <a:ea typeface="+mn-ea"/>
                <a:cs typeface="+mn-cs"/>
              </a:rPr>
              <a:t>has correctly rearranged it</a:t>
            </a:r>
          </a:p>
          <a:p>
            <a:pPr marL="685800" lvl="1" indent="-228600">
              <a:buFont typeface="+mj-lt"/>
              <a:buAutoNum type="arabicPeriod"/>
            </a:pPr>
            <a:r>
              <a:rPr lang="en-GB" sz="1200" kern="1200" dirty="0">
                <a:solidFill>
                  <a:schemeClr val="tx1"/>
                </a:solidFill>
                <a:effectLst/>
                <a:latin typeface="+mn-lt"/>
                <a:ea typeface="+mn-ea"/>
                <a:cs typeface="+mn-cs"/>
              </a:rPr>
              <a:t>substituted correctly</a:t>
            </a:r>
          </a:p>
          <a:p>
            <a:pPr marL="685800" lvl="1" indent="-228600">
              <a:buFont typeface="+mj-lt"/>
              <a:buAutoNum type="arabicPeriod"/>
            </a:pPr>
            <a:r>
              <a:rPr lang="en-GB" sz="1200" kern="1200" dirty="0">
                <a:solidFill>
                  <a:schemeClr val="tx1"/>
                </a:solidFill>
                <a:effectLst/>
                <a:latin typeface="+mn-lt"/>
                <a:ea typeface="+mn-ea"/>
                <a:cs typeface="+mn-cs"/>
              </a:rPr>
              <a:t>evaluated the answer correctly and given the correct unit. </a:t>
            </a:r>
          </a:p>
          <a:p>
            <a:pPr lvl="0"/>
            <a:r>
              <a:rPr lang="en-GB" sz="1200" kern="1200" dirty="0">
                <a:solidFill>
                  <a:schemeClr val="tx1"/>
                </a:solidFill>
                <a:effectLst/>
                <a:latin typeface="+mn-lt"/>
                <a:ea typeface="+mn-ea"/>
                <a:cs typeface="+mn-cs"/>
              </a:rPr>
              <a:t>Some examples of common problems with this type of question (all papers):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Simply multiplying the numbers given together</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Even if they had been able to recall the equation correctly they seemed unable to rearrange it correctly</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Not showing any working so impossible to allocate compensation marks if answer wrong</a:t>
            </a:r>
          </a:p>
          <a:p>
            <a:pPr lvl="0"/>
            <a:r>
              <a:rPr lang="en-GB" sz="1200" kern="1200" dirty="0">
                <a:solidFill>
                  <a:schemeClr val="tx1"/>
                </a:solidFill>
                <a:effectLst/>
                <a:latin typeface="+mn-lt"/>
                <a:ea typeface="+mn-ea"/>
                <a:cs typeface="+mn-cs"/>
              </a:rPr>
              <a:t>Examples 13 and 14 in booklet also cover this skill.</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42</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 AO1 (straight recall) for equations at </a:t>
            </a:r>
            <a:r>
              <a:rPr lang="en-GB" sz="1200" kern="1200" dirty="0" err="1">
                <a:solidFill>
                  <a:schemeClr val="tx1"/>
                </a:solidFill>
                <a:effectLst/>
                <a:latin typeface="+mn-lt"/>
                <a:ea typeface="+mn-ea"/>
                <a:cs typeface="+mn-cs"/>
              </a:rPr>
              <a:t>LoD</a:t>
            </a:r>
            <a:r>
              <a:rPr lang="en-GB" sz="1200" kern="1200" dirty="0">
                <a:solidFill>
                  <a:schemeClr val="tx1"/>
                </a:solidFill>
                <a:effectLst/>
                <a:latin typeface="+mn-lt"/>
                <a:ea typeface="+mn-ea"/>
                <a:cs typeface="+mn-cs"/>
              </a:rPr>
              <a:t> above SD: students need to know what they’re doing.</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Let’s now have a look at two examples from this summer and see how students have been coping.</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are a number of further examples in the booklet.</a:t>
            </a:r>
          </a:p>
          <a:p>
            <a:pPr marL="171450" indent="-171450">
              <a:buFont typeface="Arial" panose="020B0604020202020204" pitchFamily="34" charset="0"/>
              <a:buChar char="•"/>
            </a:pPr>
            <a:endParaRPr lang="en-GB" baseline="0" dirty="0"/>
          </a:p>
          <a:p>
            <a:endParaRPr lang="en-GB" b="0" baseline="0" dirty="0"/>
          </a:p>
          <a:p>
            <a:endParaRPr lang="en-GB" b="1" baseline="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6C9EBB5-6057-47E3-89FA-E31CC820CD96}"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43</a:t>
            </a:fld>
            <a:endParaRPr lang="en-US"/>
          </a:p>
        </p:txBody>
      </p:sp>
    </p:spTree>
    <p:extLst>
      <p:ext uri="{BB962C8B-B14F-4D97-AF65-F5344CB8AC3E}">
        <p14:creationId xmlns:p14="http://schemas.microsoft.com/office/powerpoint/2010/main" val="2874083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111">
              <a:defRPr/>
            </a:pPr>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642278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back to subject content and the</a:t>
            </a:r>
            <a:r>
              <a:rPr lang="en-GB" baseline="0" dirty="0"/>
              <a:t> fact that teachers should be collecting resources from wherever</a:t>
            </a:r>
          </a:p>
          <a:p>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t>47</a:t>
            </a:fld>
            <a:endParaRPr lang="en-US" dirty="0"/>
          </a:p>
        </p:txBody>
      </p:sp>
    </p:spTree>
    <p:extLst>
      <p:ext uri="{BB962C8B-B14F-4D97-AF65-F5344CB8AC3E}">
        <p14:creationId xmlns:p14="http://schemas.microsoft.com/office/powerpoint/2010/main" val="56265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back to subject content and the</a:t>
            </a:r>
            <a:r>
              <a:rPr lang="en-GB" baseline="0" dirty="0"/>
              <a:t> fact that teachers should be collecting resources from wherever</a:t>
            </a:r>
          </a:p>
          <a:p>
            <a:endParaRPr lang="en-GB" baseline="0" dirty="0"/>
          </a:p>
        </p:txBody>
      </p:sp>
      <p:sp>
        <p:nvSpPr>
          <p:cNvPr id="4" name="Slide Number Placeholder 3"/>
          <p:cNvSpPr>
            <a:spLocks noGrp="1"/>
          </p:cNvSpPr>
          <p:nvPr>
            <p:ph type="sldNum" sz="quarter" idx="10"/>
          </p:nvPr>
        </p:nvSpPr>
        <p:spPr/>
        <p:txBody>
          <a:bodyPr/>
          <a:lstStyle/>
          <a:p>
            <a:fld id="{D3A5C70C-4F3D-A24C-BE6B-90E4410CB343}" type="slidenum">
              <a:rPr lang="en-US" smtClean="0"/>
              <a:t>48</a:t>
            </a:fld>
            <a:endParaRPr lang="en-US" dirty="0"/>
          </a:p>
        </p:txBody>
      </p:sp>
    </p:spTree>
    <p:extLst>
      <p:ext uri="{BB962C8B-B14F-4D97-AF65-F5344CB8AC3E}">
        <p14:creationId xmlns:p14="http://schemas.microsoft.com/office/powerpoint/2010/main" val="2089666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One full year’s teaching required before you can apply </a:t>
            </a:r>
          </a:p>
        </p:txBody>
      </p:sp>
      <p:sp>
        <p:nvSpPr>
          <p:cNvPr id="4" name="Slide Number Placeholder 3"/>
          <p:cNvSpPr>
            <a:spLocks noGrp="1"/>
          </p:cNvSpPr>
          <p:nvPr>
            <p:ph type="sldNum" sz="quarter" idx="10"/>
          </p:nvPr>
        </p:nvSpPr>
        <p:spPr/>
        <p:txBody>
          <a:bodyPr/>
          <a:lstStyle/>
          <a:p>
            <a:fld id="{0E2A0676-299B-498F-8086-134F79B94B6C}" type="slidenum">
              <a:rPr lang="en-GB" smtClean="0"/>
              <a:pPr/>
              <a:t>49</a:t>
            </a:fld>
            <a:endParaRPr lang="en-GB" dirty="0"/>
          </a:p>
        </p:txBody>
      </p:sp>
    </p:spTree>
    <p:extLst>
      <p:ext uri="{BB962C8B-B14F-4D97-AF65-F5344CB8AC3E}">
        <p14:creationId xmlns:p14="http://schemas.microsoft.com/office/powerpoint/2010/main" val="1712841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902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How might this be useful - </a:t>
            </a:r>
            <a:r>
              <a:rPr lang="en-GB" dirty="0"/>
              <a:t>Did your targeted student intervention support work  , pupils premium groups performance , tier of entry for your predicted</a:t>
            </a:r>
            <a:r>
              <a:rPr lang="en-GB" baseline="0" dirty="0"/>
              <a:t> 5s </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Data</a:t>
            </a:r>
            <a:r>
              <a:rPr lang="en-GB" baseline="0" dirty="0"/>
              <a:t> for each group will appear as it’s own bar on the graph.</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You can compare groups against each other</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Remember you can view up to 10 groups on each of these screens</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Only drawback is that the mark distribution screens do not work at group level, these will continue to show marks for the whole school – you can access this data if you download the group data into an excel file and select ‘include question marks’ for the component/paper you are looking into.</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Can use this to look at performance in particular skill areas and see if one group performed better than another in a particular skill area – is there good practice to share? Did interventions work?</a:t>
            </a:r>
          </a:p>
        </p:txBody>
      </p:sp>
    </p:spTree>
    <p:extLst>
      <p:ext uri="{BB962C8B-B14F-4D97-AF65-F5344CB8AC3E}">
        <p14:creationId xmlns:p14="http://schemas.microsoft.com/office/powerpoint/2010/main" val="157925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AOs are independent of each other and operate in a competitive</a:t>
            </a:r>
            <a:r>
              <a:rPr lang="en-GB" baseline="0" dirty="0"/>
              <a:t> environment</a:t>
            </a:r>
            <a:r>
              <a:rPr lang="en-GB" dirty="0"/>
              <a:t> </a:t>
            </a:r>
          </a:p>
          <a:p>
            <a:r>
              <a:rPr lang="en-GB" dirty="0"/>
              <a:t>Previously lots of small regional</a:t>
            </a:r>
            <a:r>
              <a:rPr lang="en-GB" baseline="0" dirty="0"/>
              <a:t> exam boards…merged</a:t>
            </a:r>
          </a:p>
          <a:p>
            <a:r>
              <a:rPr lang="en-GB" baseline="0" dirty="0"/>
              <a:t>However specs are not as different as you may think</a:t>
            </a:r>
          </a:p>
          <a:p>
            <a:r>
              <a:rPr lang="en-GB" baseline="0" dirty="0"/>
              <a:t>Main differentiator is support</a:t>
            </a:r>
          </a:p>
          <a:p>
            <a:r>
              <a:rPr lang="en-GB" baseline="0" dirty="0"/>
              <a:t>Talk about franchising - Scotland SQA – NI – CCEA – Wales - WJEC</a:t>
            </a:r>
          </a:p>
          <a:p>
            <a:r>
              <a:rPr lang="en-GB" dirty="0"/>
              <a:t> </a:t>
            </a:r>
          </a:p>
        </p:txBody>
      </p:sp>
      <p:sp>
        <p:nvSpPr>
          <p:cNvPr id="4" name="Slide Number Placeholder 3"/>
          <p:cNvSpPr>
            <a:spLocks noGrp="1"/>
          </p:cNvSpPr>
          <p:nvPr>
            <p:ph type="sldNum" sz="quarter" idx="10"/>
          </p:nvPr>
        </p:nvSpPr>
        <p:spPr/>
        <p:txBody>
          <a:bodyPr/>
          <a:lstStyle/>
          <a:p>
            <a:fld id="{0E2A0676-299B-498F-8086-134F79B94B6C}"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393963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BP1</a:t>
            </a:r>
            <a:r>
              <a:rPr lang="en-GB" sz="1200" kern="1200" dirty="0">
                <a:solidFill>
                  <a:schemeClr val="tx1"/>
                </a:solidFill>
                <a:effectLst/>
                <a:latin typeface="+mn-lt"/>
                <a:ea typeface="+mn-ea"/>
                <a:cs typeface="+mn-cs"/>
              </a:rPr>
              <a:t> – small changes made to the GCSE specifications now on website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Should have gone up mid-September – make sure check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Communication sent out to all schools October 2019</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is a list in the back of the booklet of the changes that have been made. </a:t>
            </a:r>
          </a:p>
          <a:p>
            <a:r>
              <a:rPr lang="en-GB" sz="1200" b="1" kern="1200" dirty="0">
                <a:solidFill>
                  <a:schemeClr val="tx1"/>
                </a:solidFill>
                <a:effectLst/>
                <a:latin typeface="+mn-lt"/>
                <a:ea typeface="+mn-ea"/>
                <a:cs typeface="+mn-cs"/>
              </a:rPr>
              <a:t>BP2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back of</a:t>
            </a:r>
            <a:r>
              <a:rPr lang="en-GB" sz="1200" kern="1200" baseline="0" dirty="0">
                <a:solidFill>
                  <a:schemeClr val="tx1"/>
                </a:solidFill>
                <a:effectLst/>
                <a:latin typeface="+mn-lt"/>
                <a:ea typeface="+mn-ea"/>
                <a:cs typeface="+mn-cs"/>
              </a:rPr>
              <a:t> booklet is a list of resources currently available from </a:t>
            </a:r>
            <a:r>
              <a:rPr lang="en-GB" sz="1200" kern="1200" baseline="0" dirty="0" err="1">
                <a:solidFill>
                  <a:schemeClr val="tx1"/>
                </a:solidFill>
                <a:effectLst/>
                <a:latin typeface="+mn-lt"/>
                <a:ea typeface="+mn-ea"/>
                <a:cs typeface="+mn-cs"/>
              </a:rPr>
              <a:t>Exampro</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b="0" baseline="0" dirty="0"/>
              <a:t>Timeline for </a:t>
            </a:r>
            <a:r>
              <a:rPr lang="en-GB" b="0" baseline="0" dirty="0" err="1"/>
              <a:t>MERiT</a:t>
            </a:r>
            <a:r>
              <a:rPr lang="en-GB" b="0" baseline="0" dirty="0"/>
              <a:t> in pack.  In the back of the booklet is a list of resources currently available from </a:t>
            </a:r>
            <a:r>
              <a:rPr lang="en-GB" b="0" baseline="0" dirty="0" err="1"/>
              <a:t>Exampro</a:t>
            </a:r>
            <a:r>
              <a:rPr lang="en-GB" b="0" baseline="0" dirty="0"/>
              <a:t>.</a:t>
            </a:r>
          </a:p>
          <a:p>
            <a:pPr marL="0" indent="0">
              <a:buFont typeface="Arial" panose="020B0604020202020204" pitchFamily="34" charset="0"/>
              <a:buNone/>
            </a:pPr>
            <a:endParaRPr lang="en-GB" b="0" baseline="0" dirty="0"/>
          </a:p>
          <a:p>
            <a:r>
              <a:rPr lang="en-GB" b="1" baseline="0" dirty="0"/>
              <a:t>BP3</a:t>
            </a:r>
            <a:r>
              <a:rPr lang="en-GB" b="0" baseline="0" dirty="0"/>
              <a:t> – Will be on the website by Christmas. Communication to teachers sent out about this in September.</a:t>
            </a:r>
          </a:p>
          <a:p>
            <a:endParaRPr lang="en-GB"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BP 4 </a:t>
            </a:r>
            <a:r>
              <a:rPr lang="en-GB" b="0" baseline="0" dirty="0"/>
              <a:t>Mention this briefly here – we are currently working on a series of modular materials that teachers can use – repurposing of some of the Hub and other presentations to get them out to a wider audience. The first one will be on Extended response (includes understanding requirements of the command words and levels of response mark schemes).  Further one this term will be on AO2.  Building up a bank of materials for teachers to use as training back in school. </a:t>
            </a:r>
            <a:r>
              <a:rPr lang="en-GB" b="0" baseline="0" dirty="0" err="1"/>
              <a:t>Comms</a:t>
            </a:r>
            <a:r>
              <a:rPr lang="en-GB" b="0" baseline="0" dirty="0"/>
              <a:t> will be going out shortly.</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6C9EBB5-6057-47E3-89FA-E31CC820CD96}"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52</a:t>
            </a:fld>
            <a:endParaRPr lang="en-US"/>
          </a:p>
        </p:txBody>
      </p:sp>
    </p:spTree>
    <p:extLst>
      <p:ext uri="{BB962C8B-B14F-4D97-AF65-F5344CB8AC3E}">
        <p14:creationId xmlns:p14="http://schemas.microsoft.com/office/powerpoint/2010/main" val="28740837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Quick plug for </a:t>
            </a:r>
            <a:r>
              <a:rPr lang="en-GB" sz="1200" kern="1200" dirty="0" err="1">
                <a:solidFill>
                  <a:schemeClr val="tx1"/>
                </a:solidFill>
                <a:effectLst/>
                <a:latin typeface="+mn-lt"/>
                <a:ea typeface="+mn-ea"/>
                <a:cs typeface="+mn-cs"/>
              </a:rPr>
              <a:t>Teachit</a:t>
            </a:r>
            <a:r>
              <a:rPr lang="en-GB" sz="1200" kern="1200" dirty="0">
                <a:solidFill>
                  <a:schemeClr val="tx1"/>
                </a:solidFill>
                <a:effectLst/>
                <a:latin typeface="+mn-lt"/>
                <a:ea typeface="+mn-ea"/>
                <a:cs typeface="+mn-cs"/>
              </a:rPr>
              <a:t>.</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resource bank shown here is what is currently available to support learning and application of the Physics equations.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 have included a printout of the Flashcards resource in your pack as an example.</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PDF resources are generally free to download.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Subscriptions are available that give access to adaptable resources: individual fees £30 per year and department fees (up to 15 log-ins) £150 per year</a:t>
            </a:r>
          </a:p>
          <a:p>
            <a:r>
              <a:rPr lang="en-GB" sz="1200" kern="1200" dirty="0">
                <a:solidFill>
                  <a:schemeClr val="tx1"/>
                </a:solidFill>
                <a:effectLst/>
                <a:latin typeface="+mn-lt"/>
                <a:ea typeface="+mn-ea"/>
                <a:cs typeface="+mn-cs"/>
              </a:rPr>
              <a:t> </a:t>
            </a:r>
          </a:p>
          <a:p>
            <a:endParaRPr lang="en-GB" baseline="0" dirty="0"/>
          </a:p>
          <a:p>
            <a:endParaRPr lang="en-GB" baseline="0" dirty="0"/>
          </a:p>
          <a:p>
            <a:endParaRPr lang="en-GB" baseline="0" dirty="0"/>
          </a:p>
          <a:p>
            <a:endParaRPr lang="en-GB" baseline="0" dirty="0"/>
          </a:p>
          <a:p>
            <a:endParaRPr lang="en-GB" baseline="0" dirty="0"/>
          </a:p>
          <a:p>
            <a:endParaRPr lang="en-GB" b="0" baseline="0" dirty="0"/>
          </a:p>
          <a:p>
            <a:endParaRPr lang="en-GB" b="1" baseline="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6C9EBB5-6057-47E3-89FA-E31CC820CD96}"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54</a:t>
            </a:fld>
            <a:endParaRPr lang="en-US"/>
          </a:p>
        </p:txBody>
      </p:sp>
    </p:spTree>
    <p:extLst>
      <p:ext uri="{BB962C8B-B14F-4D97-AF65-F5344CB8AC3E}">
        <p14:creationId xmlns:p14="http://schemas.microsoft.com/office/powerpoint/2010/main" val="2874083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7291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ＭＳ Ｐゴシック" pitchFamily="34" charset="-128"/>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733" indent="-285667" eaLnBrk="0" hangingPunct="0">
              <a:defRPr sz="2400">
                <a:solidFill>
                  <a:schemeClr val="tx1"/>
                </a:solidFill>
                <a:latin typeface="Arial" pitchFamily="34" charset="0"/>
                <a:ea typeface="ＭＳ Ｐゴシック" pitchFamily="34" charset="-128"/>
              </a:defRPr>
            </a:lvl2pPr>
            <a:lvl3pPr marL="1142667" indent="-228534" eaLnBrk="0" hangingPunct="0">
              <a:defRPr sz="2400">
                <a:solidFill>
                  <a:schemeClr val="tx1"/>
                </a:solidFill>
                <a:latin typeface="Arial" pitchFamily="34" charset="0"/>
                <a:ea typeface="ＭＳ Ｐゴシック" pitchFamily="34" charset="-128"/>
              </a:defRPr>
            </a:lvl3pPr>
            <a:lvl4pPr marL="1599735" indent="-228534" eaLnBrk="0" hangingPunct="0">
              <a:defRPr sz="2400">
                <a:solidFill>
                  <a:schemeClr val="tx1"/>
                </a:solidFill>
                <a:latin typeface="Arial" pitchFamily="34" charset="0"/>
                <a:ea typeface="ＭＳ Ｐゴシック" pitchFamily="34" charset="-128"/>
              </a:defRPr>
            </a:lvl4pPr>
            <a:lvl5pPr marL="2056800" indent="-228534" eaLnBrk="0" hangingPunct="0">
              <a:defRPr sz="2400">
                <a:solidFill>
                  <a:schemeClr val="tx1"/>
                </a:solidFill>
                <a:latin typeface="Arial" pitchFamily="34" charset="0"/>
                <a:ea typeface="ＭＳ Ｐゴシック" pitchFamily="34" charset="-128"/>
              </a:defRPr>
            </a:lvl5pPr>
            <a:lvl6pPr marL="2513868" indent="-228534" defTabSz="45706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935" indent="-228534" defTabSz="45706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002" indent="-228534" defTabSz="45706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068" indent="-228534" defTabSz="45706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12D89B-8438-4615-BFC0-EBB7C981258A}" type="slidenum">
              <a:rPr lang="en-US" altLang="en-US" sz="1200">
                <a:latin typeface="Calibri" pitchFamily="34" charset="0"/>
              </a:rPr>
              <a:pPr eaLnBrk="1" hangingPunct="1"/>
              <a:t>58</a:t>
            </a:fld>
            <a:endParaRPr lang="en-US" alt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16097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Examiners who provide</a:t>
            </a:r>
            <a:r>
              <a:rPr lang="en-GB" baseline="0" dirty="0"/>
              <a:t> CPD meetings</a:t>
            </a:r>
          </a:p>
          <a:p>
            <a:r>
              <a:rPr lang="en-GB" baseline="0" dirty="0"/>
              <a:t>Teachers that set live assessments</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1609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Examiners who provide</a:t>
            </a:r>
            <a:r>
              <a:rPr lang="en-GB" baseline="0" dirty="0"/>
              <a:t> CPD meetings</a:t>
            </a:r>
          </a:p>
          <a:p>
            <a:r>
              <a:rPr lang="en-GB" baseline="0" dirty="0"/>
              <a:t>Teachers that set live assessments</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1609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mention public consultation DfE operates and the role</a:t>
            </a:r>
            <a:r>
              <a:rPr lang="en-GB" baseline="0" dirty="0"/>
              <a:t> that teachers can play in this.</a:t>
            </a:r>
          </a:p>
          <a:p>
            <a:r>
              <a:rPr lang="en-GB" baseline="0" dirty="0"/>
              <a:t>Try to give a feel for timescales in creation of Subject Content and specs. Ofqual received 2012 letter for A-level  (first taught in 2015) and 2013 letter for GCSE (technically first taught 2016 for two year GCSE)</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9456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a:t>Text Arial 20</a:t>
            </a:r>
          </a:p>
          <a:p>
            <a:pPr eaLnBrk="1" hangingPunct="1"/>
            <a:endParaRPr lang="en-GB" sz="1800" dirty="0"/>
          </a:p>
          <a:p>
            <a:r>
              <a:rPr lang="en-GB" sz="1800" dirty="0"/>
              <a:t>If there are additional inserts, please indicate these and give instructions in </a:t>
            </a:r>
          </a:p>
          <a:p>
            <a:r>
              <a:rPr lang="en-GB" sz="1800" dirty="0"/>
              <a:t>the centre of applicable slide(</a:t>
            </a:r>
            <a:r>
              <a:rPr lang="en-GB" sz="1800" dirty="0" err="1"/>
              <a:t>s</a:t>
            </a:r>
            <a:r>
              <a:rPr lang="en-GB" sz="1800" dirty="0"/>
              <a:t>).</a:t>
            </a:r>
          </a:p>
          <a:p>
            <a:endParaRPr lang="en-GB" sz="1800" dirty="0"/>
          </a:p>
          <a:p>
            <a:r>
              <a:rPr lang="en-GB" sz="1800" dirty="0"/>
              <a:t>Consider copyright carefully and complete the copyright request form provided </a:t>
            </a:r>
          </a:p>
          <a:p>
            <a:r>
              <a:rPr lang="en-GB" sz="1800" dirty="0"/>
              <a:t>with as much detail as you are able to.  Contact a Senior CPD Manager with any </a:t>
            </a:r>
          </a:p>
          <a:p>
            <a:r>
              <a:rPr lang="en-GB" sz="1800" dirty="0"/>
              <a:t>uncertainties you may have regarding </a:t>
            </a:r>
          </a:p>
          <a:p>
            <a:r>
              <a:rPr lang="en-GB" sz="1800" dirty="0"/>
              <a:t>this.</a:t>
            </a:r>
          </a:p>
          <a:p>
            <a:endParaRPr lang="en-GB" sz="1800" dirty="0"/>
          </a:p>
          <a:p>
            <a:pPr eaLnBrk="1" hangingPunct="1"/>
            <a:r>
              <a:rPr lang="en-GB" sz="1800" dirty="0"/>
              <a:t>Do not add page numbers to slides.</a:t>
            </a:r>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3472529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a:t>Copyright © AQA and its licensors. All rights reserved.</a:t>
            </a: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sp>
        <p:nvSpPr>
          <p:cNvPr id="16" name="Date Placeholder 3"/>
          <p:cNvSpPr>
            <a:spLocks noGrp="1"/>
          </p:cNvSpPr>
          <p:nvPr>
            <p:ph type="dt" sz="half" idx="13"/>
          </p:nvPr>
        </p:nvSpPr>
        <p:spPr>
          <a:xfrm>
            <a:off x="540000" y="6458400"/>
            <a:ext cx="1339600" cy="365125"/>
          </a:xfrm>
        </p:spPr>
        <p:txBody>
          <a:body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344490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a:t>Contents</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cs typeface="Arial" panose="020B0604020202020204" pitchFamily="34" charset="0"/>
              </a:defRPr>
            </a:lvl1pPr>
          </a:lstStyle>
          <a:p>
            <a:r>
              <a:rPr lang="en-US"/>
              <a:t>x of x 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5046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86136489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39078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Date Placeholder 3"/>
          <p:cNvSpPr>
            <a:spLocks noGrp="1"/>
          </p:cNvSpPr>
          <p:nvPr>
            <p:ph type="dt" sz="half" idx="11"/>
          </p:nvPr>
        </p:nvSpPr>
        <p:spPr/>
        <p:txBody>
          <a:body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739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6" name="Date Placeholder 3"/>
          <p:cNvSpPr>
            <a:spLocks noGrp="1"/>
          </p:cNvSpPr>
          <p:nvPr>
            <p:ph type="dt" sz="half" idx="12"/>
          </p:nvPr>
        </p:nvSpPr>
        <p:spPr>
          <a:xfrm>
            <a:off x="540000" y="6458400"/>
            <a:ext cx="1339600" cy="365125"/>
          </a:xfrm>
        </p:spPr>
        <p:txBody>
          <a:bodyPr/>
          <a:lstStyle>
            <a:lvl1pPr>
              <a:defRPr>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Tree>
    <p:extLst>
      <p:ext uri="{BB962C8B-B14F-4D97-AF65-F5344CB8AC3E}">
        <p14:creationId xmlns:p14="http://schemas.microsoft.com/office/powerpoint/2010/main" val="1306303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7" name="Date Placeholder 3"/>
          <p:cNvSpPr>
            <a:spLocks noGrp="1"/>
          </p:cNvSpPr>
          <p:nvPr>
            <p:ph type="dt" sz="half" idx="12"/>
          </p:nvPr>
        </p:nvSpPr>
        <p:spPr>
          <a:xfrm>
            <a:off x="540000" y="6458400"/>
            <a:ext cx="1339600" cy="365125"/>
          </a:xfrm>
        </p:spPr>
        <p:txBody>
          <a:body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Tree>
    <p:extLst>
      <p:ext uri="{BB962C8B-B14F-4D97-AF65-F5344CB8AC3E}">
        <p14:creationId xmlns:p14="http://schemas.microsoft.com/office/powerpoint/2010/main" val="2958327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1537652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1916705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83833036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47463186"/>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58236805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6512238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2929782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683534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856623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a:cs typeface="Arial" panose="020B0604020202020204" pitchFamily="34" charset="0"/>
              </a:rPr>
              <a:t>x of x</a:t>
            </a:r>
          </a:p>
          <a:p>
            <a:r>
              <a:rPr lang="en-US">
                <a:cs typeface="Arial" panose="020B0604020202020204" pitchFamily="34" charset="0"/>
              </a:rPr>
              <a:t>Version 3.0</a:t>
            </a: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4766436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a:t>Text Arial 20</a:t>
            </a:r>
          </a:p>
          <a:p>
            <a:pPr eaLnBrk="1" hangingPunct="1"/>
            <a:endParaRPr lang="en-GB" sz="1800" dirty="0"/>
          </a:p>
          <a:p>
            <a:r>
              <a:rPr lang="en-GB" sz="1800" dirty="0"/>
              <a:t>If there are additional inserts, please indicate these and give instructions in </a:t>
            </a:r>
          </a:p>
          <a:p>
            <a:r>
              <a:rPr lang="en-GB" sz="1800" dirty="0"/>
              <a:t>the centre of applicable slide(</a:t>
            </a:r>
            <a:r>
              <a:rPr lang="en-GB" sz="1800" dirty="0" err="1"/>
              <a:t>s</a:t>
            </a:r>
            <a:r>
              <a:rPr lang="en-GB" sz="1800" dirty="0"/>
              <a:t>).</a:t>
            </a:r>
          </a:p>
          <a:p>
            <a:endParaRPr lang="en-GB" sz="1800" dirty="0"/>
          </a:p>
          <a:p>
            <a:r>
              <a:rPr lang="en-GB" sz="1800" dirty="0"/>
              <a:t>Consider copyright carefully and complete the copyright request form provided </a:t>
            </a:r>
          </a:p>
          <a:p>
            <a:r>
              <a:rPr lang="en-GB" sz="1800" dirty="0"/>
              <a:t>with as much detail as you are able to.  Contact a Senior CPD Manager with any </a:t>
            </a:r>
          </a:p>
          <a:p>
            <a:r>
              <a:rPr lang="en-GB" sz="1800" dirty="0"/>
              <a:t>uncertainties you may have regarding </a:t>
            </a:r>
          </a:p>
          <a:p>
            <a:r>
              <a:rPr lang="en-GB" sz="1800" dirty="0"/>
              <a:t>this.</a:t>
            </a:r>
          </a:p>
          <a:p>
            <a:endParaRPr lang="en-GB" sz="1800" dirty="0"/>
          </a:p>
          <a:p>
            <a:pPr eaLnBrk="1" hangingPunct="1"/>
            <a:r>
              <a:rPr lang="en-GB" sz="1800" dirty="0"/>
              <a:t>Do not add page numbers to slides.</a:t>
            </a:r>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6880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997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dirty="0"/>
              <a:t>Copyright © AQA and its licensors. All rights reserved.</a:t>
            </a:r>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cs typeface="Arial" panose="020B0604020202020204" pitchFamily="34" charset="0"/>
              </a:rPr>
              <a:t>Follow us on Twitter @AQACPD</a:t>
            </a:r>
            <a:endParaRPr lang="en-US" dirty="0">
              <a:cs typeface="Arial" panose="020B0604020202020204" pitchFamily="34" charset="0"/>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dirty="0"/>
              <a:t>Copyright © AQA and its licensors. All rights reserved.</a:t>
            </a:r>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9.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 id="2147483688" r:id="rId24"/>
  </p:sldLayoutIdLst>
  <p:hf hdr="0" dt="0"/>
  <p:txStyles>
    <p:titleStyle>
      <a:lvl1pPr algn="l" defTabSz="457200" rtl="0" eaLnBrk="1" latinLnBrk="0" hangingPunct="1">
        <a:lnSpc>
          <a:spcPts val="28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458400"/>
            <a:ext cx="1339600" cy="365125"/>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a:cs typeface="Arial" panose="020B0604020202020204" pitchFamily="34" charset="0"/>
              </a:rPr>
              <a:t>x of x </a:t>
            </a:r>
          </a:p>
          <a:p>
            <a:r>
              <a:rPr lang="en-US">
                <a:cs typeface="Arial" panose="020B0604020202020204" pitchFamily="34" charset="0"/>
              </a:rPr>
              <a:t>Version 3.0</a:t>
            </a:r>
            <a:endParaRPr lang="en-US" dirty="0">
              <a:cs typeface="Arial" panose="020B0604020202020204" pitchFamily="34" charset="0"/>
            </a:endParaRPr>
          </a:p>
        </p:txBody>
      </p:sp>
      <p:pic>
        <p:nvPicPr>
          <p:cNvPr id="8" name="Picture 7" descr="AQA_New_logo_20mm_no_strapline_RGB.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1173561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hf sldNum="0" hdr="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43.xml"/><Relationship Id="rId5" Type="http://schemas.openxmlformats.org/officeDocument/2006/relationships/image" Target="../media/image22.jpg"/><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hyperlink" Target="http://filestore.aqa.org.uk/resources/science/AQA-GCSE-SCIENCE-QUESTIONS-CLEAR.PDF"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filestore.aqa.org.uk/resources/science/AQA-GCSE-SCIENCE-EXAMS-EXPLAINED.PDF"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www.aqa.org.uk/subjects/science"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hyperlink" Target="https://extranet.aqa.org.uk/"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hyperlink" Target="http://www.teachitscience.co.uk/ks4-physics/physics-equations/tags/4282"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www.aqa.org.uk/science" TargetMode="External"/><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hyperlink" Target="mailto:alevelscience@aqa.org.uk" TargetMode="External"/><Relationship Id="rId4" Type="http://schemas.openxmlformats.org/officeDocument/2006/relationships/hyperlink" Target="mailto:gcsescience@aqa.org.uk"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organisations/ofqual/about"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organisations/department-for-education/abou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D2CD4B-9998-4142-8064-D7646185DE5C}"/>
              </a:ext>
            </a:extLst>
          </p:cNvPr>
          <p:cNvPicPr>
            <a:picLocks noChangeAspect="1"/>
          </p:cNvPicPr>
          <p:nvPr/>
        </p:nvPicPr>
        <p:blipFill>
          <a:blip r:embed="rId3"/>
          <a:stretch>
            <a:fillRect/>
          </a:stretch>
        </p:blipFill>
        <p:spPr>
          <a:xfrm>
            <a:off x="5203604" y="2553196"/>
            <a:ext cx="3786572" cy="3786572"/>
          </a:xfrm>
          <a:prstGeom prst="rect">
            <a:avLst/>
          </a:prstGeom>
        </p:spPr>
      </p:pic>
      <p:sp>
        <p:nvSpPr>
          <p:cNvPr id="2" name="Title 1"/>
          <p:cNvSpPr>
            <a:spLocks noGrp="1"/>
          </p:cNvSpPr>
          <p:nvPr>
            <p:ph type="ctrTitle"/>
          </p:nvPr>
        </p:nvSpPr>
        <p:spPr>
          <a:xfrm>
            <a:off x="540000" y="1426720"/>
            <a:ext cx="8131876" cy="968675"/>
          </a:xfrm>
        </p:spPr>
        <p:txBody>
          <a:bodyPr/>
          <a:lstStyle/>
          <a:p>
            <a:r>
              <a:rPr lang="en-GB" dirty="0"/>
              <a:t>ASE Annual Conference: </a:t>
            </a:r>
            <a:br>
              <a:rPr lang="en-GB" dirty="0"/>
            </a:br>
            <a:r>
              <a:rPr lang="en-GB" dirty="0"/>
              <a:t>Support for your first years in teaching</a:t>
            </a:r>
            <a:endParaRPr lang="en-US" dirty="0">
              <a:solidFill>
                <a:srgbClr val="412878"/>
              </a:solidFill>
            </a:endParaRPr>
          </a:p>
        </p:txBody>
      </p:sp>
      <p:sp>
        <p:nvSpPr>
          <p:cNvPr id="4" name="Subtitle 3"/>
          <p:cNvSpPr>
            <a:spLocks noGrp="1"/>
          </p:cNvSpPr>
          <p:nvPr>
            <p:ph type="subTitle" idx="1"/>
          </p:nvPr>
        </p:nvSpPr>
        <p:spPr/>
        <p:txBody>
          <a:bodyPr/>
          <a:lstStyle/>
          <a:p>
            <a:r>
              <a:rPr lang="en-GB" dirty="0"/>
              <a:t>Julian Clarke</a:t>
            </a:r>
          </a:p>
        </p:txBody>
      </p:sp>
      <p:sp>
        <p:nvSpPr>
          <p:cNvPr id="7" name="Content Placeholder 6"/>
          <p:cNvSpPr>
            <a:spLocks noGrp="1"/>
          </p:cNvSpPr>
          <p:nvPr>
            <p:ph sz="quarter" idx="12"/>
          </p:nvPr>
        </p:nvSpPr>
        <p:spPr/>
        <p:txBody>
          <a:bodyPr/>
          <a:lstStyle/>
          <a:p>
            <a:r>
              <a:rPr lang="en-GB" dirty="0"/>
              <a:t>Spring 2020</a:t>
            </a:r>
          </a:p>
        </p:txBody>
      </p:sp>
    </p:spTree>
    <p:extLst>
      <p:ext uri="{BB962C8B-B14F-4D97-AF65-F5344CB8AC3E}">
        <p14:creationId xmlns:p14="http://schemas.microsoft.com/office/powerpoint/2010/main" val="18945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Regulation</a:t>
            </a:r>
          </a:p>
        </p:txBody>
      </p:sp>
      <p:sp>
        <p:nvSpPr>
          <p:cNvPr id="4" name="Footer Placeholder 3"/>
          <p:cNvSpPr>
            <a:spLocks noGrp="1"/>
          </p:cNvSpPr>
          <p:nvPr>
            <p:ph type="ftr" sz="quarter" idx="10"/>
          </p:nvPr>
        </p:nvSpPr>
        <p:spPr>
          <a:prstGeom prst="rect">
            <a:avLst/>
          </a:prstGeom>
        </p:spPr>
        <p:txBody>
          <a:bodyPr/>
          <a:lstStyle/>
          <a:p>
            <a:r>
              <a:rPr lang="en-US" dirty="0"/>
              <a:t>Copyright © AQA and its licensors. All rights reserved.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10</a:t>
            </a:fld>
            <a:endParaRPr lang="en-GB" dirty="0"/>
          </a:p>
        </p:txBody>
      </p:sp>
      <p:sp>
        <p:nvSpPr>
          <p:cNvPr id="6" name="Content Placeholder 5"/>
          <p:cNvSpPr>
            <a:spLocks noGrp="1"/>
          </p:cNvSpPr>
          <p:nvPr>
            <p:ph idx="1"/>
          </p:nvPr>
        </p:nvSpPr>
        <p:spPr>
          <a:xfrm>
            <a:off x="540000" y="1452785"/>
            <a:ext cx="8045200" cy="4685732"/>
          </a:xfrm>
        </p:spPr>
        <p:txBody>
          <a:bodyPr/>
          <a:lstStyle/>
          <a:p>
            <a:pPr marL="0" indent="0">
              <a:spcBef>
                <a:spcPts val="0"/>
              </a:spcBef>
              <a:buNone/>
            </a:pPr>
            <a:r>
              <a:rPr lang="en-GB" dirty="0"/>
              <a:t>Ofqual</a:t>
            </a:r>
          </a:p>
          <a:p>
            <a:pPr marL="0" indent="0">
              <a:spcBef>
                <a:spcPts val="0"/>
              </a:spcBef>
              <a:buNone/>
            </a:pPr>
            <a:endParaRPr lang="en-GB" dirty="0"/>
          </a:p>
          <a:p>
            <a:pPr>
              <a:spcBef>
                <a:spcPts val="0"/>
              </a:spcBef>
              <a:buFont typeface="Arial" pitchFamily="34" charset="0"/>
              <a:buChar char="•"/>
            </a:pPr>
            <a:r>
              <a:rPr lang="en-GB" dirty="0"/>
              <a:t>Set criteria for qualifications (eg types and duration of assessment).</a:t>
            </a:r>
          </a:p>
          <a:p>
            <a:pPr>
              <a:spcBef>
                <a:spcPts val="0"/>
              </a:spcBef>
              <a:buFont typeface="Arial" pitchFamily="34" charset="0"/>
              <a:buChar char="•"/>
            </a:pPr>
            <a:endParaRPr lang="en-GB" dirty="0"/>
          </a:p>
          <a:p>
            <a:pPr>
              <a:spcBef>
                <a:spcPts val="0"/>
              </a:spcBef>
              <a:buFont typeface="Arial" pitchFamily="34" charset="0"/>
              <a:buChar char="•"/>
            </a:pPr>
            <a:r>
              <a:rPr lang="en-GB" dirty="0"/>
              <a:t>Regulate the day-to-day activity of the Awarding Organisations:</a:t>
            </a:r>
          </a:p>
          <a:p>
            <a:pPr lvl="2">
              <a:spcBef>
                <a:spcPts val="0"/>
              </a:spcBef>
              <a:buClr>
                <a:schemeClr val="tx2"/>
              </a:buClr>
              <a:buSzPct val="50000"/>
              <a:buFont typeface="Courier New" panose="02070309020205020404" pitchFamily="49" charset="0"/>
              <a:buChar char="o"/>
            </a:pPr>
            <a:r>
              <a:rPr lang="en-GB" dirty="0"/>
              <a:t>awarding and standards</a:t>
            </a:r>
          </a:p>
          <a:p>
            <a:pPr lvl="2">
              <a:spcBef>
                <a:spcPts val="0"/>
              </a:spcBef>
              <a:buClr>
                <a:schemeClr val="tx2"/>
              </a:buClr>
              <a:buSzPct val="50000"/>
              <a:buFont typeface="Courier New" panose="02070309020205020404" pitchFamily="49" charset="0"/>
              <a:buChar char="o"/>
            </a:pPr>
            <a:r>
              <a:rPr lang="en-GB" dirty="0"/>
              <a:t>malpractice</a:t>
            </a:r>
          </a:p>
          <a:p>
            <a:pPr lvl="2">
              <a:spcBef>
                <a:spcPts val="0"/>
              </a:spcBef>
              <a:buClr>
                <a:schemeClr val="tx2"/>
              </a:buClr>
              <a:buSzPct val="50000"/>
              <a:buFont typeface="Courier New" panose="02070309020205020404" pitchFamily="49" charset="0"/>
              <a:buChar char="o"/>
            </a:pPr>
            <a:r>
              <a:rPr lang="en-GB" dirty="0"/>
              <a:t>ensuring that what we are telling centres is fair and equitable</a:t>
            </a:r>
          </a:p>
          <a:p>
            <a:pPr lvl="2">
              <a:spcBef>
                <a:spcPts val="0"/>
              </a:spcBef>
              <a:buClr>
                <a:schemeClr val="tx2"/>
              </a:buClr>
              <a:buSzPct val="50000"/>
              <a:buFont typeface="Courier New" panose="02070309020205020404" pitchFamily="49" charset="0"/>
              <a:buChar char="o"/>
            </a:pPr>
            <a:r>
              <a:rPr lang="en-GB" dirty="0"/>
              <a:t>conflicts of interest (eg examiners who write text books/teachers that write assessments).</a:t>
            </a:r>
          </a:p>
          <a:p>
            <a:endParaRPr lang="en-GB" dirty="0"/>
          </a:p>
        </p:txBody>
      </p:sp>
    </p:spTree>
    <p:extLst>
      <p:ext uri="{BB962C8B-B14F-4D97-AF65-F5344CB8AC3E}">
        <p14:creationId xmlns:p14="http://schemas.microsoft.com/office/powerpoint/2010/main" val="105458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DfE subject content</a:t>
            </a:r>
            <a:endParaRPr lang="en-US" dirty="0">
              <a:solidFill>
                <a:srgbClr val="412878"/>
              </a:solidFill>
            </a:endParaRPr>
          </a:p>
        </p:txBody>
      </p:sp>
      <p:sp>
        <p:nvSpPr>
          <p:cNvPr id="3" name="Footer Placeholder 2"/>
          <p:cNvSpPr>
            <a:spLocks noGrp="1"/>
          </p:cNvSpPr>
          <p:nvPr>
            <p:ph type="ftr" sz="quarter" idx="10"/>
          </p:nvPr>
        </p:nvSpPr>
        <p:spPr>
          <a:prstGeom prst="rect">
            <a:avLst/>
          </a:prstGeom>
        </p:spPr>
        <p:txBody>
          <a:bodyPr/>
          <a:lstStyle/>
          <a:p>
            <a:r>
              <a:rPr lang="en-US" dirty="0"/>
              <a:t>Copyright © AQA and its licensors. All rights reserved.</a:t>
            </a:r>
          </a:p>
        </p:txBody>
      </p:sp>
      <p:sp>
        <p:nvSpPr>
          <p:cNvPr id="5" name="Content Placeholder 4"/>
          <p:cNvSpPr>
            <a:spLocks noGrp="1"/>
          </p:cNvSpPr>
          <p:nvPr>
            <p:ph idx="1"/>
          </p:nvPr>
        </p:nvSpPr>
        <p:spPr/>
        <p:txBody>
          <a:bodyPr/>
          <a:lstStyle/>
          <a:p>
            <a:pPr>
              <a:spcBef>
                <a:spcPts val="0"/>
              </a:spcBef>
            </a:pPr>
            <a:r>
              <a:rPr lang="en-GB" dirty="0"/>
              <a:t>Subject content is the minimum content that must be in a subject specification; for GCSE science, this:</a:t>
            </a:r>
          </a:p>
          <a:p>
            <a:pPr lvl="1">
              <a:spcBef>
                <a:spcPts val="0"/>
              </a:spcBef>
              <a:buClr>
                <a:schemeClr val="tx2"/>
              </a:buClr>
              <a:buSzPct val="50000"/>
              <a:buFont typeface="Courier New" panose="02070309020205020404" pitchFamily="49" charset="0"/>
              <a:buChar char="o"/>
            </a:pPr>
            <a:r>
              <a:rPr lang="en-GB" dirty="0"/>
              <a:t>considers overlaps with Science PoS (KS1-4)</a:t>
            </a:r>
          </a:p>
          <a:p>
            <a:pPr lvl="1">
              <a:spcBef>
                <a:spcPts val="0"/>
              </a:spcBef>
              <a:buClr>
                <a:schemeClr val="tx2"/>
              </a:buClr>
              <a:buSzPct val="50000"/>
              <a:buFont typeface="Courier New" panose="02070309020205020404" pitchFamily="49" charset="0"/>
              <a:buChar char="o"/>
            </a:pPr>
            <a:r>
              <a:rPr lang="en-GB" dirty="0"/>
              <a:t>provides continuity and progression to AS/A-level.</a:t>
            </a:r>
          </a:p>
          <a:p>
            <a:pPr marL="0" indent="0">
              <a:spcBef>
                <a:spcPts val="0"/>
              </a:spcBef>
              <a:buNone/>
            </a:pPr>
            <a:endParaRPr lang="en-GB" dirty="0"/>
          </a:p>
          <a:p>
            <a:pPr>
              <a:spcBef>
                <a:spcPts val="0"/>
              </a:spcBef>
            </a:pPr>
            <a:r>
              <a:rPr lang="en-GB" dirty="0"/>
              <a:t>Subject content is owned by the DfE.</a:t>
            </a:r>
          </a:p>
          <a:p>
            <a:pPr marL="0" indent="0">
              <a:spcBef>
                <a:spcPts val="0"/>
              </a:spcBef>
              <a:buNone/>
            </a:pPr>
            <a:endParaRPr lang="en-GB" dirty="0"/>
          </a:p>
          <a:p>
            <a:pPr>
              <a:spcBef>
                <a:spcPts val="0"/>
              </a:spcBef>
            </a:pPr>
            <a:r>
              <a:rPr lang="en-GB" dirty="0"/>
              <a:t>DfE</a:t>
            </a:r>
            <a:r>
              <a:rPr lang="en-GB" i="1" dirty="0"/>
              <a:t> </a:t>
            </a:r>
            <a:r>
              <a:rPr lang="en-GB" dirty="0"/>
              <a:t>subject content for GCSE and A-level Science was produced in consultation with Ofqual, all four AOs and key stakeholders (ASE, RSB, RSC, IOP etc).</a:t>
            </a:r>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cs typeface="Arial" panose="020B0604020202020204" pitchFamily="34" charset="0"/>
              </a:rPr>
              <a:t>Version 3.0</a:t>
            </a:r>
          </a:p>
        </p:txBody>
      </p:sp>
      <p:sp>
        <p:nvSpPr>
          <p:cNvPr id="4" name="Slide Number Placeholder 3"/>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88421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DfE subject content</a:t>
            </a:r>
            <a:endParaRPr lang="en-US" dirty="0">
              <a:solidFill>
                <a:srgbClr val="412878"/>
              </a:solidFill>
            </a:endParaRPr>
          </a:p>
        </p:txBody>
      </p:sp>
      <p:sp>
        <p:nvSpPr>
          <p:cNvPr id="3" name="Footer Placeholder 2"/>
          <p:cNvSpPr>
            <a:spLocks noGrp="1"/>
          </p:cNvSpPr>
          <p:nvPr>
            <p:ph type="ftr" sz="quarter" idx="10"/>
          </p:nvPr>
        </p:nvSpPr>
        <p:spPr>
          <a:prstGeom prst="rect">
            <a:avLst/>
          </a:prstGeom>
        </p:spPr>
        <p:txBody>
          <a:bodyPr/>
          <a:lstStyle/>
          <a:p>
            <a:r>
              <a:rPr lang="en-US" dirty="0"/>
              <a:t>Copyright © AQA and its licensors. All rights reserved</a:t>
            </a:r>
            <a:r>
              <a:rPr lang="en-US" dirty="0">
                <a:solidFill>
                  <a:prstClr val="white"/>
                </a:solidFill>
              </a:rPr>
              <a:t>.</a:t>
            </a:r>
          </a:p>
        </p:txBody>
      </p:sp>
      <p:sp>
        <p:nvSpPr>
          <p:cNvPr id="5" name="Content Placeholder 4"/>
          <p:cNvSpPr>
            <a:spLocks noGrp="1"/>
          </p:cNvSpPr>
          <p:nvPr>
            <p:ph idx="1"/>
          </p:nvPr>
        </p:nvSpPr>
        <p:spPr/>
        <p:txBody>
          <a:bodyPr/>
          <a:lstStyle/>
          <a:p>
            <a:pPr>
              <a:spcBef>
                <a:spcPts val="0"/>
              </a:spcBef>
            </a:pPr>
            <a:r>
              <a:rPr lang="en-GB" dirty="0"/>
              <a:t>If any organisation wishes to produce a GCSE or A-level Science qualification which is recognised for performance table points, they must:</a:t>
            </a:r>
          </a:p>
          <a:p>
            <a:pPr lvl="1">
              <a:spcBef>
                <a:spcPts val="0"/>
              </a:spcBef>
              <a:buClr>
                <a:schemeClr val="tx2"/>
              </a:buClr>
              <a:buSzPct val="50000"/>
              <a:buFont typeface="Courier New" panose="02070309020205020404" pitchFamily="49" charset="0"/>
              <a:buChar char="o"/>
            </a:pPr>
            <a:r>
              <a:rPr lang="en-GB" dirty="0"/>
              <a:t>use the DfE</a:t>
            </a:r>
            <a:r>
              <a:rPr lang="en-GB" i="1" dirty="0"/>
              <a:t> </a:t>
            </a:r>
            <a:r>
              <a:rPr lang="en-GB" dirty="0"/>
              <a:t>subject content</a:t>
            </a:r>
          </a:p>
          <a:p>
            <a:pPr lvl="1">
              <a:spcBef>
                <a:spcPts val="0"/>
              </a:spcBef>
              <a:buClr>
                <a:schemeClr val="tx2"/>
              </a:buClr>
              <a:buSzPct val="50000"/>
              <a:buFont typeface="Courier New" panose="02070309020205020404" pitchFamily="49" charset="0"/>
              <a:buChar char="o"/>
            </a:pPr>
            <a:r>
              <a:rPr lang="en-GB" dirty="0"/>
              <a:t>be accredited by Ofqual (subject level guidance).</a:t>
            </a:r>
          </a:p>
          <a:p>
            <a:pPr>
              <a:spcBef>
                <a:spcPts val="0"/>
              </a:spcBef>
            </a:pPr>
            <a:endParaRPr lang="en-GB" dirty="0"/>
          </a:p>
          <a:p>
            <a:pPr marL="0" indent="0">
              <a:spcBef>
                <a:spcPts val="0"/>
              </a:spcBef>
              <a:buNone/>
            </a:pPr>
            <a:endParaRPr lang="en-GB" dirty="0"/>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cs typeface="Arial" panose="020B0604020202020204" pitchFamily="34" charset="0"/>
              </a:rPr>
              <a:t>Version 3.0</a:t>
            </a:r>
          </a:p>
        </p:txBody>
      </p:sp>
      <p:sp>
        <p:nvSpPr>
          <p:cNvPr id="4" name="Slide Number Placeholder 3"/>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354987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specification?</a:t>
            </a:r>
          </a:p>
        </p:txBody>
      </p:sp>
      <p:sp>
        <p:nvSpPr>
          <p:cNvPr id="3" name="Footer Placeholder 2"/>
          <p:cNvSpPr>
            <a:spLocks noGrp="1"/>
          </p:cNvSpPr>
          <p:nvPr>
            <p:ph type="ftr" sz="quarter" idx="11"/>
          </p:nvPr>
        </p:nvSpPr>
        <p:spPr/>
        <p:txBody>
          <a:bodyPr/>
          <a:lstStyle/>
          <a:p>
            <a:r>
              <a:rPr lang="en-US" dirty="0">
                <a:solidFill>
                  <a:srgbClr val="FFFFFF"/>
                </a:solidFill>
              </a:rPr>
              <a:t>Copyright © AQA and its licensors. All rights reserved.</a:t>
            </a:r>
          </a:p>
        </p:txBody>
      </p:sp>
      <p:sp>
        <p:nvSpPr>
          <p:cNvPr id="5" name="Content Placeholder 4"/>
          <p:cNvSpPr>
            <a:spLocks noGrp="1"/>
          </p:cNvSpPr>
          <p:nvPr>
            <p:ph idx="1"/>
          </p:nvPr>
        </p:nvSpPr>
        <p:spPr/>
        <p:txBody>
          <a:bodyPr/>
          <a:lstStyle/>
          <a:p>
            <a:endParaRPr lang="en-GB" sz="2400" dirty="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2896781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sz="3200" dirty="0">
                <a:solidFill>
                  <a:srgbClr val="412878"/>
                </a:solidFill>
              </a:rPr>
              <a:t>What is a specification? </a:t>
            </a:r>
          </a:p>
        </p:txBody>
      </p:sp>
      <p:sp>
        <p:nvSpPr>
          <p:cNvPr id="5" name="Content Placeholder 4"/>
          <p:cNvSpPr>
            <a:spLocks noGrp="1"/>
          </p:cNvSpPr>
          <p:nvPr>
            <p:ph idx="1"/>
          </p:nvPr>
        </p:nvSpPr>
        <p:spPr/>
        <p:txBody>
          <a:bodyPr/>
          <a:lstStyle/>
          <a:p>
            <a:pPr marL="342900" indent="-342900">
              <a:spcBef>
                <a:spcPts val="0"/>
              </a:spcBef>
            </a:pPr>
            <a:r>
              <a:rPr lang="en-GB" dirty="0">
                <a:solidFill>
                  <a:srgbClr val="4B4B4B"/>
                </a:solidFill>
              </a:rPr>
              <a:t>Each Awarding Organisation creates its own unique subject specification.</a:t>
            </a:r>
          </a:p>
          <a:p>
            <a:pPr marL="342900" indent="-342900">
              <a:spcBef>
                <a:spcPts val="0"/>
              </a:spcBef>
            </a:pPr>
            <a:endParaRPr lang="en-GB" dirty="0">
              <a:solidFill>
                <a:srgbClr val="4B4B4B"/>
              </a:solidFill>
            </a:endParaRPr>
          </a:p>
          <a:p>
            <a:pPr marL="342900" indent="-342900">
              <a:spcBef>
                <a:spcPts val="0"/>
              </a:spcBef>
            </a:pPr>
            <a:r>
              <a:rPr lang="en-GB" dirty="0">
                <a:solidFill>
                  <a:srgbClr val="4B4B4B"/>
                </a:solidFill>
              </a:rPr>
              <a:t>Specifications for a subject must be based on the DfE subject content. </a:t>
            </a:r>
          </a:p>
          <a:p>
            <a:pPr marL="0" indent="0">
              <a:spcBef>
                <a:spcPts val="0"/>
              </a:spcBef>
              <a:buNone/>
            </a:pPr>
            <a:endParaRPr lang="en-GB" dirty="0">
              <a:solidFill>
                <a:srgbClr val="4B4B4B"/>
              </a:solidFill>
            </a:endParaRP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Slide Number Placeholder 3"/>
          <p:cNvSpPr>
            <a:spLocks noGrp="1"/>
          </p:cNvSpPr>
          <p:nvPr>
            <p:ph type="sldNum" sz="quarter" idx="4"/>
          </p:nvPr>
        </p:nvSpPr>
        <p:spPr/>
        <p:txBody>
          <a:bodyPr/>
          <a:lstStyle/>
          <a:p>
            <a:fld id="{9D4704D4-DAEA-4D4A-A9DC-4373E3AC7101}" type="slidenum">
              <a:rPr lang="en-GB" smtClean="0"/>
              <a:pPr/>
              <a:t>14</a:t>
            </a:fld>
            <a:endParaRPr lang="en-GB" dirty="0"/>
          </a:p>
        </p:txBody>
      </p:sp>
    </p:spTree>
    <p:custDataLst>
      <p:tags r:id="rId1"/>
    </p:custDataLst>
    <p:extLst>
      <p:ext uri="{BB962C8B-B14F-4D97-AF65-F5344CB8AC3E}">
        <p14:creationId xmlns:p14="http://schemas.microsoft.com/office/powerpoint/2010/main" val="258237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sz="3200" dirty="0">
                <a:solidFill>
                  <a:srgbClr val="412878"/>
                </a:solidFill>
              </a:rPr>
              <a:t>What is a specification? </a:t>
            </a:r>
          </a:p>
        </p:txBody>
      </p:sp>
      <p:sp>
        <p:nvSpPr>
          <p:cNvPr id="5" name="Content Placeholder 4"/>
          <p:cNvSpPr>
            <a:spLocks noGrp="1"/>
          </p:cNvSpPr>
          <p:nvPr>
            <p:ph idx="1"/>
          </p:nvPr>
        </p:nvSpPr>
        <p:spPr/>
        <p:txBody>
          <a:bodyPr/>
          <a:lstStyle/>
          <a:p>
            <a:pPr marL="342900" indent="-342900">
              <a:spcBef>
                <a:spcPts val="0"/>
              </a:spcBef>
            </a:pPr>
            <a:r>
              <a:rPr lang="en-GB" dirty="0">
                <a:solidFill>
                  <a:srgbClr val="4B4B4B"/>
                </a:solidFill>
              </a:rPr>
              <a:t>The specification outlines:</a:t>
            </a:r>
          </a:p>
          <a:p>
            <a:pPr marL="800100" lvl="2" indent="-342900">
              <a:spcBef>
                <a:spcPts val="0"/>
              </a:spcBef>
              <a:buClr>
                <a:schemeClr val="tx2"/>
              </a:buClr>
              <a:buSzPct val="50000"/>
              <a:buFont typeface="Courier New" panose="02070309020205020404" pitchFamily="49" charset="0"/>
              <a:buChar char="o"/>
            </a:pPr>
            <a:r>
              <a:rPr lang="en-GB" dirty="0">
                <a:solidFill>
                  <a:srgbClr val="4B4B4B"/>
                </a:solidFill>
              </a:rPr>
              <a:t> details of the assessments </a:t>
            </a:r>
          </a:p>
          <a:p>
            <a:pPr marL="800100" lvl="2" indent="-342900">
              <a:spcBef>
                <a:spcPts val="0"/>
              </a:spcBef>
              <a:buClr>
                <a:schemeClr val="tx2"/>
              </a:buClr>
              <a:buSzPct val="50000"/>
              <a:buFont typeface="Courier New" panose="02070309020205020404" pitchFamily="49" charset="0"/>
              <a:buChar char="o"/>
            </a:pPr>
            <a:r>
              <a:rPr lang="en-GB" dirty="0">
                <a:solidFill>
                  <a:srgbClr val="4B4B4B"/>
                </a:solidFill>
              </a:rPr>
              <a:t> subject content to be taught </a:t>
            </a:r>
          </a:p>
          <a:p>
            <a:pPr marL="800100" lvl="2" indent="-342900">
              <a:spcBef>
                <a:spcPts val="0"/>
              </a:spcBef>
              <a:buClr>
                <a:schemeClr val="tx2"/>
              </a:buClr>
              <a:buSzPct val="50000"/>
              <a:buFont typeface="Courier New" panose="02070309020205020404" pitchFamily="49" charset="0"/>
              <a:buChar char="o"/>
            </a:pPr>
            <a:r>
              <a:rPr lang="en-GB" dirty="0">
                <a:solidFill>
                  <a:srgbClr val="4B4B4B"/>
                </a:solidFill>
              </a:rPr>
              <a:t> administration relating to the specification.</a:t>
            </a:r>
          </a:p>
          <a:p>
            <a:pPr marL="0" indent="0">
              <a:spcBef>
                <a:spcPts val="0"/>
              </a:spcBef>
              <a:buNone/>
            </a:pPr>
            <a:endParaRPr lang="en-GB" dirty="0">
              <a:solidFill>
                <a:srgbClr val="4B4B4B"/>
              </a:solidFill>
            </a:endParaRPr>
          </a:p>
          <a:p>
            <a:pPr>
              <a:spcBef>
                <a:spcPts val="0"/>
              </a:spcBef>
            </a:pPr>
            <a:r>
              <a:rPr lang="en-GB" dirty="0">
                <a:solidFill>
                  <a:srgbClr val="4B4B4B"/>
                </a:solidFill>
              </a:rPr>
              <a:t>Ofqual:</a:t>
            </a:r>
          </a:p>
          <a:p>
            <a:pPr marL="800100" lvl="2" indent="-342900">
              <a:spcBef>
                <a:spcPts val="0"/>
              </a:spcBef>
              <a:buClr>
                <a:schemeClr val="tx2"/>
              </a:buClr>
              <a:buSzPct val="50000"/>
              <a:buFont typeface="Courier New" panose="02070309020205020404" pitchFamily="49" charset="0"/>
              <a:buChar char="o"/>
            </a:pPr>
            <a:r>
              <a:rPr lang="en-GB" dirty="0">
                <a:solidFill>
                  <a:srgbClr val="4B4B4B"/>
                </a:solidFill>
              </a:rPr>
              <a:t> accredit the specification for teaching in England</a:t>
            </a:r>
          </a:p>
          <a:p>
            <a:pPr marL="800100" lvl="2" indent="-342900">
              <a:spcBef>
                <a:spcPts val="0"/>
              </a:spcBef>
              <a:buClr>
                <a:schemeClr val="tx2"/>
              </a:buClr>
              <a:buSzPct val="50000"/>
              <a:buFont typeface="Courier New" panose="02070309020205020404" pitchFamily="49" charset="0"/>
              <a:buChar char="o"/>
            </a:pPr>
            <a:r>
              <a:rPr lang="en-GB" dirty="0">
                <a:solidFill>
                  <a:srgbClr val="4B4B4B"/>
                </a:solidFill>
              </a:rPr>
              <a:t> regulate the operation of the specification.</a:t>
            </a:r>
          </a:p>
          <a:p>
            <a:pPr>
              <a:buFont typeface="Arial" pitchFamily="34" charset="0"/>
              <a:buChar char="•"/>
            </a:pPr>
            <a:endParaRPr lang="en-GB" dirty="0">
              <a:solidFill>
                <a:srgbClr val="4B4B4B"/>
              </a:solidFill>
            </a:endParaRPr>
          </a:p>
          <a:p>
            <a:endParaRPr lang="en-GB" dirty="0"/>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Slide Number Placeholder 3"/>
          <p:cNvSpPr>
            <a:spLocks noGrp="1"/>
          </p:cNvSpPr>
          <p:nvPr>
            <p:ph type="sldNum" sz="quarter" idx="4"/>
          </p:nvPr>
        </p:nvSpPr>
        <p:spPr/>
        <p:txBody>
          <a:bodyPr/>
          <a:lstStyle/>
          <a:p>
            <a:fld id="{9D4704D4-DAEA-4D4A-A9DC-4373E3AC7101}" type="slidenum">
              <a:rPr lang="en-GB" smtClean="0"/>
              <a:pPr/>
              <a:t>15</a:t>
            </a:fld>
            <a:endParaRPr lang="en-GB" dirty="0"/>
          </a:p>
        </p:txBody>
      </p:sp>
    </p:spTree>
    <p:custDataLst>
      <p:tags r:id="rId1"/>
    </p:custDataLst>
    <p:extLst>
      <p:ext uri="{BB962C8B-B14F-4D97-AF65-F5344CB8AC3E}">
        <p14:creationId xmlns:p14="http://schemas.microsoft.com/office/powerpoint/2010/main" val="218098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dirty="0">
                <a:solidFill>
                  <a:srgbClr val="412878"/>
                </a:solidFill>
              </a:rPr>
              <a:t>Our specification </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376" t="26167" r="18385" b="15250"/>
          <a:stretch/>
        </p:blipFill>
        <p:spPr bwMode="auto">
          <a:xfrm>
            <a:off x="1100841" y="2165711"/>
            <a:ext cx="6618122" cy="389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a:off x="6704200" y="2165711"/>
            <a:ext cx="1" cy="9693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2" name="Content Placeholder 31"/>
          <p:cNvSpPr txBox="1">
            <a:spLocks noGrp="1"/>
          </p:cNvSpPr>
          <p:nvPr>
            <p:ph idx="1"/>
          </p:nvPr>
        </p:nvSpPr>
        <p:spPr>
          <a:xfrm>
            <a:off x="540000" y="1731713"/>
            <a:ext cx="8045200" cy="1210588"/>
          </a:xfrm>
          <a:prstGeom prst="rect">
            <a:avLst/>
          </a:prstGeom>
          <a:noFill/>
          <a:ln>
            <a:noFill/>
          </a:ln>
        </p:spPr>
        <p:txBody>
          <a:bodyPr wrap="square" lIns="0" tIns="0" rIns="0" bIns="0" rtlCol="0">
            <a:spAutoFit/>
          </a:bodyPr>
          <a:lstStyle/>
          <a:p>
            <a:pPr marL="0" indent="0">
              <a:buNone/>
            </a:pPr>
            <a:r>
              <a:rPr lang="en-GB" dirty="0"/>
              <a:t>This is what must be taught          This is for exemplification</a:t>
            </a:r>
          </a:p>
          <a:p>
            <a:pPr marL="0" indent="0">
              <a:buNone/>
            </a:pPr>
            <a:endParaRPr lang="en-GB" dirty="0"/>
          </a:p>
          <a:p>
            <a:pPr marL="0" indent="0">
              <a:buNone/>
            </a:pPr>
            <a:endParaRPr lang="en-GB" dirty="0"/>
          </a:p>
        </p:txBody>
      </p:sp>
      <p:cxnSp>
        <p:nvCxnSpPr>
          <p:cNvPr id="35" name="Straight Arrow Connector 34"/>
          <p:cNvCxnSpPr/>
          <p:nvPr/>
        </p:nvCxnSpPr>
        <p:spPr>
          <a:xfrm>
            <a:off x="1702709" y="2165711"/>
            <a:ext cx="1" cy="9693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Slide Number Placeholder 3"/>
          <p:cNvSpPr>
            <a:spLocks noGrp="1"/>
          </p:cNvSpPr>
          <p:nvPr>
            <p:ph type="sldNum" sz="quarter" idx="4"/>
          </p:nvPr>
        </p:nvSpPr>
        <p:spPr/>
        <p:txBody>
          <a:bodyPr/>
          <a:lstStyle/>
          <a:p>
            <a:fld id="{9D4704D4-DAEA-4D4A-A9DC-4373E3AC7101}" type="slidenum">
              <a:rPr lang="en-GB" smtClean="0"/>
              <a:pPr/>
              <a:t>16</a:t>
            </a:fld>
            <a:endParaRPr lang="en-GB" dirty="0"/>
          </a:p>
        </p:txBody>
      </p:sp>
    </p:spTree>
    <p:custDataLst>
      <p:tags r:id="rId1"/>
    </p:custDataLst>
    <p:extLst>
      <p:ext uri="{BB962C8B-B14F-4D97-AF65-F5344CB8AC3E}">
        <p14:creationId xmlns:p14="http://schemas.microsoft.com/office/powerpoint/2010/main" val="347353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dirty="0">
                <a:solidFill>
                  <a:srgbClr val="412878"/>
                </a:solidFill>
              </a:rPr>
              <a:t>Our specification </a:t>
            </a:r>
          </a:p>
        </p:txBody>
      </p:sp>
      <p:sp>
        <p:nvSpPr>
          <p:cNvPr id="4" name="Content Placeholder 3"/>
          <p:cNvSpPr>
            <a:spLocks noGrp="1"/>
          </p:cNvSpPr>
          <p:nvPr>
            <p:ph idx="1"/>
          </p:nvPr>
        </p:nvSpPr>
        <p:spPr/>
        <p:txBody>
          <a:bodyPr/>
          <a:lstStyle/>
          <a:p>
            <a:pPr marL="0" indent="0">
              <a:spcBef>
                <a:spcPts val="0"/>
              </a:spcBef>
              <a:buNone/>
            </a:pPr>
            <a:r>
              <a:rPr lang="en-GB" dirty="0"/>
              <a:t>For teaching purposes:</a:t>
            </a:r>
          </a:p>
          <a:p>
            <a:pPr marL="0" indent="0">
              <a:spcBef>
                <a:spcPts val="0"/>
              </a:spcBef>
              <a:buNone/>
            </a:pPr>
            <a:endParaRPr lang="en-GB" dirty="0"/>
          </a:p>
          <a:p>
            <a:pPr>
              <a:spcBef>
                <a:spcPts val="0"/>
              </a:spcBef>
            </a:pPr>
            <a:r>
              <a:rPr lang="en-GB" dirty="0"/>
              <a:t>the specification is the definitive document</a:t>
            </a:r>
          </a:p>
          <a:p>
            <a:pPr>
              <a:spcBef>
                <a:spcPts val="0"/>
              </a:spcBef>
            </a:pPr>
            <a:endParaRPr lang="en-GB" dirty="0"/>
          </a:p>
          <a:p>
            <a:pPr>
              <a:spcBef>
                <a:spcPts val="0"/>
              </a:spcBef>
            </a:pPr>
            <a:r>
              <a:rPr lang="en-GB" dirty="0"/>
              <a:t>all content will be covered over a set period of time</a:t>
            </a:r>
          </a:p>
          <a:p>
            <a:pPr>
              <a:spcBef>
                <a:spcPts val="0"/>
              </a:spcBef>
            </a:pPr>
            <a:endParaRPr lang="en-GB" dirty="0"/>
          </a:p>
          <a:p>
            <a:pPr>
              <a:spcBef>
                <a:spcPts val="0"/>
              </a:spcBef>
            </a:pPr>
            <a:r>
              <a:rPr lang="en-GB" dirty="0"/>
              <a:t>assessments are based on the content of the specification </a:t>
            </a:r>
            <a:r>
              <a:rPr lang="en-GB" b="1" dirty="0"/>
              <a:t>only</a:t>
            </a:r>
            <a:r>
              <a:rPr lang="en-GB" dirty="0"/>
              <a:t>.</a:t>
            </a:r>
            <a:endParaRPr lang="en-GB" sz="2800" dirty="0"/>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5" name="Slide Number Placeholder 4"/>
          <p:cNvSpPr>
            <a:spLocks noGrp="1"/>
          </p:cNvSpPr>
          <p:nvPr>
            <p:ph type="sldNum" sz="quarter" idx="4"/>
          </p:nvPr>
        </p:nvSpPr>
        <p:spPr/>
        <p:txBody>
          <a:bodyPr/>
          <a:lstStyle/>
          <a:p>
            <a:fld id="{9D4704D4-DAEA-4D4A-A9DC-4373E3AC7101}" type="slidenum">
              <a:rPr lang="en-GB" smtClean="0"/>
              <a:pPr/>
              <a:t>17</a:t>
            </a:fld>
            <a:endParaRPr lang="en-GB" dirty="0"/>
          </a:p>
        </p:txBody>
      </p:sp>
    </p:spTree>
    <p:custDataLst>
      <p:tags r:id="rId1"/>
    </p:custDataLst>
    <p:extLst>
      <p:ext uri="{BB962C8B-B14F-4D97-AF65-F5344CB8AC3E}">
        <p14:creationId xmlns:p14="http://schemas.microsoft.com/office/powerpoint/2010/main" val="112420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Recent reforms of qualifications</a:t>
            </a:r>
          </a:p>
        </p:txBody>
      </p:sp>
      <p:sp>
        <p:nvSpPr>
          <p:cNvPr id="3" name="Footer Placeholder 2"/>
          <p:cNvSpPr>
            <a:spLocks noGrp="1"/>
          </p:cNvSpPr>
          <p:nvPr>
            <p:ph type="ftr" sz="quarter" idx="11"/>
          </p:nvPr>
        </p:nvSpPr>
        <p:spPr/>
        <p:txBody>
          <a:bodyPr/>
          <a:lstStyle/>
          <a:p>
            <a:r>
              <a:rPr lang="en-US" dirty="0">
                <a:solidFill>
                  <a:srgbClr val="FFFFFF"/>
                </a:solidFill>
              </a:rPr>
              <a:t>Copyright © AQA and its licensors. All rights reserved.</a:t>
            </a:r>
          </a:p>
        </p:txBody>
      </p:sp>
      <p:sp>
        <p:nvSpPr>
          <p:cNvPr id="5" name="Content Placeholder 4"/>
          <p:cNvSpPr>
            <a:spLocks noGrp="1"/>
          </p:cNvSpPr>
          <p:nvPr>
            <p:ph idx="1"/>
          </p:nvPr>
        </p:nvSpPr>
        <p:spPr/>
        <p:txBody>
          <a:bodyPr/>
          <a:lstStyle/>
          <a:p>
            <a:endParaRPr lang="en-GB" sz="2400" dirty="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3931115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grading</a:t>
            </a:r>
            <a:endParaRPr lang="en-GB" u="sng" dirty="0"/>
          </a:p>
        </p:txBody>
      </p:sp>
      <p:sp>
        <p:nvSpPr>
          <p:cNvPr id="4" name="Footer Placeholder 3"/>
          <p:cNvSpPr>
            <a:spLocks noGrp="1"/>
          </p:cNvSpPr>
          <p:nvPr>
            <p:ph type="ftr" sz="quarter" idx="10"/>
          </p:nvPr>
        </p:nvSpPr>
        <p:spPr/>
        <p:txBody>
          <a:bodyPr/>
          <a:lstStyle/>
          <a:p>
            <a:r>
              <a:rPr lang="en-US" dirty="0">
                <a:solidFill>
                  <a:srgbClr val="4B4B4B"/>
                </a:solidFill>
              </a:rPr>
              <a:t>Copyright © AQA and its licensors. All rights reserved.</a:t>
            </a:r>
          </a:p>
        </p:txBody>
      </p:sp>
      <p:sp>
        <p:nvSpPr>
          <p:cNvPr id="8" name="Content Placeholder 7"/>
          <p:cNvSpPr>
            <a:spLocks noGrp="1"/>
          </p:cNvSpPr>
          <p:nvPr>
            <p:ph idx="1"/>
          </p:nvPr>
        </p:nvSpPr>
        <p:spPr>
          <a:xfrm>
            <a:off x="540000" y="1731713"/>
            <a:ext cx="5336766" cy="4406804"/>
          </a:xfrm>
        </p:spPr>
        <p:txBody>
          <a:bodyPr/>
          <a:lstStyle/>
          <a:p>
            <a:pPr>
              <a:spcBef>
                <a:spcPts val="0"/>
              </a:spcBef>
            </a:pPr>
            <a:r>
              <a:rPr lang="en-GB" dirty="0"/>
              <a:t>Grade 4 equivalent to bottom of a C; grade 7 equivalent to an A</a:t>
            </a:r>
          </a:p>
          <a:p>
            <a:pPr>
              <a:spcBef>
                <a:spcPts val="0"/>
              </a:spcBef>
            </a:pPr>
            <a:r>
              <a:rPr lang="en-GB" dirty="0"/>
              <a:t>Grade 5 around the top third of a C and bottom third of a B</a:t>
            </a:r>
          </a:p>
          <a:p>
            <a:pPr>
              <a:spcBef>
                <a:spcPts val="0"/>
              </a:spcBef>
            </a:pPr>
            <a:r>
              <a:rPr lang="en-GB" dirty="0"/>
              <a:t>Bottom of grade 1 aligned with bottom of a G</a:t>
            </a:r>
          </a:p>
          <a:p>
            <a:pPr>
              <a:spcBef>
                <a:spcPts val="0"/>
              </a:spcBef>
            </a:pPr>
            <a:r>
              <a:rPr lang="en-GB" dirty="0"/>
              <a:t>New Foundation Tier: grades 1–5 available</a:t>
            </a:r>
          </a:p>
          <a:p>
            <a:pPr>
              <a:spcBef>
                <a:spcPts val="0"/>
              </a:spcBef>
            </a:pPr>
            <a:r>
              <a:rPr lang="en-GB" dirty="0"/>
              <a:t>New Higher Tier: grades 4–9 available with a </a:t>
            </a:r>
            <a:r>
              <a:rPr lang="en-GB" b="1" dirty="0"/>
              <a:t>few</a:t>
            </a:r>
            <a:r>
              <a:rPr lang="en-GB" dirty="0"/>
              <a:t> marks for a grade 3 as a safety net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766" y="1731713"/>
            <a:ext cx="2708434" cy="4406804"/>
          </a:xfrm>
          <a:prstGeom prst="rect">
            <a:avLst/>
          </a:prstGeom>
        </p:spPr>
      </p:pic>
      <p:sp>
        <p:nvSpPr>
          <p:cNvPr id="3" name="Slide Number Placeholder 2"/>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55232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368080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grading</a:t>
            </a:r>
            <a:endParaRPr lang="en-GB" u="sng" dirty="0"/>
          </a:p>
        </p:txBody>
      </p:sp>
      <p:sp>
        <p:nvSpPr>
          <p:cNvPr id="4" name="Footer Placeholder 3"/>
          <p:cNvSpPr>
            <a:spLocks noGrp="1"/>
          </p:cNvSpPr>
          <p:nvPr>
            <p:ph type="ftr" sz="quarter" idx="10"/>
          </p:nvPr>
        </p:nvSpPr>
        <p:spPr/>
        <p:txBody>
          <a:bodyPr/>
          <a:lstStyle/>
          <a:p>
            <a:r>
              <a:rPr lang="en-US" dirty="0">
                <a:solidFill>
                  <a:srgbClr val="4B4B4B"/>
                </a:solidFill>
              </a:rPr>
              <a:t>Copyright © AQA and its licensors. All rights reserved.</a:t>
            </a:r>
          </a:p>
        </p:txBody>
      </p:sp>
      <p:sp>
        <p:nvSpPr>
          <p:cNvPr id="8" name="Content Placeholder 7"/>
          <p:cNvSpPr>
            <a:spLocks noGrp="1"/>
          </p:cNvSpPr>
          <p:nvPr>
            <p:ph idx="1"/>
          </p:nvPr>
        </p:nvSpPr>
        <p:spPr>
          <a:xfrm>
            <a:off x="540000" y="1731713"/>
            <a:ext cx="5336766" cy="4406804"/>
          </a:xfrm>
        </p:spPr>
        <p:txBody>
          <a:bodyPr/>
          <a:lstStyle/>
          <a:p>
            <a:pPr>
              <a:spcBef>
                <a:spcPts val="0"/>
              </a:spcBef>
            </a:pPr>
            <a:r>
              <a:rPr lang="en-GB" dirty="0"/>
              <a:t>No mixed tiering in the Combined Science papers</a:t>
            </a:r>
          </a:p>
          <a:p>
            <a:pPr>
              <a:spcBef>
                <a:spcPts val="0"/>
              </a:spcBef>
            </a:pPr>
            <a:r>
              <a:rPr lang="en-GB" dirty="0"/>
              <a:t>Can enter for different tier in each of the separate sciences but must be the same tier for each of the two papers within the award</a:t>
            </a:r>
          </a:p>
          <a:p>
            <a:pPr marL="0" indent="0">
              <a:buNone/>
            </a:pPr>
            <a:endParaRPr lang="en-GB"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766" y="1731713"/>
            <a:ext cx="2708434" cy="4406804"/>
          </a:xfrm>
          <a:prstGeom prst="rect">
            <a:avLst/>
          </a:prstGeom>
        </p:spPr>
      </p:pic>
      <p:sp>
        <p:nvSpPr>
          <p:cNvPr id="3" name="Slide Number Placeholder 2"/>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1513778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Grading in Combined Science</a:t>
            </a:r>
            <a:endParaRPr lang="en-GB" u="sng" dirty="0"/>
          </a:p>
        </p:txBody>
      </p:sp>
      <p:sp>
        <p:nvSpPr>
          <p:cNvPr id="4" name="Footer Placeholder 3"/>
          <p:cNvSpPr>
            <a:spLocks noGrp="1"/>
          </p:cNvSpPr>
          <p:nvPr>
            <p:ph type="ftr" sz="quarter" idx="10"/>
          </p:nvPr>
        </p:nvSpPr>
        <p:spPr/>
        <p:txBody>
          <a:bodyPr/>
          <a:lstStyle/>
          <a:p>
            <a:r>
              <a:rPr lang="en-US" dirty="0">
                <a:solidFill>
                  <a:srgbClr val="4B4B4B"/>
                </a:solidFill>
              </a:rPr>
              <a:t>Copyright © AQA and its licensors. All rights reserved.</a:t>
            </a:r>
          </a:p>
        </p:txBody>
      </p:sp>
      <p:sp>
        <p:nvSpPr>
          <p:cNvPr id="8" name="Content Placeholder 7"/>
          <p:cNvSpPr>
            <a:spLocks noGrp="1"/>
          </p:cNvSpPr>
          <p:nvPr>
            <p:ph idx="1"/>
          </p:nvPr>
        </p:nvSpPr>
        <p:spPr>
          <a:xfrm>
            <a:off x="540000" y="1731713"/>
            <a:ext cx="5336766" cy="4406804"/>
          </a:xfrm>
        </p:spPr>
        <p:txBody>
          <a:bodyPr/>
          <a:lstStyle/>
          <a:p>
            <a:pPr>
              <a:spcBef>
                <a:spcPts val="0"/>
              </a:spcBef>
            </a:pPr>
            <a:r>
              <a:rPr lang="en-GB" dirty="0"/>
              <a:t>Sequential numbering on a 1–17 point scale</a:t>
            </a:r>
          </a:p>
          <a:p>
            <a:pPr>
              <a:spcBef>
                <a:spcPts val="0"/>
              </a:spcBef>
            </a:pPr>
            <a:r>
              <a:rPr lang="en-GB" dirty="0"/>
              <a:t>Total mark on all papers combined determines both grades</a:t>
            </a:r>
          </a:p>
          <a:p>
            <a:pPr>
              <a:spcBef>
                <a:spcPts val="0"/>
              </a:spcBef>
            </a:pPr>
            <a:r>
              <a:rPr lang="en-GB" dirty="0"/>
              <a:t>Individual grades </a:t>
            </a:r>
            <a:r>
              <a:rPr lang="en-GB" b="1" dirty="0"/>
              <a:t>not</a:t>
            </a:r>
            <a:r>
              <a:rPr lang="en-GB" dirty="0"/>
              <a:t> dependent on individual paper/subject performance</a:t>
            </a:r>
            <a:br>
              <a:rPr lang="en-GB" dirty="0"/>
            </a:br>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17" t="12667" r="32187" b="4500"/>
          <a:stretch/>
        </p:blipFill>
        <p:spPr bwMode="auto">
          <a:xfrm>
            <a:off x="5876766" y="1731713"/>
            <a:ext cx="2708434" cy="395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81854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Grading in Combined Science</a:t>
            </a:r>
            <a:endParaRPr lang="en-GB" u="sng" dirty="0"/>
          </a:p>
        </p:txBody>
      </p:sp>
      <p:sp>
        <p:nvSpPr>
          <p:cNvPr id="4" name="Footer Placeholder 3"/>
          <p:cNvSpPr>
            <a:spLocks noGrp="1"/>
          </p:cNvSpPr>
          <p:nvPr>
            <p:ph type="ftr" sz="quarter" idx="10"/>
          </p:nvPr>
        </p:nvSpPr>
        <p:spPr/>
        <p:txBody>
          <a:bodyPr/>
          <a:lstStyle/>
          <a:p>
            <a:r>
              <a:rPr lang="en-US" dirty="0">
                <a:solidFill>
                  <a:srgbClr val="4B4B4B"/>
                </a:solidFill>
              </a:rPr>
              <a:t>Copyright © AQA and its licensors. All rights reserved.</a:t>
            </a:r>
          </a:p>
        </p:txBody>
      </p:sp>
      <p:sp>
        <p:nvSpPr>
          <p:cNvPr id="8" name="Content Placeholder 7"/>
          <p:cNvSpPr>
            <a:spLocks noGrp="1"/>
          </p:cNvSpPr>
          <p:nvPr>
            <p:ph idx="1"/>
          </p:nvPr>
        </p:nvSpPr>
        <p:spPr>
          <a:xfrm>
            <a:off x="540000" y="1731713"/>
            <a:ext cx="5336766" cy="4406804"/>
          </a:xfrm>
        </p:spPr>
        <p:txBody>
          <a:bodyPr/>
          <a:lstStyle/>
          <a:p>
            <a:pPr>
              <a:spcBef>
                <a:spcPts val="0"/>
              </a:spcBef>
            </a:pPr>
            <a:r>
              <a:rPr lang="en-GB" b="1" dirty="0"/>
              <a:t>Either</a:t>
            </a:r>
            <a:r>
              <a:rPr lang="en-GB" dirty="0"/>
              <a:t> two numbers the same:</a:t>
            </a:r>
          </a:p>
          <a:p>
            <a:pPr lvl="1">
              <a:spcBef>
                <a:spcPts val="0"/>
              </a:spcBef>
              <a:buClr>
                <a:schemeClr val="tx2"/>
              </a:buClr>
              <a:buSzPct val="50000"/>
              <a:buFont typeface="Courier New" panose="02070309020205020404" pitchFamily="49" charset="0"/>
              <a:buChar char="o"/>
            </a:pPr>
            <a:r>
              <a:rPr lang="en-GB" dirty="0"/>
              <a:t>9-9, 8-8, 7-7, 6-6, 5-5, 4-4, 3-3,</a:t>
            </a:r>
            <a:br>
              <a:rPr lang="en-GB" dirty="0"/>
            </a:br>
            <a:r>
              <a:rPr lang="en-GB" dirty="0"/>
              <a:t>2-2, 1-1</a:t>
            </a:r>
          </a:p>
          <a:p>
            <a:pPr>
              <a:spcBef>
                <a:spcPts val="0"/>
              </a:spcBef>
            </a:pPr>
            <a:r>
              <a:rPr lang="en-GB" b="1" dirty="0"/>
              <a:t>or</a:t>
            </a:r>
            <a:r>
              <a:rPr lang="en-GB" dirty="0"/>
              <a:t> one number different:</a:t>
            </a:r>
          </a:p>
          <a:p>
            <a:pPr lvl="1">
              <a:spcBef>
                <a:spcPts val="0"/>
              </a:spcBef>
              <a:buClr>
                <a:schemeClr val="tx2"/>
              </a:buClr>
              <a:buSzPct val="50000"/>
              <a:buFont typeface="Courier New" panose="02070309020205020404" pitchFamily="49" charset="0"/>
              <a:buChar char="o"/>
            </a:pPr>
            <a:r>
              <a:rPr lang="en-GB" dirty="0"/>
              <a:t>9-8, 8-7, 7-6, 6-5, 5-4, 4-3, 3-2, 2-1</a:t>
            </a:r>
          </a:p>
          <a:p>
            <a:pPr marL="360000" lvl="1" indent="0">
              <a:spcBef>
                <a:spcPts val="0"/>
              </a:spcBef>
              <a:buNone/>
            </a:pPr>
            <a:endParaRPr lang="en-GB" dirty="0"/>
          </a:p>
          <a:p>
            <a:pPr>
              <a:spcBef>
                <a:spcPts val="0"/>
              </a:spcBef>
            </a:pPr>
            <a:r>
              <a:rPr lang="en-GB" dirty="0"/>
              <a:t>No zero, so no 1-0 or 1-U</a:t>
            </a:r>
          </a:p>
          <a:p>
            <a:pPr>
              <a:spcBef>
                <a:spcPts val="0"/>
              </a:spcBef>
            </a:pPr>
            <a:r>
              <a:rPr lang="en-GB" dirty="0"/>
              <a:t>No other grades available</a:t>
            </a:r>
          </a:p>
          <a:p>
            <a:pPr marL="0" indent="0">
              <a:spcAft>
                <a:spcPts val="600"/>
              </a:spcAft>
              <a:buNone/>
            </a:pPr>
            <a:endParaRPr lang="en-GB" dirty="0"/>
          </a:p>
          <a:p>
            <a:pPr marL="0" indent="0">
              <a:buNone/>
            </a:pPr>
            <a:endParaRPr lang="en-GB" sz="20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17" t="12667" r="32187" b="4500"/>
          <a:stretch/>
        </p:blipFill>
        <p:spPr bwMode="auto">
          <a:xfrm>
            <a:off x="5876766" y="1731713"/>
            <a:ext cx="2708434" cy="395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105687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226800"/>
            <a:ext cx="8045200" cy="431181"/>
          </a:xfrm>
        </p:spPr>
        <p:txBody>
          <a:bodyPr/>
          <a:lstStyle/>
          <a:p>
            <a:r>
              <a:rPr lang="en-GB" dirty="0"/>
              <a:t>GCSE Sciences: 2019 question paper delivery</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23</a:t>
            </a:fld>
            <a:endParaRPr lang="en-GB" dirty="0"/>
          </a:p>
        </p:txBody>
      </p:sp>
      <p:sp>
        <p:nvSpPr>
          <p:cNvPr id="6" name="Content Placeholder 5"/>
          <p:cNvSpPr>
            <a:spLocks noGrp="1"/>
          </p:cNvSpPr>
          <p:nvPr>
            <p:ph idx="1"/>
          </p:nvPr>
        </p:nvSpPr>
        <p:spPr/>
        <p:txBody>
          <a:bodyPr/>
          <a:lstStyle/>
          <a:p>
            <a:r>
              <a:rPr lang="en-GB" dirty="0"/>
              <a:t>No security breaches this summer.</a:t>
            </a:r>
          </a:p>
          <a:p>
            <a:r>
              <a:rPr lang="en-GB" dirty="0"/>
              <a:t>No question paper errors.</a:t>
            </a:r>
          </a:p>
          <a:p>
            <a:r>
              <a:rPr lang="en-GB" dirty="0"/>
              <a:t>Allowances made in 2018 to prevent large proportions of Higher Tier students from failing are no longer in place.</a:t>
            </a:r>
          </a:p>
          <a:p>
            <a:pPr lvl="1">
              <a:buClr>
                <a:schemeClr val="tx2"/>
              </a:buClr>
              <a:buSzPct val="50000"/>
              <a:buFont typeface="Courier New" panose="02070309020205020404" pitchFamily="49" charset="0"/>
              <a:buChar char="o"/>
            </a:pPr>
            <a:r>
              <a:rPr lang="en-GB" dirty="0"/>
              <a:t>The Higher Tier allowed Grade 3 (separate sciences) and Grade 4-3 (combined sciences) were set as intended this summer.</a:t>
            </a:r>
          </a:p>
          <a:p>
            <a:pPr lvl="1">
              <a:buClr>
                <a:schemeClr val="tx2"/>
              </a:buClr>
              <a:buSzPct val="50000"/>
              <a:buFont typeface="Courier New" panose="02070309020205020404" pitchFamily="49" charset="0"/>
              <a:buChar char="o"/>
            </a:pPr>
            <a:r>
              <a:rPr lang="en-GB" dirty="0"/>
              <a:t>No Grade 3-3 on Higher Tier Combined Science.</a:t>
            </a:r>
          </a:p>
          <a:p>
            <a:endParaRPr lang="en-GB" dirty="0"/>
          </a:p>
          <a:p>
            <a:pPr lvl="1"/>
            <a:endParaRPr lang="en-GB" dirty="0"/>
          </a:p>
          <a:p>
            <a:pPr lvl="1"/>
            <a:endParaRPr lang="en-GB" dirty="0"/>
          </a:p>
        </p:txBody>
      </p:sp>
    </p:spTree>
    <p:extLst>
      <p:ext uri="{BB962C8B-B14F-4D97-AF65-F5344CB8AC3E}">
        <p14:creationId xmlns:p14="http://schemas.microsoft.com/office/powerpoint/2010/main" val="3175308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awarding process</a:t>
            </a:r>
          </a:p>
        </p:txBody>
      </p:sp>
      <p:sp>
        <p:nvSpPr>
          <p:cNvPr id="3" name="Footer Placeholder 2"/>
          <p:cNvSpPr>
            <a:spLocks noGrp="1"/>
          </p:cNvSpPr>
          <p:nvPr>
            <p:ph type="ftr" sz="quarter" idx="11"/>
          </p:nvPr>
        </p:nvSpPr>
        <p:spPr/>
        <p:txBody>
          <a:bodyPr/>
          <a:lstStyle/>
          <a:p>
            <a:r>
              <a:rPr lang="en-US" dirty="0">
                <a:solidFill>
                  <a:srgbClr val="FFFFFF"/>
                </a:solidFill>
              </a:rPr>
              <a:t>Copyright © AQA and its licensors. All rights reserved.</a:t>
            </a:r>
          </a:p>
        </p:txBody>
      </p:sp>
      <p:sp>
        <p:nvSpPr>
          <p:cNvPr id="5" name="Content Placeholder 4"/>
          <p:cNvSpPr>
            <a:spLocks noGrp="1"/>
          </p:cNvSpPr>
          <p:nvPr>
            <p:ph idx="1"/>
          </p:nvPr>
        </p:nvSpPr>
        <p:spPr/>
        <p:txBody>
          <a:bodyPr/>
          <a:lstStyle/>
          <a:p>
            <a:endParaRPr lang="en-GB" sz="2400" dirty="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2972919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exactly is awarding?</a:t>
            </a:r>
          </a:p>
        </p:txBody>
      </p:sp>
      <p:sp>
        <p:nvSpPr>
          <p:cNvPr id="3" name="Footer Placeholder 2"/>
          <p:cNvSpPr>
            <a:spLocks noGrp="1"/>
          </p:cNvSpPr>
          <p:nvPr>
            <p:ph type="ftr" sz="quarter" idx="11"/>
          </p:nvPr>
        </p:nvSpPr>
        <p:spPr/>
        <p:txBody>
          <a:bodyPr/>
          <a:lstStyle/>
          <a:p>
            <a:r>
              <a:rPr lang="en-US" dirty="0">
                <a:solidFill>
                  <a:srgbClr val="FFFFFF"/>
                </a:solidFill>
              </a:rPr>
              <a:t>Copyright © AQA and its licensors. All rights reserved.</a:t>
            </a:r>
          </a:p>
        </p:txBody>
      </p:sp>
      <p:sp>
        <p:nvSpPr>
          <p:cNvPr id="5" name="Content Placeholder 4"/>
          <p:cNvSpPr>
            <a:spLocks noGrp="1"/>
          </p:cNvSpPr>
          <p:nvPr>
            <p:ph idx="1"/>
          </p:nvPr>
        </p:nvSpPr>
        <p:spPr>
          <a:xfrm>
            <a:off x="540000" y="1731713"/>
            <a:ext cx="4970838" cy="4406804"/>
          </a:xfrm>
        </p:spPr>
        <p:txBody>
          <a:bodyPr/>
          <a:lstStyle/>
          <a:p>
            <a:pPr marL="0" indent="0">
              <a:spcBef>
                <a:spcPts val="0"/>
              </a:spcBef>
              <a:buNone/>
            </a:pPr>
            <a:r>
              <a:rPr lang="en-GB" dirty="0"/>
              <a:t>Awarding is the process by which the grade boundary marks are determined at subject level.</a:t>
            </a:r>
          </a:p>
          <a:p>
            <a:pPr marL="0" indent="0">
              <a:spcBef>
                <a:spcPts val="0"/>
              </a:spcBef>
              <a:buNone/>
            </a:pPr>
            <a:endParaRPr lang="en-GB" dirty="0"/>
          </a:p>
          <a:p>
            <a:pPr marL="0" indent="0">
              <a:spcBef>
                <a:spcPts val="0"/>
              </a:spcBef>
              <a:buNone/>
            </a:pPr>
            <a:r>
              <a:rPr lang="en-GB" dirty="0"/>
              <a:t>We do this in a way that ensures the standard will be comparable with previous series and with that of other awarding organisations.</a:t>
            </a:r>
          </a:p>
          <a:p>
            <a:pPr marL="0" indent="0">
              <a:spcBef>
                <a:spcPts val="0"/>
              </a:spcBef>
              <a:buNone/>
            </a:pPr>
            <a:endParaRPr lang="en-GB" dirty="0"/>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92" t="7543" r="34742" b="9533"/>
          <a:stretch/>
        </p:blipFill>
        <p:spPr bwMode="auto">
          <a:xfrm>
            <a:off x="5510838" y="1731713"/>
            <a:ext cx="3049842" cy="440669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185646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412878"/>
                </a:solidFill>
              </a:rPr>
              <a:t>Getting the right grade – assessments</a:t>
            </a:r>
          </a:p>
        </p:txBody>
      </p:sp>
      <p:sp>
        <p:nvSpPr>
          <p:cNvPr id="3" name="Content Placeholder 2"/>
          <p:cNvSpPr>
            <a:spLocks noGrp="1"/>
          </p:cNvSpPr>
          <p:nvPr>
            <p:ph idx="1"/>
          </p:nvPr>
        </p:nvSpPr>
        <p:spPr/>
        <p:txBody>
          <a:bodyPr/>
          <a:lstStyle/>
          <a:p>
            <a:pPr marL="355600" indent="-355600">
              <a:lnSpc>
                <a:spcPts val="2800"/>
              </a:lnSpc>
              <a:spcBef>
                <a:spcPts val="0"/>
              </a:spcBef>
              <a:buClr>
                <a:schemeClr val="tx1"/>
              </a:buClr>
              <a:defRPr/>
            </a:pPr>
            <a:r>
              <a:rPr lang="en-GB" dirty="0"/>
              <a:t>Every answer in a written exam paper is marked by us.</a:t>
            </a:r>
          </a:p>
          <a:p>
            <a:pPr marL="355600" indent="-355600">
              <a:lnSpc>
                <a:spcPts val="2800"/>
              </a:lnSpc>
              <a:spcBef>
                <a:spcPts val="0"/>
              </a:spcBef>
              <a:buClr>
                <a:schemeClr val="tx1"/>
              </a:buClr>
              <a:defRPr/>
            </a:pPr>
            <a:endParaRPr lang="en-GB" dirty="0"/>
          </a:p>
          <a:p>
            <a:pPr marL="355600" indent="-355600">
              <a:lnSpc>
                <a:spcPts val="2800"/>
              </a:lnSpc>
              <a:spcBef>
                <a:spcPts val="0"/>
              </a:spcBef>
              <a:buClr>
                <a:schemeClr val="tx1"/>
              </a:buClr>
              <a:defRPr/>
            </a:pPr>
            <a:r>
              <a:rPr lang="en-GB" dirty="0"/>
              <a:t>Papers are either traditionally marked (the examiner sees a full script) or electronically marked (the examiner marks single questions).</a:t>
            </a:r>
          </a:p>
          <a:p>
            <a:pPr marL="635000" lvl="1" indent="-355600">
              <a:lnSpc>
                <a:spcPts val="2800"/>
              </a:lnSpc>
              <a:spcBef>
                <a:spcPts val="0"/>
              </a:spcBef>
              <a:buClr>
                <a:schemeClr val="tx1"/>
              </a:buClr>
              <a:defRPr/>
            </a:pPr>
            <a:endParaRPr lang="en-GB" dirty="0"/>
          </a:p>
          <a:p>
            <a:pPr marL="355600" indent="-355600">
              <a:lnSpc>
                <a:spcPts val="2800"/>
              </a:lnSpc>
              <a:spcBef>
                <a:spcPts val="0"/>
              </a:spcBef>
              <a:buClr>
                <a:schemeClr val="tx1"/>
              </a:buClr>
              <a:defRPr/>
            </a:pPr>
            <a:r>
              <a:rPr lang="en-GB" dirty="0"/>
              <a:t>We employ over 23,000 examiners during the summer period.</a:t>
            </a:r>
          </a:p>
          <a:p>
            <a:pPr marL="355600" indent="-355600">
              <a:lnSpc>
                <a:spcPts val="2800"/>
              </a:lnSpc>
              <a:spcBef>
                <a:spcPts val="0"/>
              </a:spcBef>
              <a:buClr>
                <a:schemeClr val="tx1"/>
              </a:buClr>
              <a:defRPr/>
            </a:pPr>
            <a:endParaRPr lang="en-GB" dirty="0"/>
          </a:p>
          <a:p>
            <a:pPr marL="355600" indent="-355600">
              <a:lnSpc>
                <a:spcPts val="2800"/>
              </a:lnSpc>
              <a:spcBef>
                <a:spcPts val="0"/>
              </a:spcBef>
              <a:buClr>
                <a:schemeClr val="tx1"/>
              </a:buClr>
              <a:defRPr/>
            </a:pPr>
            <a:r>
              <a:rPr lang="en-GB" dirty="0"/>
              <a:t>We mark over 2,000,000 scripts each year.</a:t>
            </a:r>
          </a:p>
          <a:p>
            <a:pPr marL="355600" indent="-355600">
              <a:lnSpc>
                <a:spcPts val="2800"/>
              </a:lnSpc>
              <a:spcBef>
                <a:spcPts val="0"/>
              </a:spcBef>
              <a:buClr>
                <a:schemeClr val="tx1"/>
              </a:buClr>
              <a:defRPr/>
            </a:pPr>
            <a:endParaRPr lang="en-GB" dirty="0"/>
          </a:p>
          <a:p>
            <a:pPr marL="355600" indent="-355600">
              <a:lnSpc>
                <a:spcPts val="2800"/>
              </a:lnSpc>
              <a:spcBef>
                <a:spcPts val="0"/>
              </a:spcBef>
              <a:buClr>
                <a:schemeClr val="tx1"/>
              </a:buClr>
              <a:defRPr/>
            </a:pPr>
            <a:r>
              <a:rPr lang="en-GB" dirty="0"/>
              <a:t>Marking starts in late April and must be completed by 7 August.</a:t>
            </a:r>
          </a:p>
          <a:p>
            <a:pPr marL="0" indent="0">
              <a:buNone/>
            </a:pPr>
            <a:endParaRPr lang="en-GB" dirty="0"/>
          </a:p>
        </p:txBody>
      </p:sp>
      <p:sp>
        <p:nvSpPr>
          <p:cNvPr id="4" name="Footer Placeholder 3"/>
          <p:cNvSpPr>
            <a:spLocks noGrp="1"/>
          </p:cNvSpPr>
          <p:nvPr>
            <p:ph type="ftr" sz="quarter" idx="10"/>
          </p:nvPr>
        </p:nvSpPr>
        <p:spPr/>
        <p:txBody>
          <a:bodyPr/>
          <a:lstStyle/>
          <a:p>
            <a:r>
              <a:rPr lang="en-US" dirty="0"/>
              <a:t>Copyright © AQA and its licensors. All rights reserved.</a:t>
            </a:r>
          </a:p>
        </p:txBody>
      </p:sp>
      <p:sp>
        <p:nvSpPr>
          <p:cNvPr id="5" name="Slide Number Placeholder 4"/>
          <p:cNvSpPr>
            <a:spLocks noGrp="1"/>
          </p:cNvSpPr>
          <p:nvPr>
            <p:ph type="sldNum" sz="quarter" idx="4"/>
          </p:nvPr>
        </p:nvSpPr>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2991127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412878"/>
                </a:solidFill>
              </a:rPr>
              <a:t>Getting the right grade – awarding  </a:t>
            </a:r>
          </a:p>
        </p:txBody>
      </p:sp>
      <p:sp>
        <p:nvSpPr>
          <p:cNvPr id="3" name="Content Placeholder 2"/>
          <p:cNvSpPr>
            <a:spLocks noGrp="1"/>
          </p:cNvSpPr>
          <p:nvPr>
            <p:ph idx="1"/>
          </p:nvPr>
        </p:nvSpPr>
        <p:spPr/>
        <p:txBody>
          <a:bodyPr/>
          <a:lstStyle/>
          <a:p>
            <a:pPr>
              <a:spcBef>
                <a:spcPts val="0"/>
              </a:spcBef>
              <a:buClr>
                <a:schemeClr val="tx1"/>
              </a:buClr>
              <a:defRPr/>
            </a:pPr>
            <a:r>
              <a:rPr lang="en-GB" dirty="0"/>
              <a:t>Every year an awarding committee meet to determine the grade boundaries for a qualification.</a:t>
            </a:r>
          </a:p>
          <a:p>
            <a:pPr marL="0" indent="0">
              <a:spcBef>
                <a:spcPts val="0"/>
              </a:spcBef>
              <a:buClr>
                <a:schemeClr val="tx1"/>
              </a:buClr>
              <a:buNone/>
              <a:defRPr/>
            </a:pPr>
            <a:endParaRPr lang="en-GB" dirty="0"/>
          </a:p>
          <a:p>
            <a:pPr marL="355600" indent="-355600">
              <a:spcBef>
                <a:spcPts val="0"/>
              </a:spcBef>
              <a:buClr>
                <a:schemeClr val="tx1"/>
              </a:buClr>
              <a:defRPr/>
            </a:pPr>
            <a:r>
              <a:rPr lang="en-GB" dirty="0"/>
              <a:t>The determination is based on statistical evidence and examiner judgement.</a:t>
            </a:r>
          </a:p>
          <a:p>
            <a:pPr marL="355600" indent="-355600">
              <a:spcBef>
                <a:spcPts val="0"/>
              </a:spcBef>
              <a:buClr>
                <a:schemeClr val="tx1"/>
              </a:buClr>
              <a:defRPr/>
            </a:pPr>
            <a:endParaRPr lang="en-GB" dirty="0"/>
          </a:p>
          <a:p>
            <a:pPr marL="355600" indent="-355600">
              <a:spcBef>
                <a:spcPts val="0"/>
              </a:spcBef>
              <a:buClr>
                <a:schemeClr val="tx1"/>
              </a:buClr>
              <a:defRPr/>
            </a:pPr>
            <a:r>
              <a:rPr lang="en-GB" dirty="0"/>
              <a:t>Statistics are collected across all awarding organisations for a subject; this ensures that the subject outcomes are comparable.</a:t>
            </a:r>
          </a:p>
        </p:txBody>
      </p:sp>
      <p:sp>
        <p:nvSpPr>
          <p:cNvPr id="4" name="Footer Placeholder 3"/>
          <p:cNvSpPr>
            <a:spLocks noGrp="1"/>
          </p:cNvSpPr>
          <p:nvPr>
            <p:ph type="ftr" sz="quarter" idx="10"/>
          </p:nvPr>
        </p:nvSpPr>
        <p:spPr/>
        <p:txBody>
          <a:bodyPr/>
          <a:lstStyle/>
          <a:p>
            <a:r>
              <a:rPr lang="en-US" dirty="0"/>
              <a:t>Copyright © AQA and its licensors. All rights reserved.</a:t>
            </a:r>
          </a:p>
        </p:txBody>
      </p:sp>
      <p:sp>
        <p:nvSpPr>
          <p:cNvPr id="5" name="Slide Number Placeholder 4"/>
          <p:cNvSpPr>
            <a:spLocks noGrp="1"/>
          </p:cNvSpPr>
          <p:nvPr>
            <p:ph type="sldNum" sz="quarter" idx="4"/>
          </p:nvPr>
        </p:nvSpPr>
        <p:spPr/>
        <p:txBody>
          <a:bodyPr/>
          <a:lstStyle/>
          <a:p>
            <a:fld id="{9D4704D4-DAEA-4D4A-A9DC-4373E3AC7101}" type="slidenum">
              <a:rPr lang="en-GB" smtClean="0"/>
              <a:pPr/>
              <a:t>27</a:t>
            </a:fld>
            <a:endParaRPr lang="en-GB" dirty="0"/>
          </a:p>
        </p:txBody>
      </p:sp>
    </p:spTree>
    <p:extLst>
      <p:ext uri="{BB962C8B-B14F-4D97-AF65-F5344CB8AC3E}">
        <p14:creationId xmlns:p14="http://schemas.microsoft.com/office/powerpoint/2010/main" val="2701674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412878"/>
                </a:solidFill>
              </a:rPr>
              <a:t>Getting the right grade – awarding  </a:t>
            </a:r>
          </a:p>
        </p:txBody>
      </p:sp>
      <p:sp>
        <p:nvSpPr>
          <p:cNvPr id="3" name="Content Placeholder 2"/>
          <p:cNvSpPr>
            <a:spLocks noGrp="1"/>
          </p:cNvSpPr>
          <p:nvPr>
            <p:ph idx="1"/>
          </p:nvPr>
        </p:nvSpPr>
        <p:spPr/>
        <p:txBody>
          <a:bodyPr/>
          <a:lstStyle/>
          <a:p>
            <a:pPr>
              <a:spcBef>
                <a:spcPts val="0"/>
              </a:spcBef>
              <a:buClr>
                <a:schemeClr val="tx1"/>
              </a:buClr>
              <a:defRPr/>
            </a:pPr>
            <a:r>
              <a:rPr lang="en-GB" dirty="0"/>
              <a:t>Decisions are made on key boundaries:</a:t>
            </a:r>
          </a:p>
          <a:p>
            <a:pPr marL="635000" lvl="1" indent="-355600">
              <a:spcBef>
                <a:spcPts val="0"/>
              </a:spcBef>
              <a:buClr>
                <a:schemeClr val="tx2"/>
              </a:buClr>
              <a:buSzPct val="50000"/>
              <a:buFont typeface="Courier New" panose="02070309020205020404" pitchFamily="49" charset="0"/>
              <a:buChar char="o"/>
              <a:defRPr/>
            </a:pPr>
            <a:r>
              <a:rPr lang="en-GB" dirty="0"/>
              <a:t>GCSE: 7, 4 and 1</a:t>
            </a:r>
          </a:p>
          <a:p>
            <a:pPr marL="635000" lvl="1" indent="-355600">
              <a:spcBef>
                <a:spcPts val="0"/>
              </a:spcBef>
              <a:buClr>
                <a:schemeClr val="tx2"/>
              </a:buClr>
              <a:buSzPct val="50000"/>
              <a:buFont typeface="Courier New" panose="02070309020205020404" pitchFamily="49" charset="0"/>
              <a:buChar char="o"/>
              <a:defRPr/>
            </a:pPr>
            <a:r>
              <a:rPr lang="en-GB" dirty="0"/>
              <a:t>GCE: A and E.</a:t>
            </a:r>
          </a:p>
          <a:p>
            <a:pPr marL="279400" lvl="1">
              <a:spcBef>
                <a:spcPts val="0"/>
              </a:spcBef>
              <a:buClr>
                <a:schemeClr val="tx1"/>
              </a:buClr>
              <a:buNone/>
              <a:defRPr/>
            </a:pPr>
            <a:endParaRPr lang="en-GB" dirty="0"/>
          </a:p>
          <a:p>
            <a:pPr marL="355600" indent="-355600">
              <a:spcBef>
                <a:spcPts val="0"/>
              </a:spcBef>
              <a:buClr>
                <a:schemeClr val="tx1"/>
              </a:buClr>
              <a:defRPr/>
            </a:pPr>
            <a:r>
              <a:rPr lang="en-GB" dirty="0"/>
              <a:t>Written exam marks can fluctuate year on year; this allows us to deal with differences in demand of the written assessment.</a:t>
            </a:r>
          </a:p>
          <a:p>
            <a:pPr marL="0" indent="0">
              <a:buNone/>
            </a:pPr>
            <a:endParaRPr lang="en-GB" sz="2200" dirty="0"/>
          </a:p>
        </p:txBody>
      </p:sp>
      <p:sp>
        <p:nvSpPr>
          <p:cNvPr id="4" name="Footer Placeholder 3"/>
          <p:cNvSpPr>
            <a:spLocks noGrp="1"/>
          </p:cNvSpPr>
          <p:nvPr>
            <p:ph type="ftr" sz="quarter" idx="10"/>
          </p:nvPr>
        </p:nvSpPr>
        <p:spPr/>
        <p:txBody>
          <a:bodyPr/>
          <a:lstStyle/>
          <a:p>
            <a:r>
              <a:rPr lang="en-US" dirty="0"/>
              <a:t>Copyright © AQA and its licensors. All rights reserved.</a:t>
            </a:r>
          </a:p>
        </p:txBody>
      </p:sp>
      <p:sp>
        <p:nvSpPr>
          <p:cNvPr id="5" name="Slide Number Placeholder 4"/>
          <p:cNvSpPr>
            <a:spLocks noGrp="1"/>
          </p:cNvSpPr>
          <p:nvPr>
            <p:ph type="sldNum" sz="quarter" idx="4"/>
          </p:nvPr>
        </p:nvSpPr>
        <p:spPr/>
        <p:txBody>
          <a:bodyPr/>
          <a:lstStyle/>
          <a:p>
            <a:fld id="{9D4704D4-DAEA-4D4A-A9DC-4373E3AC7101}" type="slidenum">
              <a:rPr lang="en-GB" smtClean="0"/>
              <a:pPr/>
              <a:t>28</a:t>
            </a:fld>
            <a:endParaRPr lang="en-GB" dirty="0"/>
          </a:p>
        </p:txBody>
      </p:sp>
    </p:spTree>
    <p:extLst>
      <p:ext uri="{BB962C8B-B14F-4D97-AF65-F5344CB8AC3E}">
        <p14:creationId xmlns:p14="http://schemas.microsoft.com/office/powerpoint/2010/main" val="1899849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a grade boundary decided?</a:t>
            </a:r>
            <a:endParaRPr lang="en-US" dirty="0"/>
          </a:p>
        </p:txBody>
      </p:sp>
      <p:sp>
        <p:nvSpPr>
          <p:cNvPr id="4" name="Footer Placeholder 3"/>
          <p:cNvSpPr>
            <a:spLocks noGrp="1"/>
          </p:cNvSpPr>
          <p:nvPr>
            <p:ph type="ftr" sz="quarter" idx="10"/>
          </p:nvPr>
        </p:nvSpPr>
        <p:spPr/>
        <p:txBody>
          <a:bodyPr/>
          <a:lstStyle/>
          <a:p>
            <a:r>
              <a:rPr lang="en-US" dirty="0">
                <a:solidFill>
                  <a:srgbClr val="4B4B4B"/>
                </a:solidFill>
              </a:rPr>
              <a:t>Copyright © AQA and its licensors. All rights reserved.</a:t>
            </a:r>
          </a:p>
        </p:txBody>
      </p:sp>
      <p:sp>
        <p:nvSpPr>
          <p:cNvPr id="5" name="Content Placeholder 4"/>
          <p:cNvSpPr>
            <a:spLocks noGrp="1"/>
          </p:cNvSpPr>
          <p:nvPr>
            <p:ph idx="1"/>
          </p:nvPr>
        </p:nvSpPr>
        <p:spPr>
          <a:prstGeom prst="rect">
            <a:avLst/>
          </a:prstGeom>
        </p:spPr>
        <p:txBody>
          <a:bodyPr/>
          <a:lstStyle/>
          <a:p>
            <a:pPr marL="0" indent="0">
              <a:buNone/>
            </a:pPr>
            <a:r>
              <a:rPr lang="en-GB" b="1" dirty="0"/>
              <a:t>The ‘statistical’ element </a:t>
            </a:r>
          </a:p>
          <a:p>
            <a:pPr marL="0" indent="0">
              <a:buNone/>
            </a:pPr>
            <a:r>
              <a:rPr lang="en-GB" dirty="0"/>
              <a:t>Our Centre for Education Research and Compliance (CERP) use a range of statistics to make predictions which suggest the most appropriate statistically recommended grade boundaries. These are based on how comparable students have performed in previous series, KS2 data and matched data.</a:t>
            </a:r>
          </a:p>
        </p:txBody>
      </p:sp>
      <p:sp>
        <p:nvSpPr>
          <p:cNvPr id="3" name="Slide Number Placeholder 2"/>
          <p:cNvSpPr>
            <a:spLocks noGrp="1"/>
          </p:cNvSpPr>
          <p:nvPr>
            <p:ph type="sldNum" sz="quarter" idx="4"/>
          </p:nvPr>
        </p:nvSpPr>
        <p:spPr/>
        <p:txBody>
          <a:bodyPr/>
          <a:lstStyle/>
          <a:p>
            <a:fld id="{9D4704D4-DAEA-4D4A-A9DC-4373E3AC7101}" type="slidenum">
              <a:rPr lang="en-GB" smtClean="0"/>
              <a:pPr/>
              <a:t>29</a:t>
            </a:fld>
            <a:endParaRPr lang="en-GB" dirty="0"/>
          </a:p>
        </p:txBody>
      </p:sp>
    </p:spTree>
    <p:extLst>
      <p:ext uri="{BB962C8B-B14F-4D97-AF65-F5344CB8AC3E}">
        <p14:creationId xmlns:p14="http://schemas.microsoft.com/office/powerpoint/2010/main" val="212357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This meeting will be recorded</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the lifetime of the specification and 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76177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a grade boundary decided?</a:t>
            </a:r>
            <a:endParaRPr lang="en-US" dirty="0"/>
          </a:p>
        </p:txBody>
      </p:sp>
      <p:sp>
        <p:nvSpPr>
          <p:cNvPr id="4" name="Footer Placeholder 3"/>
          <p:cNvSpPr>
            <a:spLocks noGrp="1"/>
          </p:cNvSpPr>
          <p:nvPr>
            <p:ph type="ftr" sz="quarter" idx="10"/>
          </p:nvPr>
        </p:nvSpPr>
        <p:spPr/>
        <p:txBody>
          <a:bodyPr/>
          <a:lstStyle/>
          <a:p>
            <a:r>
              <a:rPr lang="en-US" dirty="0">
                <a:solidFill>
                  <a:srgbClr val="4B4B4B"/>
                </a:solidFill>
              </a:rPr>
              <a:t>Copyright © AQA and its licensors. All rights reserved.</a:t>
            </a:r>
          </a:p>
        </p:txBody>
      </p:sp>
      <p:sp>
        <p:nvSpPr>
          <p:cNvPr id="5" name="Content Placeholder 4"/>
          <p:cNvSpPr>
            <a:spLocks noGrp="1"/>
          </p:cNvSpPr>
          <p:nvPr>
            <p:ph idx="1"/>
          </p:nvPr>
        </p:nvSpPr>
        <p:spPr>
          <a:prstGeom prst="rect">
            <a:avLst/>
          </a:prstGeom>
        </p:spPr>
        <p:txBody>
          <a:bodyPr/>
          <a:lstStyle/>
          <a:p>
            <a:pPr marL="0" indent="0">
              <a:buNone/>
            </a:pPr>
            <a:r>
              <a:rPr lang="en-GB" b="1" dirty="0"/>
              <a:t>The ‘judgemental’ element </a:t>
            </a:r>
          </a:p>
          <a:p>
            <a:pPr marL="0" indent="0">
              <a:buNone/>
            </a:pPr>
            <a:r>
              <a:rPr lang="en-GB" dirty="0"/>
              <a:t>The awarding meeting uses a balance of judgemental and statistical evidence to make recommendations. The committee will look at a range of scripts for each ‘judgemental grade boundary’ (7, 4 and 1 for GCSE).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30</a:t>
            </a:fld>
            <a:endParaRPr lang="en-GB" dirty="0"/>
          </a:p>
        </p:txBody>
      </p:sp>
    </p:spTree>
    <p:extLst>
      <p:ext uri="{BB962C8B-B14F-4D97-AF65-F5344CB8AC3E}">
        <p14:creationId xmlns:p14="http://schemas.microsoft.com/office/powerpoint/2010/main" val="2289342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grading</a:t>
            </a:r>
            <a:endParaRPr lang="en-GB" u="sng" dirty="0"/>
          </a:p>
        </p:txBody>
      </p:sp>
      <p:sp>
        <p:nvSpPr>
          <p:cNvPr id="4" name="Footer Placeholder 3"/>
          <p:cNvSpPr>
            <a:spLocks noGrp="1"/>
          </p:cNvSpPr>
          <p:nvPr>
            <p:ph type="ftr" sz="quarter" idx="10"/>
          </p:nvPr>
        </p:nvSpPr>
        <p:spPr/>
        <p:txBody>
          <a:bodyPr/>
          <a:lstStyle/>
          <a:p>
            <a:r>
              <a:rPr lang="en-US" dirty="0">
                <a:solidFill>
                  <a:srgbClr val="4B4B4B"/>
                </a:solidFill>
              </a:rPr>
              <a:t>Copyright © AQA and its licensors. All rights reserved.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31</a:t>
            </a:fld>
            <a:endParaRPr lang="en-GB" dirty="0"/>
          </a:p>
        </p:txBody>
      </p:sp>
      <p:pic>
        <p:nvPicPr>
          <p:cNvPr id="5" name="Picture 4">
            <a:extLst>
              <a:ext uri="{FF2B5EF4-FFF2-40B4-BE49-F238E27FC236}">
                <a16:creationId xmlns:a16="http://schemas.microsoft.com/office/drawing/2014/main" id="{6C0F3C07-18A5-4C34-8D41-1337682080A4}"/>
              </a:ext>
            </a:extLst>
          </p:cNvPr>
          <p:cNvPicPr>
            <a:picLocks noChangeAspect="1"/>
          </p:cNvPicPr>
          <p:nvPr/>
        </p:nvPicPr>
        <p:blipFill rotWithShape="1">
          <a:blip r:embed="rId3"/>
          <a:srcRect l="32234" t="30374" r="33365" b="39720"/>
          <a:stretch/>
        </p:blipFill>
        <p:spPr>
          <a:xfrm>
            <a:off x="540000" y="1108800"/>
            <a:ext cx="7423934" cy="4033651"/>
          </a:xfrm>
          <a:prstGeom prst="rect">
            <a:avLst/>
          </a:prstGeom>
        </p:spPr>
      </p:pic>
    </p:spTree>
    <p:extLst>
      <p:ext uri="{BB962C8B-B14F-4D97-AF65-F5344CB8AC3E}">
        <p14:creationId xmlns:p14="http://schemas.microsoft.com/office/powerpoint/2010/main" val="4061332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grading</a:t>
            </a:r>
            <a:endParaRPr lang="en-GB" u="sng" dirty="0"/>
          </a:p>
        </p:txBody>
      </p:sp>
      <p:sp>
        <p:nvSpPr>
          <p:cNvPr id="4" name="Footer Placeholder 3"/>
          <p:cNvSpPr>
            <a:spLocks noGrp="1"/>
          </p:cNvSpPr>
          <p:nvPr>
            <p:ph type="ftr" sz="quarter" idx="10"/>
          </p:nvPr>
        </p:nvSpPr>
        <p:spPr/>
        <p:txBody>
          <a:bodyPr/>
          <a:lstStyle/>
          <a:p>
            <a:r>
              <a:rPr lang="en-US" dirty="0">
                <a:solidFill>
                  <a:srgbClr val="4B4B4B"/>
                </a:solidFill>
              </a:rPr>
              <a:t>Copyright © AQA and its licensors. All rights reserved.</a:t>
            </a:r>
          </a:p>
        </p:txBody>
      </p:sp>
      <p:sp>
        <p:nvSpPr>
          <p:cNvPr id="3" name="Slide Number Placeholder 2"/>
          <p:cNvSpPr>
            <a:spLocks noGrp="1"/>
          </p:cNvSpPr>
          <p:nvPr>
            <p:ph type="sldNum" sz="quarter" idx="4"/>
          </p:nvPr>
        </p:nvSpPr>
        <p:spPr/>
        <p:txBody>
          <a:bodyPr/>
          <a:lstStyle/>
          <a:p>
            <a:fld id="{9D4704D4-DAEA-4D4A-A9DC-4373E3AC7101}" type="slidenum">
              <a:rPr lang="en-GB" smtClean="0"/>
              <a:pPr/>
              <a:t>32</a:t>
            </a:fld>
            <a:endParaRPr lang="en-GB" dirty="0"/>
          </a:p>
        </p:txBody>
      </p:sp>
      <p:pic>
        <p:nvPicPr>
          <p:cNvPr id="7" name="Picture 6">
            <a:extLst>
              <a:ext uri="{FF2B5EF4-FFF2-40B4-BE49-F238E27FC236}">
                <a16:creationId xmlns:a16="http://schemas.microsoft.com/office/drawing/2014/main" id="{F21524B4-850F-4165-BE72-5B25F584D0FE}"/>
              </a:ext>
            </a:extLst>
          </p:cNvPr>
          <p:cNvPicPr>
            <a:picLocks noChangeAspect="1"/>
          </p:cNvPicPr>
          <p:nvPr/>
        </p:nvPicPr>
        <p:blipFill rotWithShape="1">
          <a:blip r:embed="rId3"/>
          <a:srcRect l="32241" t="24619" r="34206" b="30895"/>
          <a:stretch/>
        </p:blipFill>
        <p:spPr>
          <a:xfrm>
            <a:off x="540000" y="1108238"/>
            <a:ext cx="5943606" cy="4925094"/>
          </a:xfrm>
          <a:prstGeom prst="rect">
            <a:avLst/>
          </a:prstGeom>
        </p:spPr>
      </p:pic>
    </p:spTree>
    <p:extLst>
      <p:ext uri="{BB962C8B-B14F-4D97-AF65-F5344CB8AC3E}">
        <p14:creationId xmlns:p14="http://schemas.microsoft.com/office/powerpoint/2010/main" val="1983928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Science papers and mark schemes</a:t>
            </a:r>
          </a:p>
        </p:txBody>
      </p:sp>
      <p:sp>
        <p:nvSpPr>
          <p:cNvPr id="3" name="Footer Placeholder 2"/>
          <p:cNvSpPr>
            <a:spLocks noGrp="1"/>
          </p:cNvSpPr>
          <p:nvPr>
            <p:ph type="ftr" sz="quarter" idx="11"/>
          </p:nvPr>
        </p:nvSpPr>
        <p:spPr/>
        <p:txBody>
          <a:bodyPr/>
          <a:lstStyle/>
          <a:p>
            <a:r>
              <a:rPr lang="en-US" dirty="0">
                <a:solidFill>
                  <a:srgbClr val="FFFFFF"/>
                </a:solidFill>
              </a:rPr>
              <a:t>Copyright © AQA and its licensors. All rights reserved.</a:t>
            </a:r>
          </a:p>
        </p:txBody>
      </p:sp>
      <p:sp>
        <p:nvSpPr>
          <p:cNvPr id="5" name="Content Placeholder 4"/>
          <p:cNvSpPr>
            <a:spLocks noGrp="1"/>
          </p:cNvSpPr>
          <p:nvPr>
            <p:ph idx="1"/>
          </p:nvPr>
        </p:nvSpPr>
        <p:spPr/>
        <p:txBody>
          <a:bodyPr/>
          <a:lstStyle/>
          <a:p>
            <a:endParaRPr lang="en-GB" sz="2400" dirty="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33</a:t>
            </a:fld>
            <a:endParaRPr lang="en-GB" dirty="0"/>
          </a:p>
        </p:txBody>
      </p:sp>
    </p:spTree>
    <p:extLst>
      <p:ext uri="{BB962C8B-B14F-4D97-AF65-F5344CB8AC3E}">
        <p14:creationId xmlns:p14="http://schemas.microsoft.com/office/powerpoint/2010/main" val="1683434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pPr>
              <a:tabLst>
                <a:tab pos="85725" algn="l"/>
              </a:tabLst>
            </a:pPr>
            <a:r>
              <a:rPr lang="en-GB" dirty="0">
                <a:solidFill>
                  <a:srgbClr val="412878"/>
                </a:solidFill>
              </a:rPr>
              <a:t>Key points for successful assessment design</a:t>
            </a:r>
          </a:p>
        </p:txBody>
      </p:sp>
      <p:sp>
        <p:nvSpPr>
          <p:cNvPr id="4" name="Footer Placeholder 3"/>
          <p:cNvSpPr>
            <a:spLocks noGrp="1"/>
          </p:cNvSpPr>
          <p:nvPr>
            <p:ph type="ftr" sz="quarter" idx="10"/>
          </p:nvPr>
        </p:nvSpPr>
        <p:spPr>
          <a:prstGeom prst="rect">
            <a:avLst/>
          </a:prstGeom>
        </p:spPr>
        <p:txBody>
          <a:bodyPr/>
          <a:lstStyle/>
          <a:p>
            <a:r>
              <a:rPr lang="en-US" dirty="0">
                <a:solidFill>
                  <a:srgbClr val="4B4B4B"/>
                </a:solidFill>
              </a:rPr>
              <a:t>Copyright © AQA and its licensors. All rights reserved.</a:t>
            </a:r>
          </a:p>
        </p:txBody>
      </p:sp>
      <p:sp>
        <p:nvSpPr>
          <p:cNvPr id="5" name="Content Placeholder 4"/>
          <p:cNvSpPr>
            <a:spLocks noGrp="1"/>
          </p:cNvSpPr>
          <p:nvPr>
            <p:ph idx="1"/>
          </p:nvPr>
        </p:nvSpPr>
        <p:spPr/>
        <p:txBody>
          <a:bodyPr/>
          <a:lstStyle/>
          <a:p>
            <a:pPr>
              <a:spcBef>
                <a:spcPts val="0"/>
              </a:spcBef>
            </a:pPr>
            <a:r>
              <a:rPr lang="en-GB" dirty="0"/>
              <a:t>Good mark schemes are at the heart of the validity of the assessment and the reliability of marking.</a:t>
            </a:r>
          </a:p>
          <a:p>
            <a:pPr>
              <a:spcBef>
                <a:spcPts val="0"/>
              </a:spcBef>
            </a:pPr>
            <a:endParaRPr lang="en-GB" dirty="0"/>
          </a:p>
          <a:p>
            <a:pPr>
              <a:spcBef>
                <a:spcPts val="0"/>
              </a:spcBef>
            </a:pPr>
            <a:r>
              <a:rPr lang="en-GB" dirty="0"/>
              <a:t>When writing questions it is important to consider how to avoid mark compression, for example by ensuring questions are distinct and by encouraging examiners to use the full mark range.</a:t>
            </a:r>
          </a:p>
          <a:p>
            <a:pPr>
              <a:spcBef>
                <a:spcPts val="0"/>
              </a:spcBef>
            </a:pPr>
            <a:endParaRPr lang="en-GB" dirty="0"/>
          </a:p>
          <a:p>
            <a:pPr>
              <a:spcBef>
                <a:spcPts val="0"/>
              </a:spcBef>
            </a:pPr>
            <a:r>
              <a:rPr lang="en-GB" dirty="0"/>
              <a:t>Avoid double jeopardy (ie students must know the answer to one question in order to answer the next).</a:t>
            </a:r>
          </a:p>
          <a:p>
            <a:pPr marL="0" indent="0">
              <a:spcBef>
                <a:spcPts val="0"/>
              </a:spcBef>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34</a:t>
            </a:fld>
            <a:endParaRPr lang="en-GB" dirty="0"/>
          </a:p>
        </p:txBody>
      </p:sp>
    </p:spTree>
    <p:extLst>
      <p:ext uri="{BB962C8B-B14F-4D97-AF65-F5344CB8AC3E}">
        <p14:creationId xmlns:p14="http://schemas.microsoft.com/office/powerpoint/2010/main" val="685623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pPr>
              <a:tabLst>
                <a:tab pos="85725" algn="l"/>
              </a:tabLst>
            </a:pPr>
            <a:r>
              <a:rPr lang="en-GB" dirty="0">
                <a:solidFill>
                  <a:srgbClr val="412878"/>
                </a:solidFill>
              </a:rPr>
              <a:t>Key points for successful assessment design</a:t>
            </a:r>
          </a:p>
        </p:txBody>
      </p:sp>
      <p:sp>
        <p:nvSpPr>
          <p:cNvPr id="4" name="Footer Placeholder 3"/>
          <p:cNvSpPr>
            <a:spLocks noGrp="1"/>
          </p:cNvSpPr>
          <p:nvPr>
            <p:ph type="ftr" sz="quarter" idx="10"/>
          </p:nvPr>
        </p:nvSpPr>
        <p:spPr>
          <a:prstGeom prst="rect">
            <a:avLst/>
          </a:prstGeom>
        </p:spPr>
        <p:txBody>
          <a:bodyPr/>
          <a:lstStyle/>
          <a:p>
            <a:r>
              <a:rPr lang="en-US" dirty="0">
                <a:solidFill>
                  <a:srgbClr val="4B4B4B"/>
                </a:solidFill>
              </a:rPr>
              <a:t>Copyright © AQA and its licensors. All rights reserved.</a:t>
            </a:r>
          </a:p>
        </p:txBody>
      </p:sp>
      <p:sp>
        <p:nvSpPr>
          <p:cNvPr id="5" name="Content Placeholder 4"/>
          <p:cNvSpPr>
            <a:spLocks noGrp="1"/>
          </p:cNvSpPr>
          <p:nvPr>
            <p:ph idx="1"/>
          </p:nvPr>
        </p:nvSpPr>
        <p:spPr/>
        <p:txBody>
          <a:bodyPr/>
          <a:lstStyle/>
          <a:p>
            <a:pPr>
              <a:spcBef>
                <a:spcPts val="0"/>
              </a:spcBef>
            </a:pPr>
            <a:r>
              <a:rPr lang="en-GB" dirty="0"/>
              <a:t>Question content must be mapped to the specification.</a:t>
            </a:r>
          </a:p>
          <a:p>
            <a:pPr>
              <a:spcBef>
                <a:spcPts val="0"/>
              </a:spcBef>
            </a:pPr>
            <a:endParaRPr lang="en-GB" dirty="0"/>
          </a:p>
          <a:p>
            <a:pPr>
              <a:spcBef>
                <a:spcPts val="0"/>
              </a:spcBef>
            </a:pPr>
            <a:r>
              <a:rPr lang="en-GB" dirty="0"/>
              <a:t>Questions should be perfectly aligned with their mark schemes.</a:t>
            </a:r>
          </a:p>
          <a:p>
            <a:pPr>
              <a:spcBef>
                <a:spcPts val="0"/>
              </a:spcBef>
            </a:pPr>
            <a:endParaRPr lang="en-GB" dirty="0"/>
          </a:p>
          <a:p>
            <a:pPr>
              <a:spcBef>
                <a:spcPts val="0"/>
              </a:spcBef>
            </a:pPr>
            <a:r>
              <a:rPr lang="en-GB" dirty="0"/>
              <a:t>Students should be able to access all available marks.</a:t>
            </a:r>
          </a:p>
        </p:txBody>
      </p:sp>
      <p:sp>
        <p:nvSpPr>
          <p:cNvPr id="3" name="Slide Number Placeholder 2"/>
          <p:cNvSpPr>
            <a:spLocks noGrp="1"/>
          </p:cNvSpPr>
          <p:nvPr>
            <p:ph type="sldNum" sz="quarter" idx="4"/>
          </p:nvPr>
        </p:nvSpPr>
        <p:spPr/>
        <p:txBody>
          <a:bodyPr/>
          <a:lstStyle/>
          <a:p>
            <a:fld id="{9D4704D4-DAEA-4D4A-A9DC-4373E3AC7101}" type="slidenum">
              <a:rPr lang="en-GB" smtClean="0"/>
              <a:pPr/>
              <a:t>35</a:t>
            </a:fld>
            <a:endParaRPr lang="en-GB" dirty="0"/>
          </a:p>
        </p:txBody>
      </p:sp>
    </p:spTree>
    <p:extLst>
      <p:ext uri="{BB962C8B-B14F-4D97-AF65-F5344CB8AC3E}">
        <p14:creationId xmlns:p14="http://schemas.microsoft.com/office/powerpoint/2010/main" val="1776186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70" y="406880"/>
            <a:ext cx="8229600" cy="473015"/>
          </a:xfrm>
        </p:spPr>
        <p:txBody>
          <a:bodyPr>
            <a:noAutofit/>
          </a:bodyPr>
          <a:lstStyle/>
          <a:p>
            <a:r>
              <a:rPr lang="en-GB" sz="3200" dirty="0">
                <a:solidFill>
                  <a:srgbClr val="412878"/>
                </a:solidFill>
              </a:rPr>
              <a:t>GCSE Science Assessment Objectives</a:t>
            </a:r>
          </a:p>
        </p:txBody>
      </p:sp>
      <p:sp>
        <p:nvSpPr>
          <p:cNvPr id="4" name="Text Placeholder 6"/>
          <p:cNvSpPr txBox="1">
            <a:spLocks/>
          </p:cNvSpPr>
          <p:nvPr/>
        </p:nvSpPr>
        <p:spPr>
          <a:xfrm>
            <a:off x="436243" y="1205294"/>
            <a:ext cx="8238227" cy="4950373"/>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812800" lvl="2" indent="-355600">
              <a:lnSpc>
                <a:spcPct val="90000"/>
              </a:lnSpc>
              <a:spcBef>
                <a:spcPct val="0"/>
              </a:spcBef>
              <a:spcAft>
                <a:spcPts val="1000"/>
              </a:spcAft>
              <a:buClr>
                <a:srgbClr val="4B4B4B"/>
              </a:buClr>
              <a:buFont typeface="Arial" pitchFamily="34" charset="0"/>
              <a:buChar char="•"/>
              <a:defRPr/>
            </a:pPr>
            <a:endParaRPr lang="en-GB" sz="1000" dirty="0">
              <a:solidFill>
                <a:srgbClr val="4B4B4B"/>
              </a:solidFill>
              <a:latin typeface="Arial"/>
              <a:cs typeface="Arial"/>
            </a:endParaRPr>
          </a:p>
          <a:p>
            <a:pPr marL="355600" indent="-355600">
              <a:buClr>
                <a:srgbClr val="4B4B4B"/>
              </a:buClr>
              <a:defRPr/>
            </a:pPr>
            <a:endParaRPr lang="en-GB" sz="1800" dirty="0">
              <a:solidFill>
                <a:srgbClr val="4B4B4B"/>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389118140"/>
              </p:ext>
            </p:extLst>
          </p:nvPr>
        </p:nvGraphicFramePr>
        <p:xfrm>
          <a:off x="540000" y="1731600"/>
          <a:ext cx="8033984" cy="4187294"/>
        </p:xfrm>
        <a:graphic>
          <a:graphicData uri="http://schemas.openxmlformats.org/drawingml/2006/table">
            <a:tbl>
              <a:tblPr firstRow="1" bandRow="1">
                <a:tableStyleId>{5940675A-B579-460E-94D1-54222C63F5DA}</a:tableStyleId>
              </a:tblPr>
              <a:tblGrid>
                <a:gridCol w="790036">
                  <a:extLst>
                    <a:ext uri="{9D8B030D-6E8A-4147-A177-3AD203B41FA5}">
                      <a16:colId xmlns:a16="http://schemas.microsoft.com/office/drawing/2014/main" val="20000"/>
                    </a:ext>
                  </a:extLst>
                </a:gridCol>
                <a:gridCol w="6448302">
                  <a:extLst>
                    <a:ext uri="{9D8B030D-6E8A-4147-A177-3AD203B41FA5}">
                      <a16:colId xmlns:a16="http://schemas.microsoft.com/office/drawing/2014/main" val="20001"/>
                    </a:ext>
                  </a:extLst>
                </a:gridCol>
                <a:gridCol w="795646">
                  <a:extLst>
                    <a:ext uri="{9D8B030D-6E8A-4147-A177-3AD203B41FA5}">
                      <a16:colId xmlns:a16="http://schemas.microsoft.com/office/drawing/2014/main" val="20002"/>
                    </a:ext>
                  </a:extLst>
                </a:gridCol>
              </a:tblGrid>
              <a:tr h="407514">
                <a:tc>
                  <a:txBody>
                    <a:bodyPr/>
                    <a:lstStyle/>
                    <a:p>
                      <a:pPr algn="l"/>
                      <a:endParaRPr lang="en-GB" sz="2400"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l"/>
                      <a:r>
                        <a:rPr lang="en-GB" sz="2400" dirty="0">
                          <a:solidFill>
                            <a:schemeClr val="bg1"/>
                          </a:solidFill>
                          <a:latin typeface="+mj-lt"/>
                        </a:rPr>
                        <a:t>Description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l"/>
                      <a:r>
                        <a:rPr lang="en-GB" sz="2400" dirty="0">
                          <a:solidFill>
                            <a:schemeClr val="bg1"/>
                          </a:solidFill>
                          <a:latin typeface="+mj-lt"/>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018784">
                <a:tc>
                  <a:txBody>
                    <a:bodyPr/>
                    <a:lstStyle/>
                    <a:p>
                      <a:pPr algn="l">
                        <a:lnSpc>
                          <a:spcPct val="115000"/>
                        </a:lnSpc>
                        <a:spcAft>
                          <a:spcPts val="0"/>
                        </a:spcAft>
                      </a:pPr>
                      <a:r>
                        <a:rPr lang="en-GB" sz="2400" dirty="0">
                          <a:effectLst/>
                        </a:rPr>
                        <a:t>AO1</a:t>
                      </a:r>
                      <a:endParaRPr lang="en-GB" sz="2400" b="0" dirty="0">
                        <a:effectLst/>
                        <a:latin typeface="+mn-lt"/>
                        <a:ea typeface="Calibri"/>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GB" sz="2400" u="none" strike="noStrike" kern="1200" baseline="0" dirty="0"/>
                        <a:t>Demonstrate knowledge and understanding of: scientific ideas; scientific techniques and procedures.</a:t>
                      </a:r>
                      <a:endParaRPr lang="en-GB" sz="2400" b="0" i="0" u="none" strike="noStrike" kern="1200" baseline="0" dirty="0">
                        <a:solidFill>
                          <a:schemeClr val="dk1"/>
                        </a:solidFill>
                        <a:latin typeface="+mn-lt"/>
                        <a:ea typeface="+mn-ea"/>
                        <a:cs typeface="+mn-cs"/>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GB" sz="2400" dirty="0"/>
                        <a:t>40</a:t>
                      </a:r>
                    </a:p>
                    <a:p>
                      <a:pPr algn="l"/>
                      <a:endParaRPr lang="en-GB" sz="2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018784">
                <a:tc>
                  <a:txBody>
                    <a:bodyPr/>
                    <a:lstStyle/>
                    <a:p>
                      <a:pPr algn="l">
                        <a:lnSpc>
                          <a:spcPct val="115000"/>
                        </a:lnSpc>
                        <a:spcAft>
                          <a:spcPts val="0"/>
                        </a:spcAft>
                      </a:pPr>
                      <a:r>
                        <a:rPr lang="en-GB" sz="2400" dirty="0">
                          <a:effectLst/>
                        </a:rPr>
                        <a:t>AO2</a:t>
                      </a:r>
                      <a:endParaRPr lang="en-GB" sz="2400" b="0" dirty="0">
                        <a:effectLst/>
                        <a:latin typeface="+mn-lt"/>
                        <a:ea typeface="Calibri"/>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u="none" strike="noStrike" kern="1200" baseline="0" dirty="0"/>
                        <a:t>Apply knowledge and understanding of: scientific ideas; scientific enquiry; techniques and procedures.</a:t>
                      </a:r>
                      <a:endParaRPr lang="en-GB" sz="2400" b="0" i="0" u="none" strike="noStrike" kern="1200" baseline="0" dirty="0">
                        <a:solidFill>
                          <a:schemeClr val="dk1"/>
                        </a:solidFill>
                        <a:latin typeface="+mn-lt"/>
                        <a:ea typeface="+mn-ea"/>
                        <a:cs typeface="+mn-cs"/>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GB" sz="2400" dirty="0"/>
                        <a:t>40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153553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2400" kern="1200" dirty="0">
                          <a:effectLst/>
                        </a:rPr>
                        <a:t>AO3</a:t>
                      </a:r>
                      <a:endParaRPr lang="en-GB" sz="2400" dirty="0"/>
                    </a:p>
                    <a:p>
                      <a:pPr algn="l">
                        <a:lnSpc>
                          <a:spcPct val="115000"/>
                        </a:lnSpc>
                        <a:spcAft>
                          <a:spcPts val="0"/>
                        </a:spcAft>
                      </a:pPr>
                      <a:endParaRPr lang="en-GB" sz="2400" b="0" dirty="0">
                        <a:effectLst/>
                        <a:latin typeface="+mn-lt"/>
                        <a:ea typeface="Calibri"/>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GB" sz="2400" u="none" strike="noStrike" kern="1200" baseline="0" dirty="0"/>
                        <a:t>Analyse information and ideas to: interpret and evaluate; make judgements and draw conclusions; develop and improve experimental procedures.</a:t>
                      </a:r>
                      <a:endParaRPr lang="en-GB" sz="2400" b="1" dirty="0">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t>20</a:t>
                      </a:r>
                    </a:p>
                    <a:p>
                      <a:pPr algn="l"/>
                      <a:endParaRPr lang="en-GB" sz="2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Footer Placeholder 3"/>
          <p:cNvSpPr txBox="1">
            <a:spLocks/>
          </p:cNvSpPr>
          <p:nvPr/>
        </p:nvSpPr>
        <p:spPr>
          <a:xfrm>
            <a:off x="2178313" y="6611005"/>
            <a:ext cx="2678400" cy="241200"/>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rgbClr val="4B4B4B"/>
                </a:solidFill>
                <a:latin typeface="Arial"/>
                <a:ea typeface="+mn-ea"/>
                <a:cs typeface="Arial"/>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Copyright © AQA and its licensors. All rights reserved.</a:t>
            </a:r>
          </a:p>
        </p:txBody>
      </p:sp>
      <p:sp>
        <p:nvSpPr>
          <p:cNvPr id="6" name="Slide Number Placeholder 2"/>
          <p:cNvSpPr txBox="1">
            <a:spLocks/>
          </p:cNvSpPr>
          <p:nvPr/>
        </p:nvSpPr>
        <p:spPr>
          <a:xfrm>
            <a:off x="444464" y="6535726"/>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36</a:t>
            </a:fld>
            <a:endParaRPr lang="en-GB" dirty="0"/>
          </a:p>
        </p:txBody>
      </p:sp>
    </p:spTree>
    <p:extLst>
      <p:ext uri="{BB962C8B-B14F-4D97-AF65-F5344CB8AC3E}">
        <p14:creationId xmlns:p14="http://schemas.microsoft.com/office/powerpoint/2010/main" val="3698928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Level of demand in GCSE Science papers</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B4B4B"/>
                </a:solidFill>
                <a:effectLst/>
                <a:uLnTx/>
                <a:uFillTx/>
                <a:latin typeface="Arial"/>
                <a:ea typeface="+mn-ea"/>
              </a:rPr>
              <a:t>Copyright © AQA and its licensors. All rights reserved.</a:t>
            </a:r>
          </a:p>
        </p:txBody>
      </p:sp>
      <p:sp>
        <p:nvSpPr>
          <p:cNvPr id="8" name="Rectangle 7"/>
          <p:cNvSpPr/>
          <p:nvPr/>
        </p:nvSpPr>
        <p:spPr>
          <a:xfrm>
            <a:off x="4580888" y="1658234"/>
            <a:ext cx="393025" cy="1644826"/>
          </a:xfrm>
          <a:prstGeom prst="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6</a:t>
            </a:r>
          </a:p>
        </p:txBody>
      </p:sp>
      <p:sp>
        <p:nvSpPr>
          <p:cNvPr id="9" name="Rectangle 8"/>
          <p:cNvSpPr/>
          <p:nvPr/>
        </p:nvSpPr>
        <p:spPr>
          <a:xfrm>
            <a:off x="4581055" y="3303060"/>
            <a:ext cx="393025" cy="1111045"/>
          </a:xfrm>
          <a:prstGeom prst="rect">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4</a:t>
            </a:r>
          </a:p>
        </p:txBody>
      </p:sp>
      <p:sp>
        <p:nvSpPr>
          <p:cNvPr id="10" name="Rectangle 9"/>
          <p:cNvSpPr/>
          <p:nvPr/>
        </p:nvSpPr>
        <p:spPr>
          <a:xfrm>
            <a:off x="897423" y="4426298"/>
            <a:ext cx="393025" cy="1697785"/>
          </a:xfrm>
          <a:prstGeom prst="rect">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1</a:t>
            </a:r>
          </a:p>
        </p:txBody>
      </p:sp>
      <p:sp>
        <p:nvSpPr>
          <p:cNvPr id="11" name="Rectangle 10"/>
          <p:cNvSpPr/>
          <p:nvPr/>
        </p:nvSpPr>
        <p:spPr>
          <a:xfrm>
            <a:off x="897423" y="3303061"/>
            <a:ext cx="393025" cy="1111045"/>
          </a:xfrm>
          <a:prstGeom prst="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4</a:t>
            </a:r>
          </a:p>
        </p:txBody>
      </p:sp>
      <p:sp>
        <p:nvSpPr>
          <p:cNvPr id="13" name="TextBox 12"/>
          <p:cNvSpPr txBox="1"/>
          <p:nvPr/>
        </p:nvSpPr>
        <p:spPr>
          <a:xfrm>
            <a:off x="931070" y="2832214"/>
            <a:ext cx="32573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B4B4B"/>
                </a:solidFill>
                <a:effectLst/>
                <a:uLnTx/>
                <a:uFillTx/>
                <a:latin typeface="Arial"/>
                <a:ea typeface="+mn-ea"/>
                <a:cs typeface="+mn-cs"/>
              </a:rPr>
              <a:t>F</a:t>
            </a:r>
          </a:p>
        </p:txBody>
      </p:sp>
      <p:sp>
        <p:nvSpPr>
          <p:cNvPr id="14" name="TextBox 13"/>
          <p:cNvSpPr txBox="1"/>
          <p:nvPr/>
        </p:nvSpPr>
        <p:spPr>
          <a:xfrm>
            <a:off x="4614535" y="1171054"/>
            <a:ext cx="35137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B4B4B"/>
                </a:solidFill>
                <a:effectLst/>
                <a:uLnTx/>
                <a:uFillTx/>
                <a:latin typeface="Arial"/>
                <a:ea typeface="+mn-ea"/>
                <a:cs typeface="+mn-cs"/>
              </a:rPr>
              <a:t>H</a:t>
            </a:r>
          </a:p>
        </p:txBody>
      </p:sp>
      <p:sp>
        <p:nvSpPr>
          <p:cNvPr id="15" name="Arrow: Left-Right 14"/>
          <p:cNvSpPr/>
          <p:nvPr/>
        </p:nvSpPr>
        <p:spPr>
          <a:xfrm>
            <a:off x="1636115" y="3553669"/>
            <a:ext cx="2302935" cy="699110"/>
          </a:xfrm>
          <a:prstGeom prst="leftRightArrow">
            <a:avLst>
              <a:gd name="adj1" fmla="val 53449"/>
              <a:gd name="adj2" fmla="val 50000"/>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Standard demand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30% common marks</a:t>
            </a:r>
          </a:p>
        </p:txBody>
      </p:sp>
      <p:sp>
        <p:nvSpPr>
          <p:cNvPr id="16" name="TextBox 15"/>
          <p:cNvSpPr txBox="1"/>
          <p:nvPr/>
        </p:nvSpPr>
        <p:spPr>
          <a:xfrm>
            <a:off x="284739" y="3689307"/>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40%</a:t>
            </a:r>
          </a:p>
        </p:txBody>
      </p:sp>
      <p:sp>
        <p:nvSpPr>
          <p:cNvPr id="17" name="TextBox 16"/>
          <p:cNvSpPr txBox="1"/>
          <p:nvPr/>
        </p:nvSpPr>
        <p:spPr>
          <a:xfrm>
            <a:off x="294352" y="5149425"/>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60%</a:t>
            </a:r>
          </a:p>
        </p:txBody>
      </p:sp>
      <p:sp>
        <p:nvSpPr>
          <p:cNvPr id="18" name="TextBox 17"/>
          <p:cNvSpPr txBox="1"/>
          <p:nvPr/>
        </p:nvSpPr>
        <p:spPr>
          <a:xfrm>
            <a:off x="3968204" y="3727756"/>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40%</a:t>
            </a:r>
          </a:p>
        </p:txBody>
      </p:sp>
      <p:sp>
        <p:nvSpPr>
          <p:cNvPr id="19" name="TextBox 18"/>
          <p:cNvSpPr txBox="1"/>
          <p:nvPr/>
        </p:nvSpPr>
        <p:spPr>
          <a:xfrm>
            <a:off x="4005053" y="2312944"/>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60%</a:t>
            </a:r>
          </a:p>
        </p:txBody>
      </p:sp>
      <p:sp>
        <p:nvSpPr>
          <p:cNvPr id="22" name="Rectangle 21"/>
          <p:cNvSpPr/>
          <p:nvPr/>
        </p:nvSpPr>
        <p:spPr>
          <a:xfrm>
            <a:off x="5646800" y="2250031"/>
            <a:ext cx="3335243"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Foundation Tier: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60% low demand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40% standard demand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4B4B4B"/>
                </a:solidFill>
                <a:latin typeface="Arial"/>
              </a:rPr>
              <a:t>Higher Tier:</a:t>
            </a:r>
          </a:p>
          <a:p>
            <a:pPr lvl="0">
              <a:defRPr/>
            </a:pPr>
            <a:r>
              <a:rPr lang="en-GB" dirty="0">
                <a:solidFill>
                  <a:srgbClr val="4B4B4B"/>
                </a:solidFill>
              </a:rPr>
              <a:t>40% standard demand</a:t>
            </a:r>
          </a:p>
          <a:p>
            <a:pPr lvl="0">
              <a:defRPr/>
            </a:pPr>
            <a:r>
              <a:rPr lang="en-GB" dirty="0">
                <a:solidFill>
                  <a:srgbClr val="4B4B4B"/>
                </a:solidFill>
              </a:rPr>
              <a:t>60% high demand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15% of marks assess </a:t>
            </a:r>
            <a:r>
              <a:rPr kumimoji="0" lang="en-GB" sz="1800" b="1" i="0" u="none" strike="noStrike" kern="1200" cap="none" spc="0" normalizeH="0" baseline="0" noProof="0" dirty="0">
                <a:ln>
                  <a:noFill/>
                </a:ln>
                <a:solidFill>
                  <a:srgbClr val="4B4B4B"/>
                </a:solidFill>
                <a:effectLst/>
                <a:uLnTx/>
                <a:uFillTx/>
                <a:latin typeface="Arial"/>
                <a:ea typeface="+mn-ea"/>
                <a:cs typeface="+mn-cs"/>
              </a:rPr>
              <a:t>practical skills</a:t>
            </a:r>
            <a:endParaRPr kumimoji="0" lang="en-GB" sz="1800" b="0" i="0" u="none" strike="noStrike" kern="1200" cap="none" spc="0" normalizeH="0" baseline="0" noProof="0" dirty="0">
              <a:ln>
                <a:noFill/>
              </a:ln>
              <a:solidFill>
                <a:srgbClr val="4B4B4B"/>
              </a:solidFill>
              <a:effectLst/>
              <a:uLnTx/>
              <a:uFillTx/>
              <a:latin typeface="Arial"/>
              <a:ea typeface="+mn-ea"/>
              <a:cs typeface="+mn-cs"/>
            </a:endParaRPr>
          </a:p>
        </p:txBody>
      </p:sp>
      <p:sp>
        <p:nvSpPr>
          <p:cNvPr id="23" name="Rectangle 22"/>
          <p:cNvSpPr/>
          <p:nvPr/>
        </p:nvSpPr>
        <p:spPr>
          <a:xfrm flipH="1">
            <a:off x="5638800" y="5149425"/>
            <a:ext cx="3505200"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Combined Science: 20% of marks assess </a:t>
            </a:r>
            <a:r>
              <a:rPr kumimoji="0" lang="en-GB" sz="1800" b="1" i="0" u="none" strike="noStrike" kern="1200" cap="none" spc="0" normalizeH="0" baseline="0" noProof="0" dirty="0">
                <a:ln>
                  <a:noFill/>
                </a:ln>
                <a:solidFill>
                  <a:srgbClr val="4B4B4B"/>
                </a:solidFill>
                <a:effectLst/>
                <a:uLnTx/>
                <a:uFillTx/>
                <a:latin typeface="Arial"/>
                <a:ea typeface="+mn-ea"/>
                <a:cs typeface="+mn-cs"/>
              </a:rPr>
              <a:t>maths skills </a:t>
            </a:r>
            <a:r>
              <a:rPr kumimoji="0" lang="en-GB" sz="1800" b="0" i="0" u="none" strike="noStrike" kern="1200" cap="none" spc="0" normalizeH="0" baseline="0" noProof="0" dirty="0">
                <a:ln>
                  <a:noFill/>
                </a:ln>
                <a:solidFill>
                  <a:srgbClr val="4B4B4B"/>
                </a:solidFill>
                <a:effectLst/>
                <a:uLnTx/>
                <a:uFillTx/>
                <a:latin typeface="Arial"/>
                <a:ea typeface="+mn-ea"/>
                <a:cs typeface="+mn-cs"/>
              </a:rPr>
              <a:t>– covering all 3 levels of demand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B-10%, C-20%, P-30%</a:t>
            </a:r>
          </a:p>
        </p:txBody>
      </p:sp>
      <p:sp>
        <p:nvSpPr>
          <p:cNvPr id="24" name="Rectangle 23"/>
          <p:cNvSpPr/>
          <p:nvPr/>
        </p:nvSpPr>
        <p:spPr>
          <a:xfrm>
            <a:off x="5638800" y="1326701"/>
            <a:ext cx="2926227"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B4B4B"/>
                </a:solidFill>
                <a:effectLst/>
                <a:uLnTx/>
                <a:uFillTx/>
                <a:latin typeface="Arial"/>
                <a:ea typeface="+mn-ea"/>
                <a:cs typeface="+mn-cs"/>
              </a:rPr>
              <a:t>Assessment structure of the Trilogy, Synergy and Separate sciences specs</a:t>
            </a:r>
          </a:p>
        </p:txBody>
      </p:sp>
      <p:sp>
        <p:nvSpPr>
          <p:cNvPr id="25" name="TextBox 24"/>
          <p:cNvSpPr txBox="1"/>
          <p:nvPr/>
        </p:nvSpPr>
        <p:spPr>
          <a:xfrm>
            <a:off x="2008436" y="2312944"/>
            <a:ext cx="155683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High demand</a:t>
            </a:r>
          </a:p>
        </p:txBody>
      </p:sp>
      <p:sp>
        <p:nvSpPr>
          <p:cNvPr id="26" name="TextBox 25"/>
          <p:cNvSpPr txBox="1"/>
          <p:nvPr/>
        </p:nvSpPr>
        <p:spPr>
          <a:xfrm>
            <a:off x="2034083" y="5178966"/>
            <a:ext cx="15055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B4B4B"/>
                </a:solidFill>
                <a:effectLst/>
                <a:uLnTx/>
                <a:uFillTx/>
                <a:latin typeface="Arial"/>
                <a:ea typeface="+mn-ea"/>
                <a:cs typeface="+mn-cs"/>
              </a:rPr>
              <a:t>Low demand</a:t>
            </a:r>
          </a:p>
        </p:txBody>
      </p:sp>
      <p:sp>
        <p:nvSpPr>
          <p:cNvPr id="21" name="Slide Number Placeholder 2"/>
          <p:cNvSpPr txBox="1">
            <a:spLocks/>
          </p:cNvSpPr>
          <p:nvPr/>
        </p:nvSpPr>
        <p:spPr>
          <a:xfrm>
            <a:off x="444464" y="6535726"/>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solidFill>
                  <a:schemeClr val="bg1"/>
                </a:solidFill>
              </a:rPr>
              <a:pPr/>
              <a:t>37</a:t>
            </a:fld>
            <a:endParaRPr lang="en-GB" dirty="0">
              <a:solidFill>
                <a:schemeClr val="bg1"/>
              </a:solidFill>
            </a:endParaRPr>
          </a:p>
        </p:txBody>
      </p:sp>
    </p:spTree>
    <p:extLst>
      <p:ext uri="{BB962C8B-B14F-4D97-AF65-F5344CB8AC3E}">
        <p14:creationId xmlns:p14="http://schemas.microsoft.com/office/powerpoint/2010/main" val="879945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sz="3200" dirty="0"/>
              <a:t>Assessing equations at different demand levels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pPr lvl="1">
              <a:buFont typeface="Arial" panose="020B0604020202020204" pitchFamily="34" charset="0"/>
              <a:buChar char="•"/>
            </a:pPr>
            <a:r>
              <a:rPr lang="en-GB" sz="2400" dirty="0"/>
              <a:t>Recall </a:t>
            </a:r>
          </a:p>
          <a:p>
            <a:pPr lvl="1">
              <a:buFont typeface="Arial" panose="020B0604020202020204" pitchFamily="34" charset="0"/>
              <a:buChar char="•"/>
            </a:pPr>
            <a:r>
              <a:rPr lang="en-GB" sz="2400" dirty="0"/>
              <a:t>Application </a:t>
            </a:r>
          </a:p>
          <a:p>
            <a:pPr lvl="1">
              <a:buFont typeface="Arial" panose="020B0604020202020204" pitchFamily="34" charset="0"/>
              <a:buChar char="•"/>
            </a:pPr>
            <a:r>
              <a:rPr lang="en-GB" sz="2400" dirty="0"/>
              <a:t>Recall and application</a:t>
            </a:r>
          </a:p>
          <a:p>
            <a:pPr lvl="1">
              <a:buFont typeface="Arial" panose="020B0604020202020204" pitchFamily="34" charset="0"/>
              <a:buChar char="•"/>
            </a:pPr>
            <a:r>
              <a:rPr lang="en-GB" sz="2400" dirty="0"/>
              <a:t>Use of Physics Equations Sheet</a:t>
            </a:r>
          </a:p>
          <a:p>
            <a:pPr lvl="1"/>
            <a:endParaRPr lang="en-GB" dirty="0"/>
          </a:p>
          <a:p>
            <a:pPr lvl="1"/>
            <a:endParaRPr lang="en-GB" dirty="0"/>
          </a:p>
        </p:txBody>
      </p:sp>
      <p:sp>
        <p:nvSpPr>
          <p:cNvPr id="5" name="Slide Number Placeholder 4"/>
          <p:cNvSpPr>
            <a:spLocks noGrp="1"/>
          </p:cNvSpPr>
          <p:nvPr>
            <p:ph type="sldNum" sz="quarter" idx="4"/>
          </p:nvPr>
        </p:nvSpPr>
        <p:spPr/>
        <p:txBody>
          <a:bodyPr/>
          <a:lstStyle/>
          <a:p>
            <a:r>
              <a:rPr lang="en-GB" dirty="0"/>
              <a:t>  </a:t>
            </a:r>
          </a:p>
        </p:txBody>
      </p:sp>
      <p:sp>
        <p:nvSpPr>
          <p:cNvPr id="6" name="Slide Number Placeholder 2"/>
          <p:cNvSpPr txBox="1">
            <a:spLocks/>
          </p:cNvSpPr>
          <p:nvPr/>
        </p:nvSpPr>
        <p:spPr>
          <a:xfrm>
            <a:off x="444464" y="6535726"/>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pPr/>
              <a:t>38</a:t>
            </a:fld>
            <a:endParaRPr lang="en-GB" dirty="0"/>
          </a:p>
        </p:txBody>
      </p:sp>
    </p:spTree>
    <p:extLst>
      <p:ext uri="{BB962C8B-B14F-4D97-AF65-F5344CB8AC3E}">
        <p14:creationId xmlns:p14="http://schemas.microsoft.com/office/powerpoint/2010/main" val="407051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Assessing equations at low demand </a:t>
            </a:r>
          </a:p>
        </p:txBody>
      </p:sp>
      <p:sp>
        <p:nvSpPr>
          <p:cNvPr id="3" name="Footer Placeholder 2"/>
          <p:cNvSpPr>
            <a:spLocks noGrp="1"/>
          </p:cNvSpPr>
          <p:nvPr>
            <p:ph type="ftr" sz="quarter" idx="10"/>
          </p:nvPr>
        </p:nvSpPr>
        <p:spPr/>
        <p:txBody>
          <a:bodyPr/>
          <a:lstStyle/>
          <a:p>
            <a:r>
              <a:rPr lang="en-US">
                <a:solidFill>
                  <a:srgbClr val="4B4B4B"/>
                </a:solidFill>
              </a:rPr>
              <a:t>Copyright © AQA and its licensors. All rights reserved.</a:t>
            </a:r>
            <a:endParaRPr lang="en-US" dirty="0">
              <a:solidFill>
                <a:srgbClr val="4B4B4B"/>
              </a:solidFill>
            </a:endParaRPr>
          </a:p>
        </p:txBody>
      </p:sp>
      <p:sp>
        <p:nvSpPr>
          <p:cNvPr id="2" name="Slide Number Placeholder 1"/>
          <p:cNvSpPr>
            <a:spLocks noGrp="1"/>
          </p:cNvSpPr>
          <p:nvPr>
            <p:ph type="sldNum" sz="quarter" idx="4"/>
          </p:nvPr>
        </p:nvSpPr>
        <p:spPr/>
        <p:txBody>
          <a:bodyPr/>
          <a:lstStyle/>
          <a:p>
            <a:fld id="{9D4704D4-DAEA-4D4A-A9DC-4373E3AC7101}" type="slidenum">
              <a:rPr lang="en-GB" smtClean="0"/>
              <a:pPr/>
              <a:t>39</a:t>
            </a:fld>
            <a:endParaRPr lang="en-GB" dirty="0"/>
          </a:p>
        </p:txBody>
      </p:sp>
      <p:sp>
        <p:nvSpPr>
          <p:cNvPr id="6" name="Content Placeholder 5"/>
          <p:cNvSpPr>
            <a:spLocks noGrp="1"/>
          </p:cNvSpPr>
          <p:nvPr>
            <p:ph idx="1"/>
          </p:nvPr>
        </p:nvSpPr>
        <p:spPr/>
        <p:txBody>
          <a:bodyPr/>
          <a:lstStyle/>
          <a:p>
            <a:pPr>
              <a:lnSpc>
                <a:spcPct val="100000"/>
              </a:lnSpc>
            </a:pPr>
            <a:r>
              <a:rPr lang="en-GB" sz="2400" dirty="0"/>
              <a:t>To address </a:t>
            </a:r>
            <a:r>
              <a:rPr lang="en-GB" sz="2400" b="1" dirty="0"/>
              <a:t>AO1</a:t>
            </a:r>
            <a:r>
              <a:rPr lang="en-GB" sz="2400" dirty="0"/>
              <a:t>, students may be asked to recall an equation (</a:t>
            </a:r>
            <a:r>
              <a:rPr lang="en-GB" sz="2400" dirty="0" err="1"/>
              <a:t>eg</a:t>
            </a:r>
            <a:r>
              <a:rPr lang="en-GB" sz="2400" dirty="0"/>
              <a:t> by multiple choice, link boxes). Likely to only be worth 1 mark.</a:t>
            </a:r>
          </a:p>
          <a:p>
            <a:pPr>
              <a:lnSpc>
                <a:spcPct val="100000"/>
              </a:lnSpc>
            </a:pPr>
            <a:r>
              <a:rPr lang="en-GB" sz="2400" dirty="0"/>
              <a:t>Example: </a:t>
            </a:r>
            <a:r>
              <a:rPr lang="en-GB" sz="2400" b="1" dirty="0"/>
              <a:t>Trilogy Physics 1F Q1.6.</a:t>
            </a:r>
          </a:p>
          <a:p>
            <a:pPr marL="0" indent="0">
              <a:buNone/>
            </a:pPr>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p:txBody>
      </p:sp>
      <p:pic>
        <p:nvPicPr>
          <p:cNvPr id="7" name="Picture 6"/>
          <p:cNvPicPr/>
          <p:nvPr/>
        </p:nvPicPr>
        <p:blipFill rotWithShape="1">
          <a:blip r:embed="rId3">
            <a:extLst>
              <a:ext uri="{28A0092B-C50C-407E-A947-70E740481C1C}">
                <a14:useLocalDpi xmlns:a14="http://schemas.microsoft.com/office/drawing/2010/main" val="0"/>
              </a:ext>
            </a:extLst>
          </a:blip>
          <a:srcRect r="923"/>
          <a:stretch/>
        </p:blipFill>
        <p:spPr>
          <a:xfrm>
            <a:off x="887132" y="3559782"/>
            <a:ext cx="6761281" cy="2578735"/>
          </a:xfrm>
          <a:prstGeom prst="rect">
            <a:avLst/>
          </a:prstGeom>
        </p:spPr>
      </p:pic>
    </p:spTree>
    <p:extLst>
      <p:ext uri="{BB962C8B-B14F-4D97-AF65-F5344CB8AC3E}">
        <p14:creationId xmlns:p14="http://schemas.microsoft.com/office/powerpoint/2010/main" val="10389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a:t>
            </a:r>
            <a:r>
              <a:rPr lang="en-GB"/>
              <a:t>for the </a:t>
            </a:r>
            <a:r>
              <a:rPr lang="en-GB" dirty="0"/>
              <a:t>session</a:t>
            </a:r>
          </a:p>
        </p:txBody>
      </p:sp>
      <p:sp>
        <p:nvSpPr>
          <p:cNvPr id="3" name="Footer Placeholder 2"/>
          <p:cNvSpPr>
            <a:spLocks noGrp="1"/>
          </p:cNvSpPr>
          <p:nvPr>
            <p:ph type="ftr" sz="quarter" idx="11"/>
          </p:nvPr>
        </p:nvSpPr>
        <p:spPr/>
        <p:txBody>
          <a:bodyPr/>
          <a:lstStyle/>
          <a:p>
            <a:r>
              <a:rPr lang="en-US" dirty="0">
                <a:solidFill>
                  <a:srgbClr val="FFFFFF"/>
                </a:solidFill>
              </a:rPr>
              <a:t>Copyright © AQA and its licensors. All rights reserved.</a:t>
            </a:r>
          </a:p>
        </p:txBody>
      </p:sp>
      <p:sp>
        <p:nvSpPr>
          <p:cNvPr id="5" name="Content Placeholder 4"/>
          <p:cNvSpPr>
            <a:spLocks noGrp="1"/>
          </p:cNvSpPr>
          <p:nvPr>
            <p:ph idx="1"/>
          </p:nvPr>
        </p:nvSpPr>
        <p:spPr/>
        <p:txBody>
          <a:bodyPr/>
          <a:lstStyle/>
          <a:p>
            <a:r>
              <a:rPr lang="en-GB" dirty="0"/>
              <a:t>Structure of secondary assessment in England</a:t>
            </a:r>
          </a:p>
          <a:p>
            <a:r>
              <a:rPr lang="en-GB" dirty="0"/>
              <a:t>What is a specification?</a:t>
            </a:r>
          </a:p>
          <a:p>
            <a:r>
              <a:rPr lang="en-GB" dirty="0"/>
              <a:t>Recent reform of qualifications</a:t>
            </a:r>
          </a:p>
          <a:p>
            <a:r>
              <a:rPr lang="en-GB" dirty="0"/>
              <a:t>Overview of awarding</a:t>
            </a:r>
          </a:p>
          <a:p>
            <a:r>
              <a:rPr lang="en-GB" dirty="0"/>
              <a:t>Our Science papers and mark schemes </a:t>
            </a:r>
          </a:p>
          <a:p>
            <a:r>
              <a:rPr lang="en-GB" dirty="0"/>
              <a:t>Our resources</a:t>
            </a:r>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824791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Assessing equations at low demand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40</a:t>
            </a:fld>
            <a:endParaRPr lang="en-GB" dirty="0"/>
          </a:p>
        </p:txBody>
      </p:sp>
      <p:sp>
        <p:nvSpPr>
          <p:cNvPr id="6" name="Content Placeholder 5"/>
          <p:cNvSpPr>
            <a:spLocks noGrp="1"/>
          </p:cNvSpPr>
          <p:nvPr>
            <p:ph idx="1"/>
          </p:nvPr>
        </p:nvSpPr>
        <p:spPr/>
        <p:txBody>
          <a:bodyPr/>
          <a:lstStyle/>
          <a:p>
            <a:pPr>
              <a:lnSpc>
                <a:spcPct val="100000"/>
              </a:lnSpc>
            </a:pPr>
            <a:r>
              <a:rPr lang="en-GB" sz="2400" dirty="0"/>
              <a:t>To address </a:t>
            </a:r>
            <a:r>
              <a:rPr lang="en-GB" sz="2400" b="1" dirty="0"/>
              <a:t>AO2</a:t>
            </a:r>
            <a:r>
              <a:rPr lang="en-GB" sz="2400" dirty="0"/>
              <a:t>, students will be given the equation. These will be simple equations with substitution of two numbers, no transformations.</a:t>
            </a:r>
          </a:p>
          <a:p>
            <a:pPr>
              <a:lnSpc>
                <a:spcPct val="100000"/>
              </a:lnSpc>
            </a:pPr>
            <a:r>
              <a:rPr lang="en-GB" sz="2400" dirty="0"/>
              <a:t>Example: </a:t>
            </a:r>
            <a:r>
              <a:rPr lang="en-GB" sz="2400" b="1" dirty="0"/>
              <a:t>Trilogy Physics 1F Q1.8.</a:t>
            </a:r>
          </a:p>
          <a:p>
            <a:endParaRPr lang="en-GB"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189"/>
          <a:stretch/>
        </p:blipFill>
        <p:spPr>
          <a:xfrm>
            <a:off x="917757" y="3532565"/>
            <a:ext cx="5397802" cy="2483069"/>
          </a:xfrm>
          <a:prstGeom prst="rect">
            <a:avLst/>
          </a:prstGeom>
        </p:spPr>
      </p:pic>
    </p:spTree>
    <p:extLst>
      <p:ext uri="{BB962C8B-B14F-4D97-AF65-F5344CB8AC3E}">
        <p14:creationId xmlns:p14="http://schemas.microsoft.com/office/powerpoint/2010/main" val="41828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442800"/>
            <a:ext cx="8045200" cy="431181"/>
          </a:xfrm>
        </p:spPr>
        <p:txBody>
          <a:bodyPr/>
          <a:lstStyle/>
          <a:p>
            <a:r>
              <a:rPr lang="en-GB" sz="3200" dirty="0"/>
              <a:t>Assessing equations at standard demand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41</a:t>
            </a:fld>
            <a:endParaRPr lang="en-GB" dirty="0"/>
          </a:p>
        </p:txBody>
      </p:sp>
      <p:sp>
        <p:nvSpPr>
          <p:cNvPr id="6" name="Content Placeholder 5"/>
          <p:cNvSpPr>
            <a:spLocks noGrp="1"/>
          </p:cNvSpPr>
          <p:nvPr>
            <p:ph idx="1"/>
          </p:nvPr>
        </p:nvSpPr>
        <p:spPr/>
        <p:txBody>
          <a:bodyPr/>
          <a:lstStyle/>
          <a:p>
            <a:pPr>
              <a:lnSpc>
                <a:spcPct val="100000"/>
              </a:lnSpc>
            </a:pPr>
            <a:r>
              <a:rPr lang="en-GB" sz="2400"/>
              <a:t>To access </a:t>
            </a:r>
            <a:r>
              <a:rPr lang="en-GB" sz="2400" b="1"/>
              <a:t>AO1</a:t>
            </a:r>
            <a:r>
              <a:rPr lang="en-GB" sz="2400"/>
              <a:t>, students will be given the prompt ‘Write down the equation that links…’. Terms will be given in alphabetical order. </a:t>
            </a:r>
          </a:p>
          <a:p>
            <a:pPr>
              <a:lnSpc>
                <a:spcPct val="100000"/>
              </a:lnSpc>
            </a:pPr>
            <a:r>
              <a:rPr lang="en-GB" sz="2400"/>
              <a:t>Example: </a:t>
            </a:r>
            <a:r>
              <a:rPr lang="en-GB" sz="2400" b="1"/>
              <a:t>Trilogy Physics 1F Q6.5.</a:t>
            </a:r>
          </a:p>
          <a:p>
            <a:endParaRPr lang="en-GB" b="1"/>
          </a:p>
          <a:p>
            <a:endParaRPr lang="en-GB" b="1"/>
          </a:p>
          <a:p>
            <a:endParaRPr lang="en-GB" b="1"/>
          </a:p>
          <a:p>
            <a:endParaRPr lang="en-GB" b="1"/>
          </a:p>
          <a:p>
            <a:endParaRPr lang="en-GB" b="1"/>
          </a:p>
          <a:p>
            <a:endParaRPr lang="en-GB" b="1"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845" y="3529232"/>
            <a:ext cx="5768283" cy="798394"/>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45" y="5238060"/>
            <a:ext cx="5486400" cy="75674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817" y="4381960"/>
            <a:ext cx="5478449" cy="731520"/>
          </a:xfrm>
          <a:prstGeom prst="rect">
            <a:avLst/>
          </a:prstGeom>
        </p:spPr>
      </p:pic>
    </p:spTree>
    <p:extLst>
      <p:ext uri="{BB962C8B-B14F-4D97-AF65-F5344CB8AC3E}">
        <p14:creationId xmlns:p14="http://schemas.microsoft.com/office/powerpoint/2010/main" val="3647450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442800"/>
            <a:ext cx="8045200" cy="431181"/>
          </a:xfrm>
        </p:spPr>
        <p:txBody>
          <a:bodyPr/>
          <a:lstStyle/>
          <a:p>
            <a:r>
              <a:rPr lang="en-GB" sz="3200" dirty="0"/>
              <a:t>Assessing equations at standard demand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42</a:t>
            </a:fld>
            <a:endParaRPr lang="en-GB" dirty="0"/>
          </a:p>
        </p:txBody>
      </p:sp>
      <p:sp>
        <p:nvSpPr>
          <p:cNvPr id="6" name="Content Placeholder 5"/>
          <p:cNvSpPr>
            <a:spLocks noGrp="1"/>
          </p:cNvSpPr>
          <p:nvPr>
            <p:ph idx="1"/>
          </p:nvPr>
        </p:nvSpPr>
        <p:spPr/>
        <p:txBody>
          <a:bodyPr/>
          <a:lstStyle/>
          <a:p>
            <a:pPr>
              <a:lnSpc>
                <a:spcPct val="100000"/>
              </a:lnSpc>
            </a:pPr>
            <a:r>
              <a:rPr lang="en-GB" sz="2400" dirty="0"/>
              <a:t>Calculations will involve something ‘extra’ (</a:t>
            </a:r>
            <a:r>
              <a:rPr lang="en-GB" sz="2400" dirty="0" err="1"/>
              <a:t>eg</a:t>
            </a:r>
            <a:r>
              <a:rPr lang="en-GB" sz="2400" dirty="0"/>
              <a:t> simple transformation or unit conversion).</a:t>
            </a:r>
          </a:p>
          <a:p>
            <a:pPr>
              <a:lnSpc>
                <a:spcPct val="100000"/>
              </a:lnSpc>
            </a:pPr>
            <a:r>
              <a:rPr lang="en-GB" sz="2400" dirty="0"/>
              <a:t>Example: </a:t>
            </a:r>
            <a:r>
              <a:rPr lang="en-GB" sz="2400" b="1" dirty="0"/>
              <a:t>Synergy 3F Q8.6/3H Q2.6</a:t>
            </a:r>
            <a:r>
              <a:rPr lang="en-GB" sz="2400" dirty="0"/>
              <a:t>.</a:t>
            </a: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374" y="3116340"/>
            <a:ext cx="5446986" cy="2845676"/>
          </a:xfrm>
          <a:prstGeom prst="rect">
            <a:avLst/>
          </a:prstGeom>
        </p:spPr>
      </p:pic>
      <p:sp>
        <p:nvSpPr>
          <p:cNvPr id="4" name="Rectangle 3"/>
          <p:cNvSpPr/>
          <p:nvPr/>
        </p:nvSpPr>
        <p:spPr>
          <a:xfrm>
            <a:off x="1976438" y="4141245"/>
            <a:ext cx="3933295" cy="330200"/>
          </a:xfrm>
          <a:prstGeom prst="rect">
            <a:avLst/>
          </a:prstGeom>
          <a:solidFill>
            <a:srgbClr val="6464A0">
              <a:alpha val="20000"/>
            </a:srgbClr>
          </a:solidFill>
          <a:ln>
            <a:solidFill>
              <a:srgbClr val="6464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1832503" y="4534181"/>
            <a:ext cx="3933295" cy="330200"/>
          </a:xfrm>
          <a:prstGeom prst="rect">
            <a:avLst/>
          </a:prstGeom>
          <a:solidFill>
            <a:srgbClr val="6464A0">
              <a:alpha val="20000"/>
            </a:srgbClr>
          </a:solidFill>
          <a:ln>
            <a:solidFill>
              <a:srgbClr val="6464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2289706" y="4987910"/>
            <a:ext cx="1653379" cy="660401"/>
          </a:xfrm>
          <a:prstGeom prst="rect">
            <a:avLst/>
          </a:prstGeom>
          <a:solidFill>
            <a:srgbClr val="6464A0">
              <a:alpha val="20000"/>
            </a:srgbClr>
          </a:solidFill>
          <a:ln>
            <a:solidFill>
              <a:srgbClr val="6464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4016906" y="5064112"/>
            <a:ext cx="826689" cy="381000"/>
          </a:xfrm>
          <a:prstGeom prst="rect">
            <a:avLst/>
          </a:prstGeom>
          <a:solidFill>
            <a:srgbClr val="6464A0">
              <a:alpha val="20000"/>
            </a:srgbClr>
          </a:solidFill>
          <a:ln>
            <a:solidFill>
              <a:srgbClr val="6464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5067632" y="5581016"/>
            <a:ext cx="826689" cy="381000"/>
          </a:xfrm>
          <a:prstGeom prst="rect">
            <a:avLst/>
          </a:prstGeom>
          <a:solidFill>
            <a:srgbClr val="6464A0">
              <a:alpha val="20000"/>
            </a:srgbClr>
          </a:solidFill>
          <a:ln>
            <a:solidFill>
              <a:srgbClr val="6464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973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Assessing equations at high demand</a:t>
            </a:r>
          </a:p>
        </p:txBody>
      </p:sp>
      <p:sp>
        <p:nvSpPr>
          <p:cNvPr id="4" name="Footer Placeholder 3"/>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43</a:t>
            </a:fld>
            <a:endParaRPr lang="en-GB" dirty="0"/>
          </a:p>
        </p:txBody>
      </p:sp>
      <p:sp>
        <p:nvSpPr>
          <p:cNvPr id="6" name="Content Placeholder 5"/>
          <p:cNvSpPr>
            <a:spLocks noGrp="1"/>
          </p:cNvSpPr>
          <p:nvPr>
            <p:ph idx="1"/>
          </p:nvPr>
        </p:nvSpPr>
        <p:spPr/>
        <p:txBody>
          <a:bodyPr/>
          <a:lstStyle/>
          <a:p>
            <a:pPr>
              <a:lnSpc>
                <a:spcPct val="100000"/>
              </a:lnSpc>
            </a:pPr>
            <a:r>
              <a:rPr lang="en-GB" sz="2400" dirty="0"/>
              <a:t>No prompt is given about which equation to use.</a:t>
            </a:r>
          </a:p>
          <a:p>
            <a:pPr>
              <a:lnSpc>
                <a:spcPct val="100000"/>
              </a:lnSpc>
            </a:pPr>
            <a:r>
              <a:rPr lang="en-GB" sz="2400" dirty="0"/>
              <a:t>There are no marks simply for writing the equation down without doing something with it (so no AO1).</a:t>
            </a:r>
          </a:p>
          <a:p>
            <a:pPr>
              <a:lnSpc>
                <a:spcPct val="100000"/>
              </a:lnSpc>
            </a:pPr>
            <a:r>
              <a:rPr lang="en-GB" sz="2400" dirty="0"/>
              <a:t>Questions will involve transformations or ‘something extra’. </a:t>
            </a:r>
          </a:p>
          <a:p>
            <a:pPr>
              <a:lnSpc>
                <a:spcPct val="100000"/>
              </a:lnSpc>
            </a:pPr>
            <a:r>
              <a:rPr lang="en-GB" sz="2400" dirty="0"/>
              <a:t>At highest demand (target grades 8</a:t>
            </a:r>
            <a:r>
              <a:rPr lang="en-GB" sz="2400" dirty="0">
                <a:sym typeface="Symbol"/>
              </a:rPr>
              <a:t></a:t>
            </a:r>
            <a:r>
              <a:rPr lang="en-GB" sz="2400" dirty="0"/>
              <a:t>9) questions will include complex equations, transformations and multiple steps. </a:t>
            </a:r>
          </a:p>
          <a:p>
            <a:endParaRPr lang="en-GB" dirty="0"/>
          </a:p>
        </p:txBody>
      </p:sp>
    </p:spTree>
    <p:extLst>
      <p:ext uri="{BB962C8B-B14F-4D97-AF65-F5344CB8AC3E}">
        <p14:creationId xmlns:p14="http://schemas.microsoft.com/office/powerpoint/2010/main" val="352891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Science papers and mark schemes</a:t>
            </a:r>
          </a:p>
        </p:txBody>
      </p:sp>
      <p:sp>
        <p:nvSpPr>
          <p:cNvPr id="3" name="Footer Placeholder 2"/>
          <p:cNvSpPr>
            <a:spLocks noGrp="1"/>
          </p:cNvSpPr>
          <p:nvPr>
            <p:ph type="ftr" sz="quarter" idx="10"/>
          </p:nvPr>
        </p:nvSpPr>
        <p:spPr/>
        <p:txBody>
          <a:bodyPr/>
          <a:lstStyle/>
          <a:p>
            <a:r>
              <a:rPr lang="en-US" dirty="0"/>
              <a:t>Copyright © AQA and its licensors. All rights reserved</a:t>
            </a:r>
            <a:r>
              <a:rPr lang="en-US" dirty="0">
                <a:solidFill>
                  <a:srgbClr val="FFFFFF"/>
                </a:solidFill>
              </a:rPr>
              <a:t>.</a:t>
            </a:r>
          </a:p>
        </p:txBody>
      </p:sp>
      <p:sp>
        <p:nvSpPr>
          <p:cNvPr id="5" name="Content Placeholder 4"/>
          <p:cNvSpPr>
            <a:spLocks noGrp="1"/>
          </p:cNvSpPr>
          <p:nvPr>
            <p:ph idx="1"/>
          </p:nvPr>
        </p:nvSpPr>
        <p:spPr/>
        <p:txBody>
          <a:bodyPr/>
          <a:lstStyle/>
          <a:p>
            <a:pPr marL="0" indent="0">
              <a:buNone/>
            </a:pPr>
            <a:r>
              <a:rPr lang="en-GB" dirty="0">
                <a:hlinkClick r:id="rId3"/>
              </a:rPr>
              <a:t>Making questions clear </a:t>
            </a:r>
            <a:endParaRPr lang="en-GB" dirty="0"/>
          </a:p>
          <a:p>
            <a:endParaRPr lang="en-GB" dirty="0"/>
          </a:p>
          <a:p>
            <a:r>
              <a:rPr lang="en-GB" dirty="0"/>
              <a:t>Command words</a:t>
            </a:r>
          </a:p>
          <a:p>
            <a:r>
              <a:rPr lang="en-GB" dirty="0"/>
              <a:t>Avoiding repetition or unnecessary information</a:t>
            </a:r>
          </a:p>
          <a:p>
            <a:r>
              <a:rPr lang="en-GB" dirty="0"/>
              <a:t>Answer line prompts</a:t>
            </a:r>
          </a:p>
          <a:p>
            <a:r>
              <a:rPr lang="en-GB" dirty="0"/>
              <a:t>Use of bold</a:t>
            </a:r>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44</a:t>
            </a:fld>
            <a:endParaRPr lang="en-GB" dirty="0"/>
          </a:p>
        </p:txBody>
      </p:sp>
    </p:spTree>
    <p:extLst>
      <p:ext uri="{BB962C8B-B14F-4D97-AF65-F5344CB8AC3E}">
        <p14:creationId xmlns:p14="http://schemas.microsoft.com/office/powerpoint/2010/main" val="312487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Science papers and mark schemes</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5" name="Content Placeholder 4"/>
          <p:cNvSpPr>
            <a:spLocks noGrp="1"/>
          </p:cNvSpPr>
          <p:nvPr>
            <p:ph idx="1"/>
          </p:nvPr>
        </p:nvSpPr>
        <p:spPr/>
        <p:txBody>
          <a:bodyPr/>
          <a:lstStyle/>
          <a:p>
            <a:pPr marL="0" indent="0">
              <a:buNone/>
            </a:pPr>
            <a:r>
              <a:rPr lang="en-GB" dirty="0">
                <a:hlinkClick r:id="rId3"/>
              </a:rPr>
              <a:t>Our exams explained</a:t>
            </a:r>
            <a:endParaRPr lang="en-GB" dirty="0"/>
          </a:p>
          <a:p>
            <a:pPr marL="0" indent="0">
              <a:buNone/>
            </a:pPr>
            <a:endParaRPr lang="en-GB" i="1" dirty="0"/>
          </a:p>
          <a:p>
            <a:r>
              <a:rPr lang="en-GB" dirty="0"/>
              <a:t>Ramping of demand</a:t>
            </a:r>
          </a:p>
          <a:p>
            <a:r>
              <a:rPr lang="en-GB" dirty="0"/>
              <a:t>Question scaffolding</a:t>
            </a:r>
          </a:p>
          <a:p>
            <a:r>
              <a:rPr lang="en-GB" dirty="0"/>
              <a:t>Multiple choice</a:t>
            </a:r>
          </a:p>
          <a:p>
            <a:r>
              <a:rPr lang="en-GB" dirty="0"/>
              <a:t>Calculations</a:t>
            </a:r>
          </a:p>
          <a:p>
            <a:r>
              <a:rPr lang="en-GB" dirty="0"/>
              <a:t>Extended response</a:t>
            </a:r>
          </a:p>
        </p:txBody>
      </p:sp>
      <p:sp>
        <p:nvSpPr>
          <p:cNvPr id="4" name="Slide Number Placeholder 3"/>
          <p:cNvSpPr>
            <a:spLocks noGrp="1"/>
          </p:cNvSpPr>
          <p:nvPr>
            <p:ph type="sldNum" sz="quarter" idx="4"/>
          </p:nvPr>
        </p:nvSpPr>
        <p:spPr/>
        <p:txBody>
          <a:bodyPr/>
          <a:lstStyle/>
          <a:p>
            <a:fld id="{9D4704D4-DAEA-4D4A-A9DC-4373E3AC7101}" type="slidenum">
              <a:rPr lang="en-GB" smtClean="0"/>
              <a:pPr/>
              <a:t>45</a:t>
            </a:fld>
            <a:endParaRPr lang="en-GB" dirty="0"/>
          </a:p>
        </p:txBody>
      </p:sp>
    </p:spTree>
    <p:extLst>
      <p:ext uri="{BB962C8B-B14F-4D97-AF65-F5344CB8AC3E}">
        <p14:creationId xmlns:p14="http://schemas.microsoft.com/office/powerpoint/2010/main" val="2139748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3" name="Footer Placeholder 2"/>
          <p:cNvSpPr>
            <a:spLocks noGrp="1"/>
          </p:cNvSpPr>
          <p:nvPr>
            <p:ph type="ftr" sz="quarter" idx="11"/>
          </p:nvPr>
        </p:nvSpPr>
        <p:spPr/>
        <p:txBody>
          <a:bodyPr/>
          <a:lstStyle/>
          <a:p>
            <a:r>
              <a:rPr lang="en-US" dirty="0">
                <a:solidFill>
                  <a:srgbClr val="FFFFFF"/>
                </a:solidFill>
              </a:rPr>
              <a:t>Copyright © AQA and its licensors. All rights reserved.</a:t>
            </a:r>
          </a:p>
        </p:txBody>
      </p:sp>
      <p:sp>
        <p:nvSpPr>
          <p:cNvPr id="5" name="Content Placeholder 4"/>
          <p:cNvSpPr>
            <a:spLocks noGrp="1"/>
          </p:cNvSpPr>
          <p:nvPr>
            <p:ph idx="1"/>
          </p:nvPr>
        </p:nvSpPr>
        <p:spPr/>
        <p:txBody>
          <a:bodyPr/>
          <a:lstStyle/>
          <a:p>
            <a:endParaRPr lang="en-GB" sz="2400" dirty="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46</a:t>
            </a:fld>
            <a:endParaRPr lang="en-GB" dirty="0"/>
          </a:p>
        </p:txBody>
      </p:sp>
    </p:spTree>
    <p:extLst>
      <p:ext uri="{BB962C8B-B14F-4D97-AF65-F5344CB8AC3E}">
        <p14:creationId xmlns:p14="http://schemas.microsoft.com/office/powerpoint/2010/main" val="3375782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12878"/>
                </a:solidFill>
              </a:rPr>
              <a:t>Science hub network </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pic>
        <p:nvPicPr>
          <p:cNvPr id="6" name="Content Placeholder 5">
            <a:extLst>
              <a:ext uri="{FF2B5EF4-FFF2-40B4-BE49-F238E27FC236}">
                <a16:creationId xmlns:a16="http://schemas.microsoft.com/office/drawing/2014/main" id="{8011F571-C19A-4C0E-9661-ECB16165939F}"/>
              </a:ext>
            </a:extLst>
          </p:cNvPr>
          <p:cNvPicPr>
            <a:picLocks noGrp="1" noChangeAspect="1"/>
          </p:cNvPicPr>
          <p:nvPr>
            <p:ph idx="1"/>
          </p:nvPr>
        </p:nvPicPr>
        <p:blipFill rotWithShape="1">
          <a:blip r:embed="rId3"/>
          <a:srcRect l="22502" t="15190" r="25140" b="27023"/>
          <a:stretch/>
        </p:blipFill>
        <p:spPr>
          <a:xfrm>
            <a:off x="540000" y="1257733"/>
            <a:ext cx="6981914" cy="4816231"/>
          </a:xfrm>
          <a:prstGeom prst="rect">
            <a:avLst/>
          </a:prstGeom>
        </p:spPr>
      </p:pic>
      <p:sp>
        <p:nvSpPr>
          <p:cNvPr id="4" name="Slide Number Placeholder 3"/>
          <p:cNvSpPr>
            <a:spLocks noGrp="1"/>
          </p:cNvSpPr>
          <p:nvPr>
            <p:ph type="sldNum" sz="quarter" idx="4"/>
          </p:nvPr>
        </p:nvSpPr>
        <p:spPr/>
        <p:txBody>
          <a:bodyPr/>
          <a:lstStyle/>
          <a:p>
            <a:fld id="{9D4704D4-DAEA-4D4A-A9DC-4373E3AC7101}" type="slidenum">
              <a:rPr lang="en-GB" smtClean="0"/>
              <a:pPr/>
              <a:t>47</a:t>
            </a:fld>
            <a:endParaRPr lang="en-GB" dirty="0"/>
          </a:p>
        </p:txBody>
      </p:sp>
    </p:spTree>
    <p:extLst>
      <p:ext uri="{BB962C8B-B14F-4D97-AF65-F5344CB8AC3E}">
        <p14:creationId xmlns:p14="http://schemas.microsoft.com/office/powerpoint/2010/main" val="3720938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12878"/>
                </a:solidFill>
              </a:rPr>
              <a:t>Resources </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5" name="Content Placeholder 4"/>
          <p:cNvSpPr>
            <a:spLocks noGrp="1"/>
          </p:cNvSpPr>
          <p:nvPr>
            <p:ph idx="1"/>
          </p:nvPr>
        </p:nvSpPr>
        <p:spPr/>
        <p:txBody>
          <a:bodyPr/>
          <a:lstStyle/>
          <a:p>
            <a:pPr marL="0" indent="0">
              <a:buNone/>
            </a:pPr>
            <a:r>
              <a:rPr lang="en-GB" dirty="0"/>
              <a:t>Visit </a:t>
            </a:r>
            <a:r>
              <a:rPr lang="en-GB" dirty="0">
                <a:hlinkClick r:id="rId3"/>
              </a:rPr>
              <a:t>our website</a:t>
            </a:r>
            <a:r>
              <a:rPr lang="en-GB" dirty="0"/>
              <a:t> for a range of science resources, including: </a:t>
            </a:r>
          </a:p>
          <a:p>
            <a:endParaRPr lang="en-GB" dirty="0"/>
          </a:p>
          <a:p>
            <a:r>
              <a:rPr lang="en-GB" dirty="0"/>
              <a:t>specifications</a:t>
            </a:r>
          </a:p>
          <a:p>
            <a:r>
              <a:rPr lang="en-GB" dirty="0"/>
              <a:t>past papers</a:t>
            </a:r>
          </a:p>
          <a:p>
            <a:r>
              <a:rPr lang="en-GB" dirty="0"/>
              <a:t>schemes of work</a:t>
            </a:r>
          </a:p>
          <a:p>
            <a:r>
              <a:rPr lang="en-GB" dirty="0"/>
              <a:t>practical Handbooks.</a:t>
            </a:r>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48</a:t>
            </a:fld>
            <a:endParaRPr lang="en-GB" dirty="0"/>
          </a:p>
        </p:txBody>
      </p:sp>
    </p:spTree>
    <p:extLst>
      <p:ext uri="{BB962C8B-B14F-4D97-AF65-F5344CB8AC3E}">
        <p14:creationId xmlns:p14="http://schemas.microsoft.com/office/powerpoint/2010/main" val="782759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412878"/>
                </a:solidFill>
              </a:rPr>
              <a:t>Become an examiner/moderator</a:t>
            </a:r>
          </a:p>
        </p:txBody>
      </p:sp>
      <p:sp>
        <p:nvSpPr>
          <p:cNvPr id="3" name="Content Placeholder 2"/>
          <p:cNvSpPr>
            <a:spLocks noGrp="1"/>
          </p:cNvSpPr>
          <p:nvPr>
            <p:ph idx="1"/>
          </p:nvPr>
        </p:nvSpPr>
        <p:spPr/>
        <p:txBody>
          <a:bodyPr/>
          <a:lstStyle/>
          <a:p>
            <a:pPr>
              <a:spcBef>
                <a:spcPts val="0"/>
              </a:spcBef>
            </a:pPr>
            <a:r>
              <a:rPr lang="en-GB" dirty="0"/>
              <a:t>Complements your teaching </a:t>
            </a:r>
          </a:p>
          <a:p>
            <a:pPr>
              <a:spcBef>
                <a:spcPts val="0"/>
              </a:spcBef>
            </a:pPr>
            <a:r>
              <a:rPr lang="en-GB" dirty="0"/>
              <a:t>Boost your career/CV while increasing your personal development</a:t>
            </a:r>
          </a:p>
          <a:p>
            <a:pPr>
              <a:spcBef>
                <a:spcPts val="0"/>
              </a:spcBef>
            </a:pPr>
            <a:r>
              <a:rPr lang="en-GB" dirty="0"/>
              <a:t>Gain a clearer understanding of our mark schemes and assessment process</a:t>
            </a:r>
          </a:p>
          <a:p>
            <a:pPr>
              <a:spcBef>
                <a:spcPts val="0"/>
              </a:spcBef>
            </a:pPr>
            <a:r>
              <a:rPr lang="en-GB" dirty="0"/>
              <a:t>Inspire your teaching</a:t>
            </a:r>
          </a:p>
          <a:p>
            <a:pPr>
              <a:spcBef>
                <a:spcPts val="0"/>
              </a:spcBef>
            </a:pPr>
            <a:r>
              <a:rPr lang="en-GB" dirty="0"/>
              <a:t>Network with fellow professionals</a:t>
            </a:r>
          </a:p>
          <a:p>
            <a:pPr>
              <a:spcBef>
                <a:spcPts val="0"/>
              </a:spcBef>
            </a:pPr>
            <a:r>
              <a:rPr lang="en-GB" dirty="0"/>
              <a:t>Raise your students’ attainment</a:t>
            </a:r>
          </a:p>
          <a:p>
            <a:pPr>
              <a:spcBef>
                <a:spcPts val="0"/>
              </a:spcBef>
            </a:pPr>
            <a:r>
              <a:rPr lang="en-GB" dirty="0"/>
              <a:t>Earn extra income with all the convenience of home working</a:t>
            </a:r>
          </a:p>
          <a:p>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10"/>
          </p:nvPr>
        </p:nvSpPr>
        <p:spPr/>
        <p:txBody>
          <a:bodyPr/>
          <a:lstStyle/>
          <a:p>
            <a:r>
              <a:rPr lang="en-US" dirty="0"/>
              <a:t>Copyright © AQA and its licensors. All rights reserved.</a:t>
            </a:r>
          </a:p>
        </p:txBody>
      </p:sp>
      <p:sp>
        <p:nvSpPr>
          <p:cNvPr id="5" name="Slide Number Placeholder 4"/>
          <p:cNvSpPr>
            <a:spLocks noGrp="1"/>
          </p:cNvSpPr>
          <p:nvPr>
            <p:ph type="sldNum" sz="quarter" idx="4"/>
          </p:nvPr>
        </p:nvSpPr>
        <p:spPr/>
        <p:txBody>
          <a:bodyPr/>
          <a:lstStyle/>
          <a:p>
            <a:fld id="{9D4704D4-DAEA-4D4A-A9DC-4373E3AC7101}" type="slidenum">
              <a:rPr lang="en-GB" smtClean="0"/>
              <a:pPr/>
              <a:t>49</a:t>
            </a:fld>
            <a:endParaRPr lang="en-GB" dirty="0"/>
          </a:p>
        </p:txBody>
      </p:sp>
    </p:spTree>
    <p:extLst>
      <p:ext uri="{BB962C8B-B14F-4D97-AF65-F5344CB8AC3E}">
        <p14:creationId xmlns:p14="http://schemas.microsoft.com/office/powerpoint/2010/main" val="130707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Structure of secondary assessment in England</a:t>
            </a:r>
          </a:p>
        </p:txBody>
      </p:sp>
      <p:sp>
        <p:nvSpPr>
          <p:cNvPr id="3" name="Footer Placeholder 2"/>
          <p:cNvSpPr>
            <a:spLocks noGrp="1"/>
          </p:cNvSpPr>
          <p:nvPr>
            <p:ph type="ftr" sz="quarter" idx="11"/>
          </p:nvPr>
        </p:nvSpPr>
        <p:spPr/>
        <p:txBody>
          <a:bodyPr/>
          <a:lstStyle/>
          <a:p>
            <a:r>
              <a:rPr lang="en-US" dirty="0">
                <a:solidFill>
                  <a:srgbClr val="FFFFFF"/>
                </a:solidFill>
              </a:rPr>
              <a:t>Copyright © AQA and its licensors. All rights reserved.</a:t>
            </a:r>
          </a:p>
        </p:txBody>
      </p:sp>
      <p:sp>
        <p:nvSpPr>
          <p:cNvPr id="5" name="Content Placeholder 4"/>
          <p:cNvSpPr>
            <a:spLocks noGrp="1"/>
          </p:cNvSpPr>
          <p:nvPr>
            <p:ph idx="1"/>
          </p:nvPr>
        </p:nvSpPr>
        <p:spPr/>
        <p:txBody>
          <a:bodyPr/>
          <a:lstStyle/>
          <a:p>
            <a:endParaRPr lang="en-GB" sz="2400" dirty="0"/>
          </a:p>
          <a:p>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2130221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Enhanced Results Analysis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Free service, available through </a:t>
            </a:r>
            <a:r>
              <a:rPr lang="en-GB" dirty="0">
                <a:hlinkClick r:id="rId3"/>
              </a:rPr>
              <a:t>e-AQA</a:t>
            </a:r>
            <a:endParaRPr lang="en-GB" dirty="0"/>
          </a:p>
          <a:p>
            <a:r>
              <a:rPr lang="en-GB" dirty="0"/>
              <a:t>Review school, class and individual student performance</a:t>
            </a:r>
          </a:p>
          <a:p>
            <a:r>
              <a:rPr lang="en-GB" dirty="0"/>
              <a:t>Make comparisons with whole AQA cohort</a:t>
            </a:r>
          </a:p>
          <a:p>
            <a:r>
              <a:rPr lang="en-GB" dirty="0"/>
              <a:t>Identify skills or topics that were challenging so that you can address this with later year groups</a:t>
            </a:r>
          </a:p>
          <a:p>
            <a:r>
              <a:rPr lang="en-GB" dirty="0"/>
              <a:t>Download data for your own analysis</a:t>
            </a:r>
          </a:p>
        </p:txBody>
      </p:sp>
      <p:sp>
        <p:nvSpPr>
          <p:cNvPr id="5" name="Slide Number Placeholder 4"/>
          <p:cNvSpPr>
            <a:spLocks noGrp="1"/>
          </p:cNvSpPr>
          <p:nvPr>
            <p:ph type="sldNum" sz="quarter" idx="4"/>
          </p:nvPr>
        </p:nvSpPr>
        <p:spPr/>
        <p:txBody>
          <a:bodyPr/>
          <a:lstStyle/>
          <a:p>
            <a:fld id="{9D4704D4-DAEA-4D4A-A9DC-4373E3AC7101}" type="slidenum">
              <a:rPr lang="en-GB" smtClean="0"/>
              <a:pPr/>
              <a:t>50</a:t>
            </a:fld>
            <a:endParaRPr lang="en-GB" dirty="0"/>
          </a:p>
        </p:txBody>
      </p:sp>
    </p:spTree>
    <p:extLst>
      <p:ext uri="{BB962C8B-B14F-4D97-AF65-F5344CB8AC3E}">
        <p14:creationId xmlns:p14="http://schemas.microsoft.com/office/powerpoint/2010/main" val="1252091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groups facility</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pPr marL="0" indent="0">
              <a:buNone/>
            </a:pPr>
            <a:r>
              <a:rPr lang="en-GB" dirty="0"/>
              <a:t>ERA will also show group data:</a:t>
            </a:r>
          </a:p>
          <a:p>
            <a:endParaRPr lang="en-GB" dirty="0"/>
          </a:p>
          <a:p>
            <a:endParaRPr lang="en-GB" dirty="0"/>
          </a:p>
        </p:txBody>
      </p:sp>
      <p:pic>
        <p:nvPicPr>
          <p:cNvPr id="3074" name="Picture 2" descr="Z:\Work\2018\2018-03-27 ERA\groups-component 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98" y="2259871"/>
            <a:ext cx="5286375" cy="20577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Z:\Work\2018\2018-03-27 ERA\groups-a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97" y="4155780"/>
            <a:ext cx="5146427" cy="210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27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Updates</a:t>
            </a:r>
          </a:p>
        </p:txBody>
      </p:sp>
      <p:sp>
        <p:nvSpPr>
          <p:cNvPr id="4" name="Footer Placeholder 3"/>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52</a:t>
            </a:fld>
            <a:endParaRPr lang="en-GB" dirty="0"/>
          </a:p>
        </p:txBody>
      </p:sp>
      <p:sp>
        <p:nvSpPr>
          <p:cNvPr id="6" name="Content Placeholder 5"/>
          <p:cNvSpPr>
            <a:spLocks noGrp="1"/>
          </p:cNvSpPr>
          <p:nvPr>
            <p:ph idx="1"/>
          </p:nvPr>
        </p:nvSpPr>
        <p:spPr/>
        <p:txBody>
          <a:bodyPr/>
          <a:lstStyle/>
          <a:p>
            <a:r>
              <a:rPr lang="en-GB" dirty="0"/>
              <a:t>Updates to GCSE specifications on website:</a:t>
            </a:r>
          </a:p>
          <a:p>
            <a:pPr lvl="1">
              <a:buClr>
                <a:schemeClr val="tx2"/>
              </a:buClr>
              <a:buSzPct val="50000"/>
              <a:buFont typeface="Courier New" panose="02070309020205020404" pitchFamily="49" charset="0"/>
              <a:buChar char="o"/>
            </a:pPr>
            <a:r>
              <a:rPr lang="en-GB" dirty="0"/>
              <a:t>minor corrections and clarifications</a:t>
            </a:r>
          </a:p>
          <a:p>
            <a:pPr lvl="1">
              <a:buClr>
                <a:schemeClr val="tx2"/>
              </a:buClr>
              <a:buSzPct val="50000"/>
              <a:buFont typeface="Courier New" panose="02070309020205020404" pitchFamily="49" charset="0"/>
              <a:buChar char="o"/>
            </a:pPr>
            <a:r>
              <a:rPr lang="en-GB" dirty="0"/>
              <a:t>copy of amendments list given in booklet.</a:t>
            </a:r>
          </a:p>
          <a:p>
            <a:r>
              <a:rPr lang="en-GB" dirty="0"/>
              <a:t>Assessment resources on </a:t>
            </a:r>
            <a:r>
              <a:rPr lang="en-GB" dirty="0" err="1"/>
              <a:t>Exampro</a:t>
            </a:r>
            <a:r>
              <a:rPr lang="en-GB" dirty="0"/>
              <a:t>:</a:t>
            </a:r>
          </a:p>
          <a:p>
            <a:pPr lvl="1">
              <a:buClr>
                <a:schemeClr val="tx2"/>
              </a:buClr>
              <a:buSzPct val="50000"/>
              <a:buFont typeface="Courier New" panose="02070309020205020404" pitchFamily="49" charset="0"/>
              <a:buChar char="o"/>
            </a:pPr>
            <a:r>
              <a:rPr lang="en-GB" dirty="0"/>
              <a:t>2018 papers now in question bank</a:t>
            </a:r>
          </a:p>
          <a:p>
            <a:pPr lvl="1">
              <a:buClr>
                <a:schemeClr val="tx2"/>
              </a:buClr>
              <a:buSzPct val="50000"/>
              <a:buFont typeface="Courier New" panose="02070309020205020404" pitchFamily="49" charset="0"/>
              <a:buChar char="o"/>
            </a:pPr>
            <a:r>
              <a:rPr lang="en-GB" dirty="0"/>
              <a:t>2019 Extended response question highlights</a:t>
            </a:r>
          </a:p>
          <a:p>
            <a:pPr lvl="1">
              <a:buClr>
                <a:schemeClr val="tx2"/>
              </a:buClr>
              <a:buSzPct val="50000"/>
              <a:buFont typeface="Courier New" panose="02070309020205020404" pitchFamily="49" charset="0"/>
              <a:buChar char="o"/>
            </a:pPr>
            <a:r>
              <a:rPr lang="en-GB" dirty="0" err="1"/>
              <a:t>MERiT</a:t>
            </a:r>
            <a:r>
              <a:rPr lang="en-GB" dirty="0"/>
              <a:t> analysis for 2019 mocks</a:t>
            </a:r>
          </a:p>
          <a:p>
            <a:pPr lvl="1">
              <a:buClr>
                <a:schemeClr val="tx2"/>
              </a:buClr>
              <a:buSzPct val="50000"/>
              <a:buFont typeface="Courier New" panose="02070309020205020404" pitchFamily="49" charset="0"/>
              <a:buChar char="o"/>
            </a:pPr>
            <a:r>
              <a:rPr lang="en-GB" dirty="0"/>
              <a:t>KS3-4 transition tests.</a:t>
            </a:r>
          </a:p>
          <a:p>
            <a:r>
              <a:rPr lang="en-GB" dirty="0"/>
              <a:t>A-level Environmental Science Practical Handbook.</a:t>
            </a:r>
          </a:p>
          <a:p>
            <a:r>
              <a:rPr lang="en-GB" dirty="0"/>
              <a:t>GCSE Science modular training materials.</a:t>
            </a:r>
          </a:p>
          <a:p>
            <a:endParaRPr lang="en-GB" dirty="0"/>
          </a:p>
          <a:p>
            <a:endParaRPr lang="en-GB" dirty="0"/>
          </a:p>
        </p:txBody>
      </p:sp>
    </p:spTree>
    <p:extLst>
      <p:ext uri="{BB962C8B-B14F-4D97-AF65-F5344CB8AC3E}">
        <p14:creationId xmlns:p14="http://schemas.microsoft.com/office/powerpoint/2010/main" val="2531608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science resources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t>53</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5365928" y="1940839"/>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082104" y="1900105"/>
            <a:ext cx="2111071" cy="298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65395" y="2065894"/>
            <a:ext cx="2161575" cy="304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59483"/>
            <a:ext cx="4212235" cy="54168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a:t>Five self-guided modular training packs being released over the next year</a:t>
            </a:r>
          </a:p>
          <a:p>
            <a:endParaRPr lang="en-GB" sz="1600" dirty="0"/>
          </a:p>
          <a:p>
            <a:pPr marL="285750" lvl="0" indent="-285750">
              <a:buFont typeface="Arial" panose="020B0604020202020204" pitchFamily="34" charset="0"/>
              <a:buChar char="•"/>
            </a:pPr>
            <a:r>
              <a:rPr lang="en-GB" sz="1600" dirty="0"/>
              <a:t>Helping teachers to better understand the assessment requirements</a:t>
            </a:r>
          </a:p>
          <a:p>
            <a:pPr lvl="0"/>
            <a:endParaRPr lang="en-GB" sz="1600" dirty="0"/>
          </a:p>
          <a:p>
            <a:pPr marL="285750" indent="-285750">
              <a:buFont typeface="Arial" panose="020B0604020202020204" pitchFamily="34" charset="0"/>
              <a:buChar char="•"/>
            </a:pPr>
            <a:r>
              <a:rPr lang="en-GB" sz="1600" dirty="0"/>
              <a:t>Pack 1: Extended response questions – help your students master the extended response</a:t>
            </a:r>
          </a:p>
          <a:p>
            <a:pPr lvl="0"/>
            <a:endParaRPr lang="en-GB" sz="1600" dirty="0"/>
          </a:p>
          <a:p>
            <a:pPr marL="285750" indent="-285750">
              <a:buFont typeface="Arial" panose="020B0604020202020204" pitchFamily="34" charset="0"/>
              <a:buChar char="•"/>
            </a:pPr>
            <a:r>
              <a:rPr lang="en-GB" sz="1600" dirty="0"/>
              <a:t>Pack 2: AO2 – prepare students to manage scientific knowledge in an unfamiliar context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3: Practical questions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4: AO3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5: Maths in science coming Summer 2020</a:t>
            </a:r>
          </a:p>
          <a:p>
            <a:pPr marL="285750" lvl="0" indent="-285750">
              <a:buFont typeface="Arial" panose="020B0604020202020204" pitchFamily="34" charset="0"/>
              <a:buChar char="•"/>
            </a:pPr>
            <a:endParaRPr lang="en-GB" sz="800" dirty="0"/>
          </a:p>
          <a:p>
            <a:pPr lvl="0"/>
            <a:endParaRPr lang="en-GB" sz="800" dirty="0"/>
          </a:p>
        </p:txBody>
      </p:sp>
    </p:spTree>
    <p:extLst>
      <p:ext uri="{BB962C8B-B14F-4D97-AF65-F5344CB8AC3E}">
        <p14:creationId xmlns:p14="http://schemas.microsoft.com/office/powerpoint/2010/main" val="2638220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Teachit resource on equations</a:t>
            </a:r>
            <a:endParaRPr lang="en-GB" dirty="0"/>
          </a:p>
        </p:txBody>
      </p:sp>
      <p:sp>
        <p:nvSpPr>
          <p:cNvPr id="4" name="Footer Placeholder 3"/>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54</a:t>
            </a:fld>
            <a:endParaRPr lang="en-GB" dirty="0"/>
          </a:p>
        </p:txBody>
      </p:sp>
      <p:sp>
        <p:nvSpPr>
          <p:cNvPr id="10" name="TextBox 9"/>
          <p:cNvSpPr txBox="1"/>
          <p:nvPr/>
        </p:nvSpPr>
        <p:spPr>
          <a:xfrm>
            <a:off x="540000" y="5758938"/>
            <a:ext cx="7884333" cy="307777"/>
          </a:xfrm>
          <a:prstGeom prst="rect">
            <a:avLst/>
          </a:prstGeom>
          <a:noFill/>
        </p:spPr>
        <p:txBody>
          <a:bodyPr wrap="square" lIns="0" tIns="0" rIns="0" bIns="0" rtlCol="0">
            <a:spAutoFit/>
          </a:bodyPr>
          <a:lstStyle/>
          <a:p>
            <a:r>
              <a:rPr lang="en-GB" sz="2000" dirty="0">
                <a:hlinkClick r:id="rId3"/>
              </a:rPr>
              <a:t>www.teachitscience.co.uk/ks4-physics/physics-equations/tags/4282</a:t>
            </a:r>
            <a:r>
              <a:rPr lang="en-GB" sz="2000" dirty="0"/>
              <a:t>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1783346"/>
            <a:ext cx="7863894" cy="428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030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Any questions?</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55</a:t>
            </a:fld>
            <a:endParaRPr lang="en-GB" dirty="0"/>
          </a:p>
        </p:txBody>
      </p:sp>
    </p:spTree>
    <p:extLst>
      <p:ext uri="{BB962C8B-B14F-4D97-AF65-F5344CB8AC3E}">
        <p14:creationId xmlns:p14="http://schemas.microsoft.com/office/powerpoint/2010/main" val="1783694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did we do?</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6" name="Slide Number Placeholder 2"/>
          <p:cNvSpPr>
            <a:spLocks noGrp="1"/>
          </p:cNvSpPr>
          <p:nvPr>
            <p:ph type="sldNum" sz="quarter" idx="4"/>
          </p:nvPr>
        </p:nvSpPr>
        <p:spPr/>
        <p:txBody>
          <a:bodyPr/>
          <a:lstStyle/>
          <a:p>
            <a:fld id="{9D4704D4-DAEA-4D4A-A9DC-4373E3AC7101}" type="slidenum">
              <a:rPr lang="en-GB" smtClean="0"/>
              <a:pPr/>
              <a:t>56</a:t>
            </a:fld>
            <a:endParaRPr lang="en-GB"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app</a:t>
            </a:r>
            <a:r>
              <a:rPr lang="en-GB" sz="2400" dirty="0"/>
              <a:t>.</a:t>
            </a:r>
          </a:p>
          <a:p>
            <a:pPr>
              <a:spcBef>
                <a:spcPts val="0"/>
              </a:spcBef>
            </a:pPr>
            <a:endParaRPr lang="en-GB" sz="2400" dirty="0"/>
          </a:p>
          <a:p>
            <a:pPr>
              <a:spcBef>
                <a:spcPts val="0"/>
              </a:spcBef>
            </a:pPr>
            <a:r>
              <a:rPr lang="en-GB" sz="2400" dirty="0"/>
              <a:t>Using the postcards provided, please write:</a:t>
            </a:r>
          </a:p>
          <a:p>
            <a:pPr lvl="1">
              <a:spcBef>
                <a:spcPts val="0"/>
              </a:spcBef>
              <a:buClr>
                <a:schemeClr val="tx2"/>
              </a:buClr>
              <a:buSzPct val="50000"/>
              <a:buFont typeface="Courier New" panose="02070309020205020404" pitchFamily="49" charset="0"/>
              <a:buChar char="o"/>
            </a:pPr>
            <a:r>
              <a:rPr lang="en-GB" sz="2400" dirty="0"/>
              <a:t>one thing you enjoyed about our session or will take away for your teaching</a:t>
            </a:r>
          </a:p>
          <a:p>
            <a:pPr lvl="1">
              <a:spcBef>
                <a:spcPts val="0"/>
              </a:spcBef>
              <a:buClr>
                <a:schemeClr val="tx2"/>
              </a:buClr>
              <a:buSzPct val="50000"/>
              <a:buFont typeface="Courier New" panose="02070309020205020404" pitchFamily="49" charset="0"/>
              <a:buChar char="o"/>
            </a:pPr>
            <a:r>
              <a:rPr lang="en-GB" sz="2400" dirty="0"/>
              <a:t>one thing you feel could be improved.</a:t>
            </a:r>
          </a:p>
          <a:p>
            <a:pPr lvl="1">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a:t>Please hand your postcard in as you leave.</a:t>
            </a:r>
          </a:p>
          <a:p>
            <a:pPr lvl="1">
              <a:buFont typeface="Arial" panose="020B0604020202020204" pitchFamily="34" charset="0"/>
              <a:buChar char="•"/>
            </a:pPr>
            <a:endParaRPr lang="en-GB" sz="1800" dirty="0"/>
          </a:p>
          <a:p>
            <a:pPr marL="0" indent="0">
              <a:buNone/>
            </a:pPr>
            <a:endParaRPr lang="en-GB" dirty="0"/>
          </a:p>
        </p:txBody>
      </p:sp>
    </p:spTree>
    <p:extLst>
      <p:ext uri="{BB962C8B-B14F-4D97-AF65-F5344CB8AC3E}">
        <p14:creationId xmlns:p14="http://schemas.microsoft.com/office/powerpoint/2010/main" val="1172896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Get in touch</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a:xfrm>
            <a:off x="540000" y="1731713"/>
            <a:ext cx="4000102" cy="4406804"/>
          </a:xfrm>
        </p:spPr>
        <p:txBody>
          <a:bodyPr/>
          <a:lstStyle/>
          <a:p>
            <a:pPr marL="0" indent="0">
              <a:buNone/>
            </a:pPr>
            <a:r>
              <a:rPr lang="en-US" dirty="0"/>
              <a:t>For qualification information, resources and support, please visit: </a:t>
            </a:r>
            <a:r>
              <a:rPr lang="en-US" dirty="0">
                <a:solidFill>
                  <a:schemeClr val="tx2"/>
                </a:solidFill>
                <a:hlinkClick r:id="rId3"/>
              </a:rPr>
              <a:t>aqa.org.uk/science</a:t>
            </a:r>
            <a:endParaRPr lang="en-US" dirty="0">
              <a:solidFill>
                <a:schemeClr val="tx2"/>
              </a:solidFill>
            </a:endParaRPr>
          </a:p>
          <a:p>
            <a:endParaRPr lang="en-US" b="1" dirty="0">
              <a:solidFill>
                <a:schemeClr val="tx2"/>
              </a:solidFill>
            </a:endParaRPr>
          </a:p>
          <a:p>
            <a:pPr marL="0" indent="0">
              <a:buNone/>
            </a:pPr>
            <a:r>
              <a:rPr lang="en-US" dirty="0"/>
              <a:t>Enquiries:</a:t>
            </a:r>
          </a:p>
          <a:p>
            <a:pPr marL="0" indent="0">
              <a:buNone/>
            </a:pPr>
            <a:r>
              <a:rPr lang="en-US" b="1" dirty="0"/>
              <a:t>Tel</a:t>
            </a:r>
            <a:r>
              <a:rPr lang="en-US" dirty="0"/>
              <a:t>: 01483 477 756</a:t>
            </a:r>
          </a:p>
          <a:p>
            <a:pPr marL="0" indent="0">
              <a:buNone/>
            </a:pPr>
            <a:r>
              <a:rPr lang="en-US" b="1" dirty="0"/>
              <a:t>Email</a:t>
            </a:r>
            <a:r>
              <a:rPr lang="en-US" dirty="0"/>
              <a:t>: </a:t>
            </a:r>
          </a:p>
          <a:p>
            <a:pPr marL="0" indent="0">
              <a:buNone/>
            </a:pPr>
            <a:r>
              <a:rPr lang="en-US" dirty="0">
                <a:hlinkClick r:id="rId4"/>
              </a:rPr>
              <a:t>gcsescience@aqa.org.uk</a:t>
            </a:r>
            <a:endParaRPr lang="en-US" dirty="0"/>
          </a:p>
          <a:p>
            <a:pPr marL="0" indent="0">
              <a:buNone/>
            </a:pPr>
            <a:r>
              <a:rPr lang="en-US" dirty="0">
                <a:hlinkClick r:id="rId5"/>
              </a:rPr>
              <a:t>alevelscience@aqa.org.uk</a:t>
            </a:r>
            <a:endParaRPr lang="en-US" dirty="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57</a:t>
            </a:fld>
            <a:endParaRPr lang="en-GB" dirty="0"/>
          </a:p>
        </p:txBody>
      </p:sp>
    </p:spTree>
    <p:extLst>
      <p:ext uri="{BB962C8B-B14F-4D97-AF65-F5344CB8AC3E}">
        <p14:creationId xmlns:p14="http://schemas.microsoft.com/office/powerpoint/2010/main" val="2403726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Footer Placeholder 3"/>
          <p:cNvSpPr>
            <a:spLocks noGrp="1"/>
          </p:cNvSpPr>
          <p:nvPr>
            <p:ph type="ftr" sz="quarter" idx="4294967295"/>
          </p:nvPr>
        </p:nvSpPr>
        <p:spPr bwMode="auto">
          <a:xfrm>
            <a:off x="1984188" y="6613913"/>
            <a:ext cx="2678112"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800" dirty="0"/>
              <a:t>Copyright © AQA and its licensors. All rights reserved.</a:t>
            </a:r>
          </a:p>
        </p:txBody>
      </p:sp>
      <p:sp>
        <p:nvSpPr>
          <p:cNvPr id="6" name="Title 4"/>
          <p:cNvSpPr txBox="1">
            <a:spLocks/>
          </p:cNvSpPr>
          <p:nvPr/>
        </p:nvSpPr>
        <p:spPr>
          <a:xfrm>
            <a:off x="539750" y="1666875"/>
            <a:ext cx="6508750" cy="495300"/>
          </a:xfrm>
          <a:prstGeom prst="rect">
            <a:avLst/>
          </a:prstGeom>
        </p:spPr>
        <p:txBody>
          <a:bodyPr lIns="0" tIns="0" rIns="0" bIns="0"/>
          <a:lstStyle>
            <a:lvl1pPr algn="l" defTabSz="457200" rtl="0" eaLnBrk="1" latinLnBrk="0" hangingPunct="1">
              <a:lnSpc>
                <a:spcPts val="3800"/>
              </a:lnSpc>
              <a:spcBef>
                <a:spcPct val="0"/>
              </a:spcBef>
              <a:buNone/>
              <a:defRPr sz="3600" b="0" i="0" kern="1200" baseline="0">
                <a:solidFill>
                  <a:schemeClr val="tx2"/>
                </a:solidFill>
                <a:latin typeface="AQA Chevin Pro Light"/>
                <a:ea typeface="+mj-ea"/>
                <a:cs typeface="AQA Chevin Pro Light"/>
              </a:defRPr>
            </a:lvl1pPr>
          </a:lstStyle>
          <a:p>
            <a:pPr fontAlgn="auto">
              <a:spcAft>
                <a:spcPts val="0"/>
              </a:spcAft>
              <a:defRPr/>
            </a:pPr>
            <a:r>
              <a:rPr lang="en-US" dirty="0">
                <a:solidFill>
                  <a:srgbClr val="412878"/>
                </a:solidFill>
                <a:latin typeface="Arial" panose="020B0604020202020204" pitchFamily="34" charset="0"/>
                <a:cs typeface="Arial" panose="020B0604020202020204" pitchFamily="34" charset="0"/>
              </a:rPr>
              <a:t>Thank you</a:t>
            </a:r>
          </a:p>
        </p:txBody>
      </p:sp>
      <p:sp>
        <p:nvSpPr>
          <p:cNvPr id="2" name="Slide Number Placeholder 1"/>
          <p:cNvSpPr>
            <a:spLocks noGrp="1"/>
          </p:cNvSpPr>
          <p:nvPr>
            <p:ph type="sldNum" sz="quarter" idx="10"/>
          </p:nvPr>
        </p:nvSpPr>
        <p:spPr/>
        <p:txBody>
          <a:bodyPr/>
          <a:lstStyle/>
          <a:p>
            <a:fld id="{9D4704D4-DAEA-4D4A-A9DC-4373E3AC7101}" type="slidenum">
              <a:rPr lang="en-GB" smtClean="0"/>
              <a:pPr/>
              <a:t>58</a:t>
            </a:fld>
            <a:endParaRPr lang="en-GB" dirty="0"/>
          </a:p>
        </p:txBody>
      </p:sp>
    </p:spTree>
    <p:extLst>
      <p:ext uri="{BB962C8B-B14F-4D97-AF65-F5344CB8AC3E}">
        <p14:creationId xmlns:p14="http://schemas.microsoft.com/office/powerpoint/2010/main" val="18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Secondary assessment in England</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5" name="Content Placeholder 4"/>
          <p:cNvSpPr>
            <a:spLocks noGrp="1"/>
          </p:cNvSpPr>
          <p:nvPr>
            <p:ph idx="1"/>
          </p:nvPr>
        </p:nvSpPr>
        <p:spPr/>
        <p:txBody>
          <a:bodyPr/>
          <a:lstStyle/>
          <a:p>
            <a:pPr>
              <a:lnSpc>
                <a:spcPts val="2800"/>
              </a:lnSpc>
              <a:spcBef>
                <a:spcPts val="0"/>
              </a:spcBef>
            </a:pPr>
            <a:r>
              <a:rPr lang="en-GB" dirty="0"/>
              <a:t>‘</a:t>
            </a:r>
            <a:r>
              <a:rPr lang="en-GB" sz="2400" dirty="0"/>
              <a:t>The Office of Qualifications and Examinations Regulation (Ofqual) regulates qualifications, examinations and assessments in England.’*</a:t>
            </a:r>
          </a:p>
          <a:p>
            <a:pPr>
              <a:lnSpc>
                <a:spcPts val="2800"/>
              </a:lnSpc>
              <a:spcBef>
                <a:spcPts val="0"/>
              </a:spcBef>
            </a:pPr>
            <a:endParaRPr lang="en-GB" sz="2400" dirty="0"/>
          </a:p>
          <a:p>
            <a:pPr>
              <a:lnSpc>
                <a:spcPts val="2800"/>
              </a:lnSpc>
              <a:spcBef>
                <a:spcPts val="0"/>
              </a:spcBef>
            </a:pPr>
            <a:r>
              <a:rPr lang="en-GB" sz="2400" dirty="0"/>
              <a:t>Independent of government and reports directly to Parliament.</a:t>
            </a:r>
          </a:p>
          <a:p>
            <a:pPr>
              <a:lnSpc>
                <a:spcPts val="2800"/>
              </a:lnSpc>
              <a:spcBef>
                <a:spcPts val="0"/>
              </a:spcBef>
            </a:pPr>
            <a:endParaRPr lang="en-GB" sz="2400" dirty="0"/>
          </a:p>
          <a:p>
            <a:pPr>
              <a:lnSpc>
                <a:spcPts val="2800"/>
              </a:lnSpc>
              <a:spcBef>
                <a:spcPts val="0"/>
              </a:spcBef>
            </a:pPr>
            <a:r>
              <a:rPr lang="en-GB" sz="2400" dirty="0"/>
              <a:t>In October 2018, there were over 150 awarding organisations recognised by </a:t>
            </a:r>
            <a:r>
              <a:rPr lang="en-GB" sz="2400" dirty="0" err="1"/>
              <a:t>Ofqual</a:t>
            </a:r>
            <a:r>
              <a:rPr lang="en-GB" sz="2400" dirty="0"/>
              <a:t>.</a:t>
            </a:r>
          </a:p>
          <a:p>
            <a:pPr>
              <a:lnSpc>
                <a:spcPts val="2800"/>
              </a:lnSpc>
              <a:spcBef>
                <a:spcPts val="0"/>
              </a:spcBef>
            </a:pPr>
            <a:endParaRPr lang="en-GB" sz="2400" dirty="0"/>
          </a:p>
          <a:p>
            <a:pPr>
              <a:lnSpc>
                <a:spcPts val="2800"/>
              </a:lnSpc>
              <a:spcBef>
                <a:spcPts val="0"/>
              </a:spcBef>
            </a:pPr>
            <a:r>
              <a:rPr lang="en-GB" sz="2400" dirty="0"/>
              <a:t>Which awarding organisations are involved with GCSE Science in England?</a:t>
            </a:r>
          </a:p>
          <a:p>
            <a:pPr marL="0" indent="0">
              <a:spcBef>
                <a:spcPts val="0"/>
              </a:spcBef>
              <a:buNone/>
            </a:pPr>
            <a:r>
              <a:rPr lang="en-GB" sz="1000" i="1" dirty="0"/>
              <a:t>*This information is available from: </a:t>
            </a:r>
            <a:r>
              <a:rPr lang="en-GB" sz="1000" i="1" dirty="0">
                <a:hlinkClick r:id="rId3"/>
              </a:rPr>
              <a:t>gov.uk/government/organisations/</a:t>
            </a:r>
            <a:r>
              <a:rPr lang="en-GB" sz="1000" i="1" dirty="0" err="1">
                <a:hlinkClick r:id="rId3"/>
              </a:rPr>
              <a:t>ofqual</a:t>
            </a:r>
            <a:r>
              <a:rPr lang="en-GB" sz="1000" i="1" dirty="0">
                <a:hlinkClick r:id="rId3"/>
              </a:rPr>
              <a:t>/about</a:t>
            </a:r>
            <a:endParaRPr lang="en-GB" sz="1000" i="1" dirty="0"/>
          </a:p>
          <a:p>
            <a:pPr marL="0" indent="0">
              <a:spcBef>
                <a:spcPts val="0"/>
              </a:spcBef>
              <a:buNone/>
            </a:pPr>
            <a:r>
              <a:rPr lang="en-GB" sz="1000" i="1" dirty="0"/>
              <a:t>This contains public sector information licensed under the Open Government License v.3.0</a:t>
            </a:r>
          </a:p>
          <a:p>
            <a:pPr>
              <a:spcBef>
                <a:spcPts val="0"/>
              </a:spcBef>
            </a:pPr>
            <a:endParaRPr lang="en-GB" sz="2400"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944673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85725" algn="l"/>
              </a:tabLst>
            </a:pPr>
            <a:r>
              <a:rPr lang="en-GB" sz="3200" dirty="0">
                <a:solidFill>
                  <a:srgbClr val="412878"/>
                </a:solidFill>
              </a:rPr>
              <a:t>GCSE Awarding Organisations in England</a:t>
            </a:r>
          </a:p>
        </p:txBody>
      </p:sp>
      <p:sp>
        <p:nvSpPr>
          <p:cNvPr id="3" name="Content Placeholder 2"/>
          <p:cNvSpPr>
            <a:spLocks noGrp="1"/>
          </p:cNvSpPr>
          <p:nvPr>
            <p:ph idx="1"/>
          </p:nvPr>
        </p:nvSpPr>
        <p:spPr/>
        <p:txBody>
          <a:bodyPr/>
          <a:lstStyle/>
          <a:p>
            <a:pPr>
              <a:spcBef>
                <a:spcPts val="0"/>
              </a:spcBef>
              <a:buClr>
                <a:schemeClr val="tx1"/>
              </a:buClr>
            </a:pPr>
            <a:r>
              <a:rPr lang="en-GB" dirty="0"/>
              <a:t>AQA</a:t>
            </a:r>
          </a:p>
          <a:p>
            <a:pPr>
              <a:spcBef>
                <a:spcPts val="0"/>
              </a:spcBef>
              <a:buClr>
                <a:schemeClr val="tx1"/>
              </a:buClr>
              <a:buFont typeface="Arial" pitchFamily="34" charset="0"/>
              <a:buChar char="•"/>
            </a:pPr>
            <a:endParaRPr lang="en-GB" dirty="0"/>
          </a:p>
          <a:p>
            <a:pPr>
              <a:spcBef>
                <a:spcPts val="0"/>
              </a:spcBef>
              <a:buClr>
                <a:schemeClr val="tx1"/>
              </a:buClr>
              <a:buFont typeface="Arial" pitchFamily="34" charset="0"/>
              <a:buChar char="•"/>
            </a:pPr>
            <a:r>
              <a:rPr lang="en-GB" dirty="0"/>
              <a:t>Edexcel</a:t>
            </a:r>
          </a:p>
          <a:p>
            <a:pPr>
              <a:spcBef>
                <a:spcPts val="0"/>
              </a:spcBef>
              <a:buClr>
                <a:schemeClr val="tx1"/>
              </a:buClr>
              <a:buFont typeface="Arial" pitchFamily="34" charset="0"/>
              <a:buChar char="•"/>
            </a:pPr>
            <a:endParaRPr lang="en-GB" dirty="0"/>
          </a:p>
          <a:p>
            <a:pPr>
              <a:spcBef>
                <a:spcPts val="0"/>
              </a:spcBef>
              <a:buClr>
                <a:schemeClr val="tx1"/>
              </a:buClr>
              <a:buFont typeface="Arial" pitchFamily="34" charset="0"/>
              <a:buChar char="•"/>
            </a:pPr>
            <a:r>
              <a:rPr lang="en-GB" dirty="0"/>
              <a:t>Eduqas</a:t>
            </a:r>
          </a:p>
          <a:p>
            <a:pPr>
              <a:spcBef>
                <a:spcPts val="0"/>
              </a:spcBef>
              <a:buClr>
                <a:schemeClr val="tx1"/>
              </a:buClr>
              <a:buFont typeface="Arial" pitchFamily="34" charset="0"/>
              <a:buChar char="•"/>
            </a:pPr>
            <a:endParaRPr lang="en-GB" dirty="0"/>
          </a:p>
          <a:p>
            <a:pPr>
              <a:spcBef>
                <a:spcPts val="0"/>
              </a:spcBef>
              <a:buClr>
                <a:schemeClr val="tx1"/>
              </a:buClr>
              <a:buFont typeface="Arial" pitchFamily="34" charset="0"/>
              <a:buChar char="•"/>
            </a:pPr>
            <a:r>
              <a:rPr lang="en-GB" dirty="0"/>
              <a:t>OCR </a:t>
            </a:r>
          </a:p>
          <a:p>
            <a:pPr marL="0" indent="0">
              <a:buNone/>
            </a:pPr>
            <a:endParaRPr lang="en-GB" dirty="0"/>
          </a:p>
        </p:txBody>
      </p:sp>
      <p:sp>
        <p:nvSpPr>
          <p:cNvPr id="4" name="Footer Placeholder 3"/>
          <p:cNvSpPr>
            <a:spLocks noGrp="1"/>
          </p:cNvSpPr>
          <p:nvPr>
            <p:ph type="ftr" sz="quarter" idx="10"/>
          </p:nvPr>
        </p:nvSpPr>
        <p:spPr/>
        <p:txBody>
          <a:bodyPr/>
          <a:lstStyle/>
          <a:p>
            <a:r>
              <a:rPr lang="en-US" dirty="0"/>
              <a:t>Copyright © AQA and its licensors. All rights reserved.</a:t>
            </a:r>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Tree>
    <p:custDataLst>
      <p:tags r:id="rId1"/>
    </p:custDataLst>
    <p:extLst>
      <p:ext uri="{BB962C8B-B14F-4D97-AF65-F5344CB8AC3E}">
        <p14:creationId xmlns:p14="http://schemas.microsoft.com/office/powerpoint/2010/main" val="176663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Joint Council for Qualifications (JCQ)</a:t>
            </a:r>
          </a:p>
        </p:txBody>
      </p:sp>
      <p:sp>
        <p:nvSpPr>
          <p:cNvPr id="5" name="Content Placeholder 4"/>
          <p:cNvSpPr>
            <a:spLocks noGrp="1"/>
          </p:cNvSpPr>
          <p:nvPr>
            <p:ph idx="1"/>
          </p:nvPr>
        </p:nvSpPr>
        <p:spPr/>
        <p:txBody>
          <a:bodyPr/>
          <a:lstStyle/>
          <a:p>
            <a:pPr>
              <a:spcBef>
                <a:spcPts val="0"/>
              </a:spcBef>
            </a:pPr>
            <a:r>
              <a:rPr lang="en-GB" dirty="0"/>
              <a:t>Umbrella organisation for all four English Awarding Organisations.</a:t>
            </a:r>
          </a:p>
          <a:p>
            <a:pPr>
              <a:spcBef>
                <a:spcPts val="0"/>
              </a:spcBef>
              <a:buFont typeface="Arial" pitchFamily="34" charset="0"/>
              <a:buChar char="•"/>
            </a:pPr>
            <a:endParaRPr lang="en-GB" dirty="0"/>
          </a:p>
          <a:p>
            <a:pPr>
              <a:spcBef>
                <a:spcPts val="0"/>
              </a:spcBef>
              <a:buFont typeface="Arial" pitchFamily="34" charset="0"/>
              <a:buChar char="•"/>
            </a:pPr>
            <a:r>
              <a:rPr lang="en-GB" dirty="0"/>
              <a:t>Determines the general rules and regulations which are applied to the conduct of all assessments. </a:t>
            </a:r>
          </a:p>
          <a:p>
            <a:pPr>
              <a:buFont typeface="Arial" pitchFamily="34" charset="0"/>
              <a:buChar char="•"/>
            </a:pPr>
            <a:endParaRPr lang="en-GB" dirty="0"/>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Slide Number Placeholder 3"/>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409220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12878"/>
                </a:solidFill>
              </a:rPr>
              <a:t>Regulation</a:t>
            </a:r>
          </a:p>
        </p:txBody>
      </p:sp>
      <p:sp>
        <p:nvSpPr>
          <p:cNvPr id="4" name="Footer Placeholder 3"/>
          <p:cNvSpPr>
            <a:spLocks noGrp="1"/>
          </p:cNvSpPr>
          <p:nvPr>
            <p:ph type="ftr" sz="quarter" idx="10"/>
          </p:nvPr>
        </p:nvSpPr>
        <p:spPr>
          <a:prstGeom prst="rect">
            <a:avLst/>
          </a:prstGeom>
        </p:spPr>
        <p:txBody>
          <a:bodyPr/>
          <a:lstStyle/>
          <a:p>
            <a:r>
              <a:rPr lang="en-US" dirty="0"/>
              <a:t>Copyright © AQA and its licensors. All rights reserved.</a:t>
            </a:r>
          </a:p>
        </p:txBody>
      </p:sp>
      <p:sp>
        <p:nvSpPr>
          <p:cNvPr id="5" name="Content Placeholder 4"/>
          <p:cNvSpPr>
            <a:spLocks noGrp="1"/>
          </p:cNvSpPr>
          <p:nvPr>
            <p:ph idx="1"/>
          </p:nvPr>
        </p:nvSpPr>
        <p:spPr/>
        <p:txBody>
          <a:bodyPr/>
          <a:lstStyle/>
          <a:p>
            <a:pPr marL="0" indent="0">
              <a:spcBef>
                <a:spcPts val="0"/>
              </a:spcBef>
              <a:buNone/>
            </a:pPr>
            <a:r>
              <a:rPr lang="en-GB" dirty="0"/>
              <a:t>Department for Education (DfE)</a:t>
            </a:r>
          </a:p>
          <a:p>
            <a:pPr marL="0" indent="0">
              <a:spcBef>
                <a:spcPts val="0"/>
              </a:spcBef>
              <a:buNone/>
            </a:pPr>
            <a:endParaRPr lang="en-GB" dirty="0"/>
          </a:p>
          <a:p>
            <a:pPr>
              <a:spcBef>
                <a:spcPts val="0"/>
              </a:spcBef>
              <a:buFont typeface="Arial" pitchFamily="34" charset="0"/>
              <a:buChar char="•"/>
            </a:pPr>
            <a:r>
              <a:rPr lang="en-GB" dirty="0"/>
              <a:t>‘…is responsible for children’s services and education, including higher and further education policy, apprenticeships and wider skills in England.’</a:t>
            </a:r>
          </a:p>
          <a:p>
            <a:pPr>
              <a:spcBef>
                <a:spcPts val="0"/>
              </a:spcBef>
              <a:buFont typeface="Arial" pitchFamily="34" charset="0"/>
              <a:buChar char="•"/>
            </a:pPr>
            <a:endParaRPr lang="en-GB" dirty="0"/>
          </a:p>
          <a:p>
            <a:pPr>
              <a:spcBef>
                <a:spcPts val="0"/>
              </a:spcBef>
              <a:buFont typeface="Arial" pitchFamily="34" charset="0"/>
              <a:buChar char="•"/>
            </a:pPr>
            <a:r>
              <a:rPr lang="en-GB" dirty="0"/>
              <a:t>Overall responsibility for setting national policy with regard to education:</a:t>
            </a:r>
          </a:p>
          <a:p>
            <a:pPr lvl="2">
              <a:spcBef>
                <a:spcPts val="0"/>
              </a:spcBef>
              <a:buClr>
                <a:schemeClr val="tx2"/>
              </a:buClr>
              <a:buSzPct val="50000"/>
              <a:buFont typeface="Courier New" panose="02070309020205020404" pitchFamily="49" charset="0"/>
              <a:buChar char="o"/>
            </a:pPr>
            <a:r>
              <a:rPr lang="en-GB" dirty="0"/>
              <a:t>national curriculum (KS1-4)</a:t>
            </a:r>
          </a:p>
          <a:p>
            <a:pPr lvl="2">
              <a:spcBef>
                <a:spcPts val="0"/>
              </a:spcBef>
              <a:buClr>
                <a:schemeClr val="tx2"/>
              </a:buClr>
              <a:buSzPct val="50000"/>
              <a:buFont typeface="Courier New" panose="02070309020205020404" pitchFamily="49" charset="0"/>
              <a:buChar char="o"/>
            </a:pPr>
            <a:r>
              <a:rPr lang="en-GB" dirty="0"/>
              <a:t>types of qualifications (GCSE’s, A-levels, Tech Awards etc) including subjects.</a:t>
            </a:r>
          </a:p>
          <a:p>
            <a:pPr marL="0" indent="0">
              <a:spcBef>
                <a:spcPts val="0"/>
              </a:spcBef>
              <a:buClr>
                <a:schemeClr val="tx2"/>
              </a:buClr>
              <a:buSzPct val="50000"/>
              <a:buNone/>
            </a:pPr>
            <a:endParaRPr lang="en-GB" sz="1000" i="1" dirty="0"/>
          </a:p>
          <a:p>
            <a:pPr marL="0" indent="0">
              <a:spcBef>
                <a:spcPts val="0"/>
              </a:spcBef>
              <a:buClr>
                <a:schemeClr val="tx2"/>
              </a:buClr>
              <a:buSzPct val="50000"/>
              <a:buNone/>
            </a:pPr>
            <a:r>
              <a:rPr lang="en-GB" sz="1000" i="1" dirty="0"/>
              <a:t>This information is from </a:t>
            </a:r>
            <a:r>
              <a:rPr lang="en-GB" sz="1000" i="1" dirty="0">
                <a:hlinkClick r:id="rId3"/>
              </a:rPr>
              <a:t>gov.uk/government/organisations/department-for-education/about</a:t>
            </a:r>
            <a:r>
              <a:rPr lang="en-GB" sz="1000" i="1" dirty="0"/>
              <a:t> </a:t>
            </a:r>
          </a:p>
          <a:p>
            <a:pPr marL="0" indent="0">
              <a:spcBef>
                <a:spcPts val="0"/>
              </a:spcBef>
              <a:buClr>
                <a:schemeClr val="tx2"/>
              </a:buClr>
              <a:buSzPct val="50000"/>
              <a:buNone/>
            </a:pPr>
            <a:r>
              <a:rPr lang="en-GB" sz="1000" i="1" dirty="0"/>
              <a:t>This contains public sector information licensed under the Open Government License v.3.0</a:t>
            </a:r>
            <a:endParaRPr lang="en-GB" sz="1000"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3235454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heme/theme1.xml><?xml version="1.0" encoding="utf-8"?>
<a:theme xmlns:a="http://schemas.openxmlformats.org/drawingml/2006/main" name="AQA presentation master Events">
  <a:themeElements>
    <a:clrScheme name="Custom 2">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5608</Words>
  <Application>Microsoft Office PowerPoint</Application>
  <PresentationFormat>On-screen Show (4:3)</PresentationFormat>
  <Paragraphs>721</Paragraphs>
  <Slides>58</Slides>
  <Notes>53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ＭＳ Ｐゴシック</vt:lpstr>
      <vt:lpstr>AQA Chevin Pro Light</vt:lpstr>
      <vt:lpstr>Arial</vt:lpstr>
      <vt:lpstr>Calibri</vt:lpstr>
      <vt:lpstr>Courier New</vt:lpstr>
      <vt:lpstr>Symbol</vt:lpstr>
      <vt:lpstr>Times New Roman</vt:lpstr>
      <vt:lpstr>AQA presentation master Events</vt:lpstr>
      <vt:lpstr>AQA Presentation</vt:lpstr>
      <vt:lpstr>ASE Annual Conference:  Support for your first years in teaching</vt:lpstr>
      <vt:lpstr>Welcome</vt:lpstr>
      <vt:lpstr>This meeting will be recorded</vt:lpstr>
      <vt:lpstr>Outline for the session</vt:lpstr>
      <vt:lpstr>Structure of secondary assessment in England</vt:lpstr>
      <vt:lpstr>Secondary assessment in England</vt:lpstr>
      <vt:lpstr>GCSE Awarding Organisations in England</vt:lpstr>
      <vt:lpstr>Joint Council for Qualifications (JCQ)</vt:lpstr>
      <vt:lpstr>Regulation</vt:lpstr>
      <vt:lpstr>Regulation</vt:lpstr>
      <vt:lpstr>DfE subject content</vt:lpstr>
      <vt:lpstr>DfE subject content</vt:lpstr>
      <vt:lpstr>What is a specification?</vt:lpstr>
      <vt:lpstr>What is a specification? </vt:lpstr>
      <vt:lpstr>What is a specification? </vt:lpstr>
      <vt:lpstr>Our specification </vt:lpstr>
      <vt:lpstr>Our specification </vt:lpstr>
      <vt:lpstr>Recent reforms of qualifications</vt:lpstr>
      <vt:lpstr>New GCSE grading</vt:lpstr>
      <vt:lpstr>New GCSE grading</vt:lpstr>
      <vt:lpstr>Grading in Combined Science</vt:lpstr>
      <vt:lpstr>Grading in Combined Science</vt:lpstr>
      <vt:lpstr>GCSE Sciences: 2019 question paper delivery</vt:lpstr>
      <vt:lpstr>The awarding process</vt:lpstr>
      <vt:lpstr>What exactly is awarding?</vt:lpstr>
      <vt:lpstr>Getting the right grade – assessments</vt:lpstr>
      <vt:lpstr>Getting the right grade – awarding  </vt:lpstr>
      <vt:lpstr>Getting the right grade – awarding  </vt:lpstr>
      <vt:lpstr>How is a grade boundary decided?</vt:lpstr>
      <vt:lpstr>How is a grade boundary decided?</vt:lpstr>
      <vt:lpstr>New GCSE grading</vt:lpstr>
      <vt:lpstr>New GCSE grading</vt:lpstr>
      <vt:lpstr>Our Science papers and mark schemes</vt:lpstr>
      <vt:lpstr>Key points for successful assessment design</vt:lpstr>
      <vt:lpstr>Key points for successful assessment design</vt:lpstr>
      <vt:lpstr>GCSE Science Assessment Objectives</vt:lpstr>
      <vt:lpstr>Level of demand in GCSE Science papers</vt:lpstr>
      <vt:lpstr>Assessing equations at different demand levels</vt:lpstr>
      <vt:lpstr>Assessing equations at low demand </vt:lpstr>
      <vt:lpstr>Assessing equations at low demand </vt:lpstr>
      <vt:lpstr>Assessing equations at standard demand </vt:lpstr>
      <vt:lpstr>Assessing equations at standard demand </vt:lpstr>
      <vt:lpstr>Assessing equations at high demand</vt:lpstr>
      <vt:lpstr>Our Science papers and mark schemes</vt:lpstr>
      <vt:lpstr>Our Science papers and mark schemes</vt:lpstr>
      <vt:lpstr>Resources</vt:lpstr>
      <vt:lpstr>Science hub network </vt:lpstr>
      <vt:lpstr>Resources </vt:lpstr>
      <vt:lpstr>Become an examiner/moderator</vt:lpstr>
      <vt:lpstr>Enhanced Results Analysis</vt:lpstr>
      <vt:lpstr>Managing groups facility</vt:lpstr>
      <vt:lpstr>Updates</vt:lpstr>
      <vt:lpstr>New GCSE science resources</vt:lpstr>
      <vt:lpstr>Teachit resource on equations</vt:lpstr>
      <vt:lpstr>Any questions?</vt:lpstr>
      <vt:lpstr>How did we do?</vt:lpstr>
      <vt:lpstr>Get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2020 support for your first years in teaching</dc:title>
  <dc:creator>AQA</dc:creator>
  <cp:lastPrinted>2017-02-06T11:47:27Z</cp:lastPrinted>
  <dcterms:created xsi:type="dcterms:W3CDTF">2017-07-10T11:13:35Z</dcterms:created>
  <dcterms:modified xsi:type="dcterms:W3CDTF">2019-11-29T10:30:27Z</dcterms:modified>
</cp:coreProperties>
</file>