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media/image20.jpg" ContentType="image/jpg"/>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1.jpg" ContentType="image/jpg"/>
  <Override PartName="/ppt/media/image22.jpg" ContentType="image/jpg"/>
  <Override PartName="/ppt/notesSlides/notesSlide12.xml" ContentType="application/vnd.openxmlformats-officedocument.presentationml.notesSlide+xml"/>
  <Override PartName="/ppt/media/image23.jpg" ContentType="image/jpg"/>
  <Override PartName="/ppt/media/image24.jpg" ContentType="image/jpg"/>
  <Override PartName="/ppt/notesSlides/notesSlide13.xml" ContentType="application/vnd.openxmlformats-officedocument.presentationml.notesSlide+xml"/>
  <Override PartName="/ppt/media/image25.jpg" ContentType="image/jpg"/>
  <Override PartName="/ppt/notesSlides/notesSlide14.xml" ContentType="application/vnd.openxmlformats-officedocument.presentationml.notesSlide+xml"/>
  <Override PartName="/ppt/media/image26.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63" r:id="rId2"/>
    <p:sldId id="319" r:id="rId3"/>
    <p:sldId id="320" r:id="rId4"/>
    <p:sldId id="278" r:id="rId5"/>
    <p:sldId id="305" r:id="rId6"/>
    <p:sldId id="302" r:id="rId7"/>
    <p:sldId id="282" r:id="rId8"/>
    <p:sldId id="283" r:id="rId9"/>
    <p:sldId id="285" r:id="rId10"/>
    <p:sldId id="286" r:id="rId11"/>
    <p:sldId id="429" r:id="rId12"/>
    <p:sldId id="288" r:id="rId13"/>
    <p:sldId id="289" r:id="rId14"/>
    <p:sldId id="290" r:id="rId15"/>
    <p:sldId id="306" r:id="rId16"/>
    <p:sldId id="287" r:id="rId17"/>
    <p:sldId id="291" r:id="rId18"/>
    <p:sldId id="281" r:id="rId19"/>
    <p:sldId id="293" r:id="rId20"/>
    <p:sldId id="284" r:id="rId21"/>
    <p:sldId id="292" r:id="rId22"/>
    <p:sldId id="295" r:id="rId23"/>
    <p:sldId id="431" r:id="rId24"/>
    <p:sldId id="297" r:id="rId25"/>
    <p:sldId id="298" r:id="rId26"/>
    <p:sldId id="299" r:id="rId27"/>
    <p:sldId id="307" r:id="rId28"/>
    <p:sldId id="300" r:id="rId29"/>
    <p:sldId id="308" r:id="rId30"/>
    <p:sldId id="259" r:id="rId31"/>
    <p:sldId id="309" r:id="rId32"/>
    <p:sldId id="301" r:id="rId33"/>
    <p:sldId id="303" r:id="rId34"/>
    <p:sldId id="310" r:id="rId35"/>
    <p:sldId id="430" r:id="rId36"/>
    <p:sldId id="311" r:id="rId37"/>
    <p:sldId id="304" r:id="rId38"/>
    <p:sldId id="410" r:id="rId39"/>
    <p:sldId id="438" r:id="rId40"/>
    <p:sldId id="312" r:id="rId41"/>
    <p:sldId id="428" r:id="rId42"/>
    <p:sldId id="261" r:id="rId4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63"/>
            <p14:sldId id="319"/>
            <p14:sldId id="320"/>
            <p14:sldId id="278"/>
            <p14:sldId id="305"/>
            <p14:sldId id="302"/>
            <p14:sldId id="282"/>
            <p14:sldId id="283"/>
            <p14:sldId id="285"/>
            <p14:sldId id="286"/>
            <p14:sldId id="429"/>
            <p14:sldId id="288"/>
            <p14:sldId id="289"/>
            <p14:sldId id="290"/>
            <p14:sldId id="306"/>
            <p14:sldId id="287"/>
            <p14:sldId id="291"/>
            <p14:sldId id="281"/>
            <p14:sldId id="293"/>
            <p14:sldId id="284"/>
            <p14:sldId id="292"/>
            <p14:sldId id="295"/>
            <p14:sldId id="431"/>
            <p14:sldId id="297"/>
            <p14:sldId id="298"/>
            <p14:sldId id="299"/>
            <p14:sldId id="307"/>
            <p14:sldId id="300"/>
            <p14:sldId id="308"/>
            <p14:sldId id="259"/>
            <p14:sldId id="309"/>
            <p14:sldId id="301"/>
            <p14:sldId id="303"/>
            <p14:sldId id="310"/>
            <p14:sldId id="430"/>
            <p14:sldId id="311"/>
            <p14:sldId id="304"/>
            <p14:sldId id="410"/>
            <p14:sldId id="438"/>
            <p14:sldId id="312"/>
            <p14:sldId id="428"/>
            <p14:sldId id="261"/>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bridge, Zoe" initials="WZ" lastIdx="14" clrIdx="0">
    <p:extLst/>
  </p:cmAuthor>
  <p:cmAuthor id="2" name="Witter, Catherine" initials="WC" lastIdx="18" clrIdx="1">
    <p:extLst/>
  </p:cmAuthor>
  <p:cmAuthor id="3" name="Mathews, Annika" initials="MA"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45" autoAdjust="0"/>
  </p:normalViewPr>
  <p:slideViewPr>
    <p:cSldViewPr snapToGrid="0" snapToObjects="1" showGuides="1">
      <p:cViewPr varScale="1">
        <p:scale>
          <a:sx n="67" d="100"/>
          <a:sy n="67" d="100"/>
        </p:scale>
        <p:origin x="1164" y="60"/>
      </p:cViewPr>
      <p:guideLst>
        <p:guide orient="horz" pos="2157"/>
        <p:guide orient="horz" pos="4230"/>
        <p:guide pos="344"/>
      </p:guideLst>
    </p:cSldViewPr>
  </p:slideViewPr>
  <p:outlineViewPr>
    <p:cViewPr>
      <p:scale>
        <a:sx n="33" d="100"/>
        <a:sy n="33" d="100"/>
      </p:scale>
      <p:origin x="0" y="1428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0FC9EEB9-F1A0-434F-86B6-FD99F43D287F}" type="datetime1">
              <a:rPr lang="en-US" smtClean="0"/>
              <a:t>11/29/2019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EA67E70D-5460-40E9-A4D2-9AB96C0023E4}" type="datetime1">
              <a:rPr lang="en-US" smtClean="0"/>
              <a:t>11/29/2019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86DD211-A898-4930-A1B7-740E7B546EE5}"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46CA525C-7B56-4B9D-A2A9-D3C08E0ACB67}"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C70C-4F3D-A24C-BE6B-90E4410CB343}" type="slidenum">
              <a:rPr lang="en-US" smtClean="0"/>
              <a:pPr/>
              <a:t>21</a:t>
            </a:fld>
            <a:endParaRPr lang="en-US" dirty="0"/>
          </a:p>
        </p:txBody>
      </p:sp>
    </p:spTree>
    <p:extLst>
      <p:ext uri="{BB962C8B-B14F-4D97-AF65-F5344CB8AC3E}">
        <p14:creationId xmlns:p14="http://schemas.microsoft.com/office/powerpoint/2010/main" val="33780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DDAF20-B034-4076-9AEC-447EC2133825}"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359351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C11AA87-82D6-42E1-8C55-F5D9EF711B8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411340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9B7DBDA-AC3E-4DD7-A504-B78DED3B04F3}"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337586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DC4DEE0-9A71-46AB-AF5D-E9BCC9786AAF}"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197221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18-23 of DfE Subject Level Conditions document</a:t>
            </a:r>
          </a:p>
        </p:txBody>
      </p:sp>
      <p:sp>
        <p:nvSpPr>
          <p:cNvPr id="4" name="Slide Number Placeholder 3"/>
          <p:cNvSpPr>
            <a:spLocks noGrp="1"/>
          </p:cNvSpPr>
          <p:nvPr>
            <p:ph type="sldNum" sz="quarter" idx="5"/>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376797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18-23 of DfE Subject Level Conditions document</a:t>
            </a:r>
          </a:p>
        </p:txBody>
      </p:sp>
      <p:sp>
        <p:nvSpPr>
          <p:cNvPr id="4" name="Slide Number Placeholder 3"/>
          <p:cNvSpPr>
            <a:spLocks noGrp="1"/>
          </p:cNvSpPr>
          <p:nvPr>
            <p:ph type="sldNum" sz="quarter" idx="5"/>
          </p:nvPr>
        </p:nvSpPr>
        <p:spPr/>
        <p:txBody>
          <a:bodyPr/>
          <a:lstStyle/>
          <a:p>
            <a:fld id="{D3A5C70C-4F3D-A24C-BE6B-90E4410CB343}" type="slidenum">
              <a:rPr lang="en-US" smtClean="0"/>
              <a:t>34</a:t>
            </a:fld>
            <a:endParaRPr lang="en-US"/>
          </a:p>
        </p:txBody>
      </p:sp>
    </p:spTree>
    <p:extLst>
      <p:ext uri="{BB962C8B-B14F-4D97-AF65-F5344CB8AC3E}">
        <p14:creationId xmlns:p14="http://schemas.microsoft.com/office/powerpoint/2010/main" val="2130681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18-23 of DfE Subject Level Conditions document</a:t>
            </a:r>
          </a:p>
        </p:txBody>
      </p:sp>
      <p:sp>
        <p:nvSpPr>
          <p:cNvPr id="4" name="Slide Number Placeholder 3"/>
          <p:cNvSpPr>
            <a:spLocks noGrp="1"/>
          </p:cNvSpPr>
          <p:nvPr>
            <p:ph type="sldNum" sz="quarter" idx="5"/>
          </p:nvPr>
        </p:nvSpPr>
        <p:spPr/>
        <p:txBody>
          <a:bodyPr/>
          <a:lstStyle/>
          <a:p>
            <a:fld id="{D3A5C70C-4F3D-A24C-BE6B-90E4410CB343}" type="slidenum">
              <a:rPr lang="en-US" smtClean="0"/>
              <a:t>35</a:t>
            </a:fld>
            <a:endParaRPr lang="en-US"/>
          </a:p>
        </p:txBody>
      </p:sp>
    </p:spTree>
    <p:extLst>
      <p:ext uri="{BB962C8B-B14F-4D97-AF65-F5344CB8AC3E}">
        <p14:creationId xmlns:p14="http://schemas.microsoft.com/office/powerpoint/2010/main" val="67675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AQA invests in practical science expertise</a:t>
            </a:r>
          </a:p>
        </p:txBody>
      </p:sp>
      <p:sp>
        <p:nvSpPr>
          <p:cNvPr id="4" name="Slide Number Placeholder 3"/>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15451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a:t>
            </a:r>
            <a:r>
              <a:rPr lang="en-GB" baseline="0" dirty="0"/>
              <a:t> verbal indication of how practical work is assessed in items – we have a practical handbook to support teachers – standard practical work but teachers do teach outside their subject area at this level. No more than 5 mins as main interest to HE colleagues is the A-level/KS5 qualifications.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02DDD64-DFE1-4175-8984-40FB7ACF171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121879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Date Placeholder 5"/>
          <p:cNvSpPr>
            <a:spLocks noGrp="1"/>
          </p:cNvSpPr>
          <p:nvPr>
            <p:ph type="dt" idx="12"/>
          </p:nvPr>
        </p:nvSpPr>
        <p:spPr/>
        <p:txBody>
          <a:bodyPr/>
          <a:lstStyle/>
          <a:p>
            <a:fld id="{76463C3B-2001-458A-BA40-2A5830DBA6F3}" type="datetime1">
              <a:rPr lang="en-US" smtClean="0"/>
              <a:t>11/29/2019</a:t>
            </a:fld>
            <a:endParaRPr lang="en-US" dirty="0"/>
          </a:p>
        </p:txBody>
      </p:sp>
    </p:spTree>
    <p:extLst>
      <p:ext uri="{BB962C8B-B14F-4D97-AF65-F5344CB8AC3E}">
        <p14:creationId xmlns:p14="http://schemas.microsoft.com/office/powerpoint/2010/main" val="296991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31056362-C0B3-46FE-B6C0-4C29E494DE7B}" type="slidenum">
              <a:rPr lang="en-GB" smtClean="0"/>
              <a:pPr/>
              <a:t>9</a:t>
            </a:fld>
            <a:endParaRPr lang="en-GB" dirty="0"/>
          </a:p>
        </p:txBody>
      </p:sp>
      <p:sp>
        <p:nvSpPr>
          <p:cNvPr id="5" name="Footer Placeholder 4"/>
          <p:cNvSpPr>
            <a:spLocks noGrp="1"/>
          </p:cNvSpPr>
          <p:nvPr>
            <p:ph type="ftr" sz="quarter" idx="11"/>
          </p:nvPr>
        </p:nvSpPr>
        <p:spPr/>
        <p:txBody>
          <a:bodyPr/>
          <a:lstStyle/>
          <a:p>
            <a:endParaRPr lang="en-US" dirty="0"/>
          </a:p>
        </p:txBody>
      </p:sp>
      <p:sp>
        <p:nvSpPr>
          <p:cNvPr id="6" name="Date Placeholder 5"/>
          <p:cNvSpPr>
            <a:spLocks noGrp="1"/>
          </p:cNvSpPr>
          <p:nvPr>
            <p:ph type="dt" idx="12"/>
          </p:nvPr>
        </p:nvSpPr>
        <p:spPr/>
        <p:txBody>
          <a:bodyPr/>
          <a:lstStyle/>
          <a:p>
            <a:fld id="{C30523C4-A741-4ACF-9855-DE605D167F55}" type="datetime1">
              <a:rPr lang="en-US" smtClean="0"/>
              <a:t>11/29/2019</a:t>
            </a:fld>
            <a:endParaRPr lang="en-US" dirty="0"/>
          </a:p>
        </p:txBody>
      </p:sp>
    </p:spTree>
    <p:extLst>
      <p:ext uri="{BB962C8B-B14F-4D97-AF65-F5344CB8AC3E}">
        <p14:creationId xmlns:p14="http://schemas.microsoft.com/office/powerpoint/2010/main" val="319384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Date Placeholder 5"/>
          <p:cNvSpPr>
            <a:spLocks noGrp="1"/>
          </p:cNvSpPr>
          <p:nvPr>
            <p:ph type="dt" idx="12"/>
          </p:nvPr>
        </p:nvSpPr>
        <p:spPr/>
        <p:txBody>
          <a:bodyPr/>
          <a:lstStyle/>
          <a:p>
            <a:fld id="{8F91543D-21AD-449D-924D-7BD70C46562B}" type="datetime1">
              <a:rPr lang="en-US" smtClean="0"/>
              <a:t>11/29/2019</a:t>
            </a:fld>
            <a:endParaRPr lang="en-US" dirty="0"/>
          </a:p>
        </p:txBody>
      </p:sp>
    </p:spTree>
    <p:extLst>
      <p:ext uri="{BB962C8B-B14F-4D97-AF65-F5344CB8AC3E}">
        <p14:creationId xmlns:p14="http://schemas.microsoft.com/office/powerpoint/2010/main" val="91937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Date Placeholder 5"/>
          <p:cNvSpPr>
            <a:spLocks noGrp="1"/>
          </p:cNvSpPr>
          <p:nvPr>
            <p:ph type="dt" idx="12"/>
          </p:nvPr>
        </p:nvSpPr>
        <p:spPr/>
        <p:txBody>
          <a:bodyPr/>
          <a:lstStyle/>
          <a:p>
            <a:fld id="{A94D0B12-69B7-4E64-B9AB-1AE658AB4764}" type="datetime1">
              <a:rPr lang="en-US" smtClean="0"/>
              <a:t>11/29/2019</a:t>
            </a:fld>
            <a:endParaRPr lang="en-US" dirty="0"/>
          </a:p>
        </p:txBody>
      </p:sp>
    </p:spTree>
    <p:extLst>
      <p:ext uri="{BB962C8B-B14F-4D97-AF65-F5344CB8AC3E}">
        <p14:creationId xmlns:p14="http://schemas.microsoft.com/office/powerpoint/2010/main" val="171305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721">
              <a:defRPr/>
            </a:pPr>
            <a:r>
              <a:rPr lang="en-GB" dirty="0"/>
              <a:t>Note</a:t>
            </a:r>
            <a:r>
              <a:rPr lang="en-GB" baseline="0" dirty="0"/>
              <a:t> that the four AOs collectively do approximately 3500 monitoring visits every cycle. The pass enables them to report on the practical endorsement of their students.</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20</a:t>
            </a:fld>
            <a:endParaRPr lang="en-GB" dirty="0"/>
          </a:p>
        </p:txBody>
      </p:sp>
      <p:sp>
        <p:nvSpPr>
          <p:cNvPr id="5" name="Date Placeholder 4"/>
          <p:cNvSpPr>
            <a:spLocks noGrp="1"/>
          </p:cNvSpPr>
          <p:nvPr>
            <p:ph type="dt" idx="11"/>
          </p:nvPr>
        </p:nvSpPr>
        <p:spPr/>
        <p:txBody>
          <a:bodyPr/>
          <a:lstStyle/>
          <a:p>
            <a:fld id="{5BD5D84B-BE7F-4521-9543-C9B4FB1BE45D}" type="datetime1">
              <a:rPr lang="en-US" smtClean="0"/>
              <a:t>11/29/2019</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GB"/>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93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a:t>Text Arial 20</a:t>
            </a:r>
          </a:p>
          <a:p>
            <a:pPr eaLnBrk="1" hangingPunct="1"/>
            <a:endParaRPr lang="en-GB" sz="1800" dirty="0"/>
          </a:p>
          <a:p>
            <a:r>
              <a:rPr lang="en-GB" sz="1800" dirty="0"/>
              <a:t>If there are additional inserts, please indicate these and give instructions in </a:t>
            </a:r>
          </a:p>
          <a:p>
            <a:r>
              <a:rPr lang="en-GB" sz="1800" dirty="0"/>
              <a:t>the centre of applicable slide(</a:t>
            </a:r>
            <a:r>
              <a:rPr lang="en-GB" sz="1800" dirty="0" err="1"/>
              <a:t>s</a:t>
            </a:r>
            <a:r>
              <a:rPr lang="en-GB" sz="1800" dirty="0"/>
              <a:t>).</a:t>
            </a:r>
          </a:p>
          <a:p>
            <a:endParaRPr lang="en-GB" sz="1800" dirty="0"/>
          </a:p>
          <a:p>
            <a:r>
              <a:rPr lang="en-GB" sz="1800" dirty="0"/>
              <a:t>Consider copyright carefully and complete the copyright request form provided </a:t>
            </a:r>
          </a:p>
          <a:p>
            <a:r>
              <a:rPr lang="en-GB" sz="1800" dirty="0"/>
              <a:t>with as much detail as you are able to.  Contact a Senior CPD Manager with any </a:t>
            </a:r>
          </a:p>
          <a:p>
            <a:r>
              <a:rPr lang="en-GB" sz="1800" dirty="0"/>
              <a:t>uncertainties you may have regarding </a:t>
            </a:r>
          </a:p>
          <a:p>
            <a:r>
              <a:rPr lang="en-GB" sz="1800" dirty="0"/>
              <a:t>this.</a:t>
            </a:r>
          </a:p>
          <a:p>
            <a:endParaRPr lang="en-GB" sz="1800" dirty="0"/>
          </a:p>
          <a:p>
            <a:pPr eaLnBrk="1" hangingPunct="1"/>
            <a:r>
              <a:rPr lang="en-GB" sz="1800" dirty="0"/>
              <a:t>Do not add page numbers to slides.</a:t>
            </a:r>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12488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12878"/>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defRPr sz="800" b="0" i="0">
                <a:solidFill>
                  <a:srgbClr val="4A4A4A"/>
                </a:solidFill>
                <a:latin typeface="Arial"/>
                <a:cs typeface="Arial"/>
              </a:defRPr>
            </a:lvl1pPr>
          </a:lstStyle>
          <a:p>
            <a:pPr marL="12700">
              <a:lnSpc>
                <a:spcPct val="100000"/>
              </a:lnSpc>
              <a:spcBef>
                <a:spcPts val="25"/>
              </a:spcBef>
            </a:pPr>
            <a:r>
              <a:rPr lang="en-GB" spc="15">
                <a:solidFill>
                  <a:srgbClr val="FFFFFF"/>
                </a:solidFill>
              </a:rPr>
              <a:t>Copyright © AQA and its licensors. All rights reserved.</a:t>
            </a:r>
            <a:endParaRPr spc="10" dirty="0">
              <a:solidFill>
                <a:srgbClr val="FFFFFF"/>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444464" y="6476351"/>
            <a:ext cx="698205" cy="365125"/>
          </a:xfrm>
          <a:prstGeom prst="rect">
            <a:avLst/>
          </a:prstGeom>
        </p:spPr>
        <p:txBody>
          <a:bodyPr lIns="0" tIns="0" rIns="0" bIns="0"/>
          <a:lstStyle>
            <a:lvl1pPr>
              <a:defRPr sz="800" b="0" i="0">
                <a:solidFill>
                  <a:srgbClr val="4A4A4A"/>
                </a:solidFill>
                <a:latin typeface="Arial"/>
                <a:cs typeface="Arial"/>
              </a:defRPr>
            </a:lvl1pPr>
          </a:lstStyle>
          <a:p>
            <a:pPr marL="25400">
              <a:lnSpc>
                <a:spcPct val="100000"/>
              </a:lnSpc>
              <a:spcBef>
                <a:spcPts val="25"/>
              </a:spcBef>
            </a:pPr>
            <a:fld id="{81D60167-4931-47E6-BA6A-407CBD079E47}" type="slidenum">
              <a:rPr spc="-5" dirty="0"/>
              <a:t>‹#›</a:t>
            </a:fld>
            <a:r>
              <a:rPr spc="-5" dirty="0"/>
              <a:t> </a:t>
            </a:r>
            <a:r>
              <a:rPr spc="15" dirty="0"/>
              <a:t>of</a:t>
            </a:r>
            <a:r>
              <a:rPr spc="-160" dirty="0"/>
              <a:t> </a:t>
            </a:r>
            <a:r>
              <a:rPr spc="10" dirty="0"/>
              <a:t>30</a:t>
            </a:r>
          </a:p>
        </p:txBody>
      </p:sp>
    </p:spTree>
    <p:extLst>
      <p:ext uri="{BB962C8B-B14F-4D97-AF65-F5344CB8AC3E}">
        <p14:creationId xmlns:p14="http://schemas.microsoft.com/office/powerpoint/2010/main" val="170096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 id="2147483688" r:id="rId24"/>
    <p:sldLayoutId id="2147483689" r:id="rId25"/>
    <p:sldLayoutId id="2147483690" r:id="rId26"/>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12.tmp"/><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www.gatsby.org.uk/education/programmes/support-for-practical-science-in-schoo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qa.org.uk/resources/science/as-and-a-level/teach/practicals" TargetMode="External"/><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tsby.org.uk/education/programmes/support-for-practical-science-in-schools" TargetMode="External"/><Relationship Id="rId2" Type="http://schemas.openxmlformats.org/officeDocument/2006/relationships/image" Target="../media/image18.tmp"/><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tsby.org.uk/education/programmes/support-for-practical-science-in-schools" TargetMode="External"/><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10380"/>
            <a:ext cx="8448552" cy="2092866"/>
          </a:xfrm>
        </p:spPr>
        <p:txBody>
          <a:bodyPr/>
          <a:lstStyle/>
          <a:p>
            <a:r>
              <a:rPr lang="en-US" dirty="0"/>
              <a:t>ASE Annual Conference:</a:t>
            </a:r>
            <a:r>
              <a:rPr lang="en-GB" dirty="0"/>
              <a:t> </a:t>
            </a:r>
            <a:br>
              <a:rPr lang="en-GB" sz="2800" dirty="0"/>
            </a:br>
            <a:r>
              <a:rPr lang="en-GB" sz="2400" dirty="0"/>
              <a:t>A-level student performance in practical work related items</a:t>
            </a:r>
            <a:br>
              <a:rPr lang="en-GB" dirty="0"/>
            </a:br>
            <a:endParaRPr lang="en-US" dirty="0"/>
          </a:p>
        </p:txBody>
      </p:sp>
      <p:sp>
        <p:nvSpPr>
          <p:cNvPr id="3" name="Subtitle 2"/>
          <p:cNvSpPr>
            <a:spLocks noGrp="1"/>
          </p:cNvSpPr>
          <p:nvPr>
            <p:ph type="subTitle" idx="1"/>
          </p:nvPr>
        </p:nvSpPr>
        <p:spPr>
          <a:xfrm>
            <a:off x="539999" y="2600325"/>
            <a:ext cx="8210595" cy="2367279"/>
          </a:xfrm>
        </p:spPr>
        <p:txBody>
          <a:bodyPr/>
          <a:lstStyle/>
          <a:p>
            <a:r>
              <a:rPr lang="en-US" dirty="0"/>
              <a:t>Catherine Witter</a:t>
            </a:r>
          </a:p>
          <a:p>
            <a:r>
              <a:rPr lang="en-US" dirty="0"/>
              <a:t>Spring 2020</a:t>
            </a:r>
          </a:p>
          <a:p>
            <a:endParaRPr lang="en-US" dirty="0"/>
          </a:p>
        </p:txBody>
      </p:sp>
      <p:sp>
        <p:nvSpPr>
          <p:cNvPr id="5" name="Content Placeholder 4"/>
          <p:cNvSpPr>
            <a:spLocks noGrp="1"/>
          </p:cNvSpPr>
          <p:nvPr>
            <p:ph sz="quarter" idx="12"/>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36D2CD4B-9998-4142-8064-D7646185DE5C}"/>
              </a:ext>
            </a:extLst>
          </p:cNvPr>
          <p:cNvPicPr/>
          <p:nvPr/>
        </p:nvPicPr>
        <p:blipFill>
          <a:blip r:embed="rId2">
            <a:extLst>
              <a:ext uri="{28A0092B-C50C-407E-A947-70E740481C1C}">
                <a14:useLocalDpi xmlns:a14="http://schemas.microsoft.com/office/drawing/2010/main" val="0"/>
              </a:ext>
            </a:extLst>
          </a:blip>
          <a:stretch>
            <a:fillRect/>
          </a:stretch>
        </p:blipFill>
        <p:spPr>
          <a:xfrm>
            <a:off x="4764276" y="2444567"/>
            <a:ext cx="3810549" cy="3810549"/>
          </a:xfrm>
          <a:prstGeom prst="rect">
            <a:avLst/>
          </a:prstGeom>
        </p:spPr>
      </p:pic>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Assessment: For endorsement</a:t>
            </a:r>
          </a:p>
        </p:txBody>
      </p:sp>
      <p:sp>
        <p:nvSpPr>
          <p:cNvPr id="4" name="Content Placeholder 3"/>
          <p:cNvSpPr>
            <a:spLocks noGrp="1"/>
          </p:cNvSpPr>
          <p:nvPr>
            <p:ph sz="quarter" idx="4294967295"/>
          </p:nvPr>
        </p:nvSpPr>
        <p:spPr>
          <a:xfrm>
            <a:off x="540000" y="1731600"/>
            <a:ext cx="8046000" cy="4833075"/>
          </a:xfrm>
          <a:prstGeom prst="rect">
            <a:avLst/>
          </a:prstGeom>
        </p:spPr>
        <p:txBody>
          <a:bodyPr/>
          <a:lstStyle/>
          <a:p>
            <a:pPr marL="0" indent="0">
              <a:buNone/>
            </a:pPr>
            <a:r>
              <a:rPr lang="en-GB" dirty="0"/>
              <a:t>Teacher assesses students’ abilities in practical work through a set of competencies. Holistic judgement at the end of a two-year course.</a:t>
            </a:r>
          </a:p>
        </p:txBody>
      </p:sp>
      <p:sp>
        <p:nvSpPr>
          <p:cNvPr id="3" name="Footer Placeholder 2">
            <a:extLst>
              <a:ext uri="{FF2B5EF4-FFF2-40B4-BE49-F238E27FC236}">
                <a16:creationId xmlns:a16="http://schemas.microsoft.com/office/drawing/2014/main" id="{C58151CA-13FD-4290-B601-DC2D6A7B58F4}"/>
              </a:ext>
            </a:extLst>
          </p:cNvPr>
          <p:cNvSpPr>
            <a:spLocks noGrp="1"/>
          </p:cNvSpPr>
          <p:nvPr>
            <p:ph type="ftr" sz="quarter" idx="10"/>
          </p:nvPr>
        </p:nvSpPr>
        <p:spPr/>
        <p:txBody>
          <a:bodyPr/>
          <a:lstStyle/>
          <a:p>
            <a:r>
              <a:rPr lang="en-GB"/>
              <a:t>Copyright © AQA and its licensors. All rights reserved.</a:t>
            </a:r>
            <a:endParaRPr lang="en-US" dirty="0"/>
          </a:p>
        </p:txBody>
      </p:sp>
      <p:sp>
        <p:nvSpPr>
          <p:cNvPr id="5" name="Slide Number Placeholder 2">
            <a:extLst>
              <a:ext uri="{FF2B5EF4-FFF2-40B4-BE49-F238E27FC236}">
                <a16:creationId xmlns:a16="http://schemas.microsoft.com/office/drawing/2014/main" id="{F3E30C18-64AF-4D7E-82B6-25832381CB37}"/>
              </a:ext>
            </a:extLst>
          </p:cNvPr>
          <p:cNvSpPr txBox="1">
            <a:spLocks/>
          </p:cNvSpPr>
          <p:nvPr/>
        </p:nvSpPr>
        <p:spPr>
          <a:xfrm>
            <a:off x="474944" y="650683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10</a:t>
            </a:fld>
            <a:endParaRPr lang="en-GB" sz="1100" dirty="0"/>
          </a:p>
        </p:txBody>
      </p:sp>
    </p:spTree>
    <p:extLst>
      <p:ext uri="{BB962C8B-B14F-4D97-AF65-F5344CB8AC3E}">
        <p14:creationId xmlns:p14="http://schemas.microsoft.com/office/powerpoint/2010/main" val="38755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Assessment: For endorsement</a:t>
            </a:r>
          </a:p>
        </p:txBody>
      </p:sp>
      <p:grpSp>
        <p:nvGrpSpPr>
          <p:cNvPr id="3" name="Group 18"/>
          <p:cNvGrpSpPr/>
          <p:nvPr/>
        </p:nvGrpSpPr>
        <p:grpSpPr>
          <a:xfrm>
            <a:off x="540000" y="1731600"/>
            <a:ext cx="8310911" cy="4312326"/>
            <a:chOff x="-1123433" y="353497"/>
            <a:chExt cx="8310911" cy="5405369"/>
          </a:xfrm>
        </p:grpSpPr>
        <p:sp>
          <p:nvSpPr>
            <p:cNvPr id="20" name="Rectangle 19"/>
            <p:cNvSpPr/>
            <p:nvPr/>
          </p:nvSpPr>
          <p:spPr>
            <a:xfrm>
              <a:off x="2062716" y="986687"/>
              <a:ext cx="1573530" cy="146685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800"/>
                </a:lnSpc>
                <a:spcAft>
                  <a:spcPts val="0"/>
                </a:spcAft>
              </a:pPr>
              <a:r>
                <a:rPr lang="en-GB" sz="1600" kern="1200" dirty="0">
                  <a:solidFill>
                    <a:schemeClr val="tx1"/>
                  </a:solidFill>
                  <a:effectLst/>
                  <a:latin typeface="Arial"/>
                  <a:ea typeface="Times New Roman"/>
                </a:rPr>
                <a:t>Students’ practical skills in at least 12 practicals</a:t>
              </a:r>
              <a:endParaRPr lang="en-GB" sz="1600" dirty="0">
                <a:solidFill>
                  <a:schemeClr val="tx1"/>
                </a:solidFill>
                <a:effectLst/>
                <a:latin typeface="Times New Roman"/>
                <a:ea typeface="Times New Roman"/>
              </a:endParaRPr>
            </a:p>
          </p:txBody>
        </p:sp>
        <p:sp>
          <p:nvSpPr>
            <p:cNvPr id="22" name="Rectangle 21"/>
            <p:cNvSpPr/>
            <p:nvPr/>
          </p:nvSpPr>
          <p:spPr>
            <a:xfrm>
              <a:off x="360290" y="353497"/>
              <a:ext cx="1229204" cy="9363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800"/>
                </a:lnSpc>
                <a:spcAft>
                  <a:spcPts val="0"/>
                </a:spcAft>
              </a:pPr>
              <a:r>
                <a:rPr lang="en-GB" sz="1600" kern="1200" dirty="0">
                  <a:solidFill>
                    <a:schemeClr val="tx1"/>
                  </a:solidFill>
                  <a:effectLst/>
                  <a:latin typeface="Arial"/>
                  <a:ea typeface="Times New Roman"/>
                </a:rPr>
                <a:t>12 required practical activities</a:t>
              </a:r>
              <a:endParaRPr lang="en-GB" sz="1600" dirty="0">
                <a:solidFill>
                  <a:schemeClr val="tx1"/>
                </a:solidFill>
                <a:effectLst/>
                <a:latin typeface="Times New Roman"/>
                <a:ea typeface="Times New Roman"/>
              </a:endParaRPr>
            </a:p>
          </p:txBody>
        </p:sp>
        <p:sp>
          <p:nvSpPr>
            <p:cNvPr id="23" name="Rectangle 22"/>
            <p:cNvSpPr/>
            <p:nvPr/>
          </p:nvSpPr>
          <p:spPr>
            <a:xfrm>
              <a:off x="3944679" y="390482"/>
              <a:ext cx="1682472" cy="1116658"/>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oAutofit/>
            </a:bodyPr>
            <a:lstStyle/>
            <a:p>
              <a:pPr>
                <a:lnSpc>
                  <a:spcPts val="1800"/>
                </a:lnSpc>
                <a:spcAft>
                  <a:spcPts val="0"/>
                </a:spcAft>
              </a:pPr>
              <a:r>
                <a:rPr lang="en-GB" sz="1600" kern="1200" dirty="0">
                  <a:solidFill>
                    <a:schemeClr val="tx1"/>
                  </a:solidFill>
                  <a:effectLst/>
                  <a:latin typeface="Arial"/>
                  <a:ea typeface="Times New Roman"/>
                </a:rPr>
                <a:t>Teacher devised practical experiences</a:t>
              </a:r>
              <a:endParaRPr lang="en-GB" sz="1600" dirty="0">
                <a:solidFill>
                  <a:schemeClr val="tx1"/>
                </a:solidFill>
                <a:effectLst/>
                <a:latin typeface="Times New Roman"/>
                <a:ea typeface="Times New Roman"/>
              </a:endParaRPr>
            </a:p>
          </p:txBody>
        </p:sp>
        <p:cxnSp>
          <p:nvCxnSpPr>
            <p:cNvPr id="24" name="Straight Arrow Connector 23"/>
            <p:cNvCxnSpPr/>
            <p:nvPr/>
          </p:nvCxnSpPr>
          <p:spPr>
            <a:xfrm>
              <a:off x="1116419" y="1316287"/>
              <a:ext cx="946150" cy="659131"/>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H="1">
              <a:off x="3636335" y="1507673"/>
              <a:ext cx="1091565" cy="467361"/>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123433" y="2846326"/>
              <a:ext cx="8310911" cy="196734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lnSpc>
                  <a:spcPts val="1800"/>
                </a:lnSpc>
                <a:spcAft>
                  <a:spcPts val="0"/>
                </a:spcAft>
              </a:pPr>
              <a:endParaRPr lang="en-GB" sz="1800" kern="1200" dirty="0">
                <a:solidFill>
                  <a:schemeClr val="tx1"/>
                </a:solidFill>
                <a:effectLst/>
                <a:latin typeface="Arial"/>
                <a:ea typeface="Times New Roman"/>
              </a:endParaRPr>
            </a:p>
            <a:p>
              <a:pPr algn="ctr">
                <a:lnSpc>
                  <a:spcPts val="1800"/>
                </a:lnSpc>
                <a:spcAft>
                  <a:spcPts val="0"/>
                </a:spcAft>
              </a:pPr>
              <a:endParaRPr lang="en-GB" dirty="0">
                <a:solidFill>
                  <a:schemeClr val="tx1"/>
                </a:solidFill>
                <a:latin typeface="Arial"/>
                <a:ea typeface="Times New Roman"/>
              </a:endParaRPr>
            </a:p>
            <a:p>
              <a:pPr>
                <a:lnSpc>
                  <a:spcPts val="1800"/>
                </a:lnSpc>
                <a:spcAft>
                  <a:spcPts val="0"/>
                </a:spcAft>
              </a:pPr>
              <a:r>
                <a:rPr lang="en-GB" sz="1600" kern="1200" dirty="0">
                  <a:solidFill>
                    <a:schemeClr val="tx1"/>
                  </a:solidFill>
                  <a:effectLst/>
                  <a:latin typeface="Arial"/>
                  <a:ea typeface="Times New Roman"/>
                </a:rPr>
                <a:t>Five competencies:</a:t>
              </a:r>
              <a:endParaRPr lang="en-GB" sz="1600" dirty="0">
                <a:solidFill>
                  <a:schemeClr val="tx1"/>
                </a:solidFill>
                <a:effectLst/>
                <a:latin typeface="Times New Roman"/>
                <a:ea typeface="Times New Roman"/>
              </a:endParaRPr>
            </a:p>
            <a:p>
              <a:pPr>
                <a:lnSpc>
                  <a:spcPts val="1800"/>
                </a:lnSpc>
                <a:spcAft>
                  <a:spcPts val="0"/>
                </a:spcAft>
              </a:pPr>
              <a:r>
                <a:rPr lang="en-GB" sz="1600" kern="1200" dirty="0">
                  <a:solidFill>
                    <a:schemeClr val="tx1"/>
                  </a:solidFill>
                  <a:effectLst/>
                  <a:latin typeface="Arial"/>
                  <a:ea typeface="Times New Roman"/>
                </a:rPr>
                <a:t>1. Follows written instructions</a:t>
              </a:r>
              <a:endParaRPr lang="en-GB" sz="1600" dirty="0">
                <a:solidFill>
                  <a:schemeClr val="tx1"/>
                </a:solidFill>
                <a:effectLst/>
                <a:latin typeface="Times New Roman"/>
                <a:ea typeface="Times New Roman"/>
              </a:endParaRPr>
            </a:p>
            <a:p>
              <a:pPr>
                <a:lnSpc>
                  <a:spcPts val="1800"/>
                </a:lnSpc>
                <a:spcAft>
                  <a:spcPts val="0"/>
                </a:spcAft>
              </a:pPr>
              <a:r>
                <a:rPr lang="en-GB" sz="1600" kern="1200" dirty="0">
                  <a:solidFill>
                    <a:schemeClr val="tx1"/>
                  </a:solidFill>
                  <a:effectLst/>
                  <a:latin typeface="Arial"/>
                  <a:ea typeface="Times New Roman"/>
                </a:rPr>
                <a:t>2.  Applies investigative approaches and methods when using instruments and equipment</a:t>
              </a:r>
              <a:endParaRPr lang="en-GB" sz="1600" dirty="0">
                <a:solidFill>
                  <a:schemeClr val="tx1"/>
                </a:solidFill>
                <a:effectLst/>
                <a:latin typeface="Times New Roman"/>
                <a:ea typeface="Times New Roman"/>
              </a:endParaRPr>
            </a:p>
            <a:p>
              <a:pPr>
                <a:lnSpc>
                  <a:spcPts val="1800"/>
                </a:lnSpc>
                <a:spcAft>
                  <a:spcPts val="0"/>
                </a:spcAft>
              </a:pPr>
              <a:r>
                <a:rPr lang="en-GB" sz="1600" kern="1200" dirty="0">
                  <a:solidFill>
                    <a:schemeClr val="tx1"/>
                  </a:solidFill>
                  <a:effectLst/>
                  <a:latin typeface="Arial"/>
                  <a:ea typeface="Times New Roman"/>
                </a:rPr>
                <a:t>3.  Safely uses a range of practical equipment and materials</a:t>
              </a:r>
              <a:endParaRPr lang="en-GB" sz="1600" dirty="0">
                <a:solidFill>
                  <a:schemeClr val="tx1"/>
                </a:solidFill>
                <a:effectLst/>
                <a:latin typeface="Times New Roman"/>
                <a:ea typeface="Times New Roman"/>
              </a:endParaRPr>
            </a:p>
            <a:p>
              <a:pPr>
                <a:lnSpc>
                  <a:spcPts val="1800"/>
                </a:lnSpc>
                <a:spcAft>
                  <a:spcPts val="0"/>
                </a:spcAft>
              </a:pPr>
              <a:r>
                <a:rPr lang="en-GB" sz="1600" kern="1200" dirty="0">
                  <a:solidFill>
                    <a:schemeClr val="tx1"/>
                  </a:solidFill>
                  <a:effectLst/>
                  <a:latin typeface="Arial"/>
                  <a:ea typeface="Times New Roman"/>
                </a:rPr>
                <a:t>4.  Makes and records observations</a:t>
              </a:r>
              <a:endParaRPr lang="en-GB" sz="1600" dirty="0">
                <a:solidFill>
                  <a:schemeClr val="tx1"/>
                </a:solidFill>
                <a:effectLst/>
                <a:latin typeface="Times New Roman"/>
                <a:ea typeface="Times New Roman"/>
              </a:endParaRPr>
            </a:p>
            <a:p>
              <a:pPr>
                <a:lnSpc>
                  <a:spcPts val="1800"/>
                </a:lnSpc>
                <a:spcAft>
                  <a:spcPts val="0"/>
                </a:spcAft>
              </a:pPr>
              <a:r>
                <a:rPr lang="en-GB" sz="1600" kern="1200" dirty="0">
                  <a:solidFill>
                    <a:schemeClr val="tx1"/>
                  </a:solidFill>
                  <a:effectLst/>
                  <a:latin typeface="Arial"/>
                  <a:ea typeface="Times New Roman"/>
                </a:rPr>
                <a:t>5.  Researches, references and reports</a:t>
              </a:r>
              <a:endParaRPr lang="en-GB" sz="1600" dirty="0">
                <a:solidFill>
                  <a:schemeClr val="tx1"/>
                </a:solidFill>
                <a:effectLst/>
                <a:latin typeface="Times New Roman"/>
                <a:ea typeface="Times New Roman"/>
              </a:endParaRPr>
            </a:p>
            <a:p>
              <a:pPr marL="228600" algn="ctr">
                <a:lnSpc>
                  <a:spcPts val="1800"/>
                </a:lnSpc>
                <a:spcAft>
                  <a:spcPts val="0"/>
                </a:spcAft>
              </a:pPr>
              <a:r>
                <a:rPr lang="en-GB" sz="1800" kern="1200" dirty="0">
                  <a:solidFill>
                    <a:schemeClr val="tx1"/>
                  </a:solidFill>
                  <a:effectLst/>
                  <a:ea typeface="Times New Roman"/>
                  <a:cs typeface="Times New Roman"/>
                </a:rPr>
                <a:t> </a:t>
              </a:r>
              <a:endParaRPr lang="en-GB" sz="1200" dirty="0">
                <a:solidFill>
                  <a:schemeClr val="tx1"/>
                </a:solidFill>
                <a:effectLst/>
                <a:latin typeface="Times New Roman"/>
                <a:ea typeface="Times New Roman"/>
              </a:endParaRPr>
            </a:p>
            <a:p>
              <a:pPr algn="ctr">
                <a:lnSpc>
                  <a:spcPts val="1800"/>
                </a:lnSpc>
                <a:spcAft>
                  <a:spcPts val="0"/>
                </a:spcAft>
              </a:pPr>
              <a:r>
                <a:rPr lang="en-GB" sz="1200" dirty="0">
                  <a:solidFill>
                    <a:schemeClr val="tx1"/>
                  </a:solidFill>
                  <a:effectLst/>
                  <a:latin typeface="Times New Roman"/>
                  <a:ea typeface="Times New Roman"/>
                </a:rPr>
                <a:t> </a:t>
              </a:r>
            </a:p>
          </p:txBody>
        </p:sp>
        <p:sp>
          <p:nvSpPr>
            <p:cNvPr id="29" name="Rectangle 28"/>
            <p:cNvSpPr/>
            <p:nvPr/>
          </p:nvSpPr>
          <p:spPr>
            <a:xfrm>
              <a:off x="1992284" y="5146349"/>
              <a:ext cx="1729688" cy="6125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800"/>
                </a:lnSpc>
                <a:spcAft>
                  <a:spcPts val="0"/>
                </a:spcAft>
              </a:pPr>
              <a:r>
                <a:rPr lang="en-GB" sz="1600" kern="1200" dirty="0">
                  <a:solidFill>
                    <a:schemeClr val="tx1"/>
                  </a:solidFill>
                  <a:effectLst/>
                  <a:latin typeface="Arial"/>
                  <a:ea typeface="Times New Roman"/>
                </a:rPr>
                <a:t>Endorsement of practical skills</a:t>
              </a:r>
              <a:endParaRPr lang="en-GB" sz="1600" dirty="0">
                <a:solidFill>
                  <a:schemeClr val="tx1"/>
                </a:solidFill>
                <a:effectLst/>
                <a:latin typeface="Times New Roman"/>
                <a:ea typeface="Times New Roman"/>
              </a:endParaRPr>
            </a:p>
          </p:txBody>
        </p:sp>
        <p:cxnSp>
          <p:nvCxnSpPr>
            <p:cNvPr id="30" name="Straight Arrow Connector 29"/>
            <p:cNvCxnSpPr/>
            <p:nvPr/>
          </p:nvCxnSpPr>
          <p:spPr>
            <a:xfrm flipH="1">
              <a:off x="1403498" y="2453974"/>
              <a:ext cx="1445895" cy="3397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a:off x="2371061" y="2453974"/>
              <a:ext cx="478155" cy="3397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2849526" y="2480285"/>
              <a:ext cx="0" cy="3397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2849526" y="2453974"/>
              <a:ext cx="520700" cy="3397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2849526" y="2453974"/>
              <a:ext cx="1360805" cy="3397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2859849" y="4807939"/>
              <a:ext cx="0" cy="415290"/>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grpSp>
      <p:sp>
        <p:nvSpPr>
          <p:cNvPr id="4" name="Footer Placeholder 3">
            <a:extLst>
              <a:ext uri="{FF2B5EF4-FFF2-40B4-BE49-F238E27FC236}">
                <a16:creationId xmlns:a16="http://schemas.microsoft.com/office/drawing/2014/main" id="{E1FC41D6-945E-4E9B-8BF4-440A335D5129}"/>
              </a:ext>
            </a:extLst>
          </p:cNvPr>
          <p:cNvSpPr>
            <a:spLocks noGrp="1"/>
          </p:cNvSpPr>
          <p:nvPr>
            <p:ph type="ftr" sz="quarter" idx="10"/>
          </p:nvPr>
        </p:nvSpPr>
        <p:spPr/>
        <p:txBody>
          <a:bodyPr/>
          <a:lstStyle/>
          <a:p>
            <a:r>
              <a:rPr lang="en-GB"/>
              <a:t>Copyright © AQA and its licensors. All rights reserved.</a:t>
            </a:r>
            <a:endParaRPr lang="en-US" dirty="0"/>
          </a:p>
        </p:txBody>
      </p:sp>
      <p:sp>
        <p:nvSpPr>
          <p:cNvPr id="18" name="Slide Number Placeholder 2">
            <a:extLst>
              <a:ext uri="{FF2B5EF4-FFF2-40B4-BE49-F238E27FC236}">
                <a16:creationId xmlns:a16="http://schemas.microsoft.com/office/drawing/2014/main" id="{3F63159E-F46A-41DA-978B-E1E7B615DE76}"/>
              </a:ext>
            </a:extLst>
          </p:cNvPr>
          <p:cNvSpPr txBox="1">
            <a:spLocks/>
          </p:cNvSpPr>
          <p:nvPr/>
        </p:nvSpPr>
        <p:spPr>
          <a:xfrm>
            <a:off x="474944" y="651699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11</a:t>
            </a:fld>
            <a:endParaRPr lang="en-GB" sz="1100" dirty="0"/>
          </a:p>
        </p:txBody>
      </p:sp>
    </p:spTree>
    <p:extLst>
      <p:ext uri="{BB962C8B-B14F-4D97-AF65-F5344CB8AC3E}">
        <p14:creationId xmlns:p14="http://schemas.microsoft.com/office/powerpoint/2010/main" val="184575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3200" dirty="0">
                <a:solidFill>
                  <a:schemeClr val="tx2"/>
                </a:solidFill>
                <a:latin typeface="+mj-lt"/>
              </a:rPr>
              <a:t>The monitoring visit</a:t>
            </a:r>
          </a:p>
        </p:txBody>
      </p:sp>
      <p:pic>
        <p:nvPicPr>
          <p:cNvPr id="2" name="Picture 1" descr="http://filestore.aqa.org.uk/resources/science/AQA-SCIENCE-AS-A-LEVEL-PHBK.PDF - Windows Internet Explorer"/>
          <p:cNvPicPr>
            <a:picLocks noChangeAspect="1"/>
          </p:cNvPicPr>
          <p:nvPr/>
        </p:nvPicPr>
        <p:blipFill rotWithShape="1">
          <a:blip r:embed="rId5" cstate="screen">
            <a:extLst>
              <a:ext uri="{28A0092B-C50C-407E-A947-70E740481C1C}">
                <a14:useLocalDpi xmlns:a14="http://schemas.microsoft.com/office/drawing/2010/main"/>
              </a:ext>
            </a:extLst>
          </a:blip>
          <a:srcRect l="15109" t="27625" r="15195" b="2657"/>
          <a:stretch/>
        </p:blipFill>
        <p:spPr>
          <a:xfrm>
            <a:off x="540000" y="1731600"/>
            <a:ext cx="8148041" cy="4387822"/>
          </a:xfrm>
          <a:prstGeom prst="rect">
            <a:avLst/>
          </a:prstGeom>
        </p:spPr>
      </p:pic>
      <p:sp>
        <p:nvSpPr>
          <p:cNvPr id="8" name="Slide Number Placeholder 2">
            <a:extLst>
              <a:ext uri="{FF2B5EF4-FFF2-40B4-BE49-F238E27FC236}">
                <a16:creationId xmlns:a16="http://schemas.microsoft.com/office/drawing/2014/main" id="{4385499D-E0C3-4D65-A281-AB6CBE680A21}"/>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12</a:t>
            </a:fld>
            <a:endParaRPr lang="en-GB" sz="1100" dirty="0"/>
          </a:p>
        </p:txBody>
      </p:sp>
      <p:sp>
        <p:nvSpPr>
          <p:cNvPr id="10" name="Footer Placeholder 1">
            <a:extLst>
              <a:ext uri="{FF2B5EF4-FFF2-40B4-BE49-F238E27FC236}">
                <a16:creationId xmlns:a16="http://schemas.microsoft.com/office/drawing/2014/main" id="{DD0E36ED-F544-4EEB-8EF4-76B6C9BDF5CB}"/>
              </a:ext>
            </a:extLst>
          </p:cNvPr>
          <p:cNvSpPr txBox="1">
            <a:spLocks/>
          </p:cNvSpPr>
          <p:nvPr/>
        </p:nvSpPr>
        <p:spPr>
          <a:xfrm>
            <a:off x="2118678" y="6560205"/>
            <a:ext cx="2678400" cy="241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custDataLst>
      <p:tags r:id="rId1"/>
    </p:custDataLst>
    <p:extLst>
      <p:ext uri="{BB962C8B-B14F-4D97-AF65-F5344CB8AC3E}">
        <p14:creationId xmlns:p14="http://schemas.microsoft.com/office/powerpoint/2010/main" val="357407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US" sz="3200" dirty="0"/>
              <a:t>We have now completed our second monitoring cycle </a:t>
            </a:r>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cs typeface="Arial" panose="020B0604020202020204" pitchFamily="34" charset="0"/>
            </a:endParaRPr>
          </a:p>
        </p:txBody>
      </p:sp>
      <p:pic>
        <p:nvPicPr>
          <p:cNvPr id="5" name="Content Placeholder 4" descr="Cycle 2 High Level Summary.docx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1690" t="24682" r="16125" b="4107"/>
          <a:stretch/>
        </p:blipFill>
        <p:spPr>
          <a:xfrm>
            <a:off x="540000" y="1731600"/>
            <a:ext cx="7162034" cy="4415334"/>
          </a:xfrm>
        </p:spPr>
      </p:pic>
      <p:sp>
        <p:nvSpPr>
          <p:cNvPr id="3" name="Footer Placeholder 2">
            <a:extLst>
              <a:ext uri="{FF2B5EF4-FFF2-40B4-BE49-F238E27FC236}">
                <a16:creationId xmlns:a16="http://schemas.microsoft.com/office/drawing/2014/main" id="{906C7AD2-225B-4A83-AD74-980D419EC7A8}"/>
              </a:ext>
            </a:extLst>
          </p:cNvPr>
          <p:cNvSpPr>
            <a:spLocks noGrp="1"/>
          </p:cNvSpPr>
          <p:nvPr>
            <p:ph type="ftr" sz="quarter" idx="3"/>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4F3CF982-3C25-4800-B7D9-BDBA4BA14366}"/>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99920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3E7503-CD57-4421-B84D-3F5663570EF3}"/>
              </a:ext>
            </a:extLst>
          </p:cNvPr>
          <p:cNvPicPr>
            <a:picLocks noChangeAspect="1"/>
          </p:cNvPicPr>
          <p:nvPr/>
        </p:nvPicPr>
        <p:blipFill>
          <a:blip r:embed="rId2"/>
          <a:stretch>
            <a:fillRect/>
          </a:stretch>
        </p:blipFill>
        <p:spPr>
          <a:xfrm>
            <a:off x="2546140" y="3647440"/>
            <a:ext cx="2500312" cy="2500312"/>
          </a:xfrm>
          <a:prstGeom prst="rect">
            <a:avLst/>
          </a:prstGeom>
        </p:spPr>
      </p:pic>
      <p:sp>
        <p:nvSpPr>
          <p:cNvPr id="2" name="Title 1"/>
          <p:cNvSpPr>
            <a:spLocks noGrp="1"/>
          </p:cNvSpPr>
          <p:nvPr>
            <p:ph type="title"/>
          </p:nvPr>
        </p:nvSpPr>
        <p:spPr/>
        <p:txBody>
          <a:bodyPr/>
          <a:lstStyle/>
          <a:p>
            <a:r>
              <a:rPr lang="en-GB" sz="3200" dirty="0"/>
              <a:t>Activity</a:t>
            </a:r>
            <a:r>
              <a:rPr lang="en-GB" dirty="0"/>
              <a:t> </a:t>
            </a:r>
          </a:p>
        </p:txBody>
      </p:sp>
      <p:sp>
        <p:nvSpPr>
          <p:cNvPr id="3" name="Content Placeholder 2"/>
          <p:cNvSpPr>
            <a:spLocks noGrp="1"/>
          </p:cNvSpPr>
          <p:nvPr>
            <p:ph sz="half" idx="1"/>
          </p:nvPr>
        </p:nvSpPr>
        <p:spPr/>
        <p:txBody>
          <a:bodyPr/>
          <a:lstStyle/>
          <a:p>
            <a:pPr marL="0" indent="0">
              <a:lnSpc>
                <a:spcPct val="100000"/>
              </a:lnSpc>
              <a:buNone/>
            </a:pPr>
            <a:r>
              <a:rPr lang="en-GB" sz="2400" dirty="0"/>
              <a:t>What CPD might A-level Science teachers need in order to effectively and confidently assess practical science skills directly in the laboratory?</a:t>
            </a:r>
          </a:p>
          <a:p>
            <a:pPr marL="0" indent="0">
              <a:lnSpc>
                <a:spcPct val="100000"/>
              </a:lnSpc>
              <a:buNone/>
            </a:pPr>
            <a:endParaRPr lang="en-GB" sz="2400" dirty="0"/>
          </a:p>
          <a:p>
            <a:pPr marL="0" indent="0">
              <a:lnSpc>
                <a:spcPct val="100000"/>
              </a:lnSpc>
              <a:buNone/>
            </a:pPr>
            <a:r>
              <a:rPr lang="en-GB" sz="2400" dirty="0"/>
              <a:t>10 minutes</a:t>
            </a:r>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gn="r">
              <a:lnSpc>
                <a:spcPct val="100000"/>
              </a:lnSpc>
              <a:buNone/>
            </a:pPr>
            <a:r>
              <a:rPr lang="en-GB" sz="1100" dirty="0"/>
              <a:t>©istock.com/</a:t>
            </a:r>
            <a:r>
              <a:rPr lang="en-GB" sz="1100" dirty="0" err="1"/>
              <a:t>vladcirin</a:t>
            </a:r>
            <a:endParaRPr lang="en-GB" sz="1100" dirty="0"/>
          </a:p>
          <a:p>
            <a:pPr marL="0" indent="0">
              <a:buNone/>
            </a:pPr>
            <a:endParaRPr lang="en-GB" dirty="0"/>
          </a:p>
          <a:p>
            <a:pPr marL="0" indent="0">
              <a:buNone/>
            </a:pPr>
            <a:endParaRPr lang="en-GB" dirty="0"/>
          </a:p>
        </p:txBody>
      </p:sp>
      <p:pic>
        <p:nvPicPr>
          <p:cNvPr id="5" name="Picture 2" descr="C:\Users\cwitter\AppData\Local\Microsoft\windows\Temporary Internet Files\Content.Outlook\ALKC5867\IMG_1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641" y="2234951"/>
            <a:ext cx="4025903" cy="301942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0184867B-75EC-43F2-BBA1-1A5EB2DE6A63}"/>
              </a:ext>
            </a:extLst>
          </p:cNvPr>
          <p:cNvSpPr>
            <a:spLocks noGrp="1"/>
          </p:cNvSpPr>
          <p:nvPr>
            <p:ph type="ftr" sz="quarter" idx="11"/>
          </p:nvPr>
        </p:nvSpPr>
        <p:spPr/>
        <p:txBody>
          <a:bodyPr/>
          <a:lstStyle/>
          <a:p>
            <a:r>
              <a:rPr lang="en-US"/>
              <a:t>Copyright © AQA and its licensors. All rights reserved.</a:t>
            </a:r>
            <a:endParaRPr lang="en-US" dirty="0"/>
          </a:p>
        </p:txBody>
      </p:sp>
      <p:sp>
        <p:nvSpPr>
          <p:cNvPr id="7" name="Slide Number Placeholder 6">
            <a:extLst>
              <a:ext uri="{FF2B5EF4-FFF2-40B4-BE49-F238E27FC236}">
                <a16:creationId xmlns:a16="http://schemas.microsoft.com/office/drawing/2014/main" id="{2B82EF26-35BA-41EA-9569-D14602B9DA91}"/>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
        <p:nvSpPr>
          <p:cNvPr id="8" name="TextBox 7">
            <a:extLst>
              <a:ext uri="{FF2B5EF4-FFF2-40B4-BE49-F238E27FC236}">
                <a16:creationId xmlns:a16="http://schemas.microsoft.com/office/drawing/2014/main" id="{2180F7E4-296A-4D36-89C7-7AB113DA0683}"/>
              </a:ext>
            </a:extLst>
          </p:cNvPr>
          <p:cNvSpPr txBox="1"/>
          <p:nvPr/>
        </p:nvSpPr>
        <p:spPr>
          <a:xfrm>
            <a:off x="5617028" y="5757616"/>
            <a:ext cx="2945277" cy="492443"/>
          </a:xfrm>
          <a:prstGeom prst="rect">
            <a:avLst/>
          </a:prstGeom>
          <a:noFill/>
        </p:spPr>
        <p:txBody>
          <a:bodyPr wrap="square" lIns="0" tIns="0" rIns="0" bIns="0" rtlCol="0">
            <a:spAutoFit/>
          </a:bodyPr>
          <a:lstStyle/>
          <a:p>
            <a:r>
              <a:rPr lang="en-GB" sz="800" dirty="0"/>
              <a:t>Credit: John Holman and the Gatsby Foundation available for the teachers to freely download from: </a:t>
            </a:r>
            <a:r>
              <a:rPr lang="en-GB" sz="800" u="sng" dirty="0">
                <a:hlinkClick r:id="rId4"/>
              </a:rPr>
              <a:t>gatsby.org.uk/education/programmes/support-for-practical-science-in-schools</a:t>
            </a:r>
            <a:endParaRPr lang="en-GB" sz="800" dirty="0"/>
          </a:p>
        </p:txBody>
      </p:sp>
    </p:spTree>
    <p:extLst>
      <p:ext uri="{BB962C8B-B14F-4D97-AF65-F5344CB8AC3E}">
        <p14:creationId xmlns:p14="http://schemas.microsoft.com/office/powerpoint/2010/main" val="103367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Useful resources</a:t>
            </a:r>
          </a:p>
        </p:txBody>
      </p:sp>
      <p:sp>
        <p:nvSpPr>
          <p:cNvPr id="7" name="Content Placeholder 6"/>
          <p:cNvSpPr>
            <a:spLocks noGrp="1"/>
          </p:cNvSpPr>
          <p:nvPr>
            <p:ph sz="half" idx="1"/>
          </p:nvPr>
        </p:nvSpPr>
        <p:spPr>
          <a:xfrm>
            <a:off x="540000" y="1727271"/>
            <a:ext cx="3309624" cy="4406400"/>
          </a:xfrm>
          <a:prstGeom prst="rect">
            <a:avLst/>
          </a:prstGeom>
        </p:spPr>
        <p:txBody>
          <a:bodyPr/>
          <a:lstStyle/>
          <a:p>
            <a:pPr marL="0" indent="0">
              <a:lnSpc>
                <a:spcPct val="100000"/>
              </a:lnSpc>
              <a:buNone/>
            </a:pPr>
            <a:r>
              <a:rPr lang="en-GB" sz="2400" dirty="0"/>
              <a:t>We’ve developed a range of resources that support our teachers and advisers to deliver A-level practical work well and directly assess their students’ practical skills.</a:t>
            </a:r>
          </a:p>
          <a:p>
            <a:pPr marL="0" indent="0">
              <a:buNone/>
            </a:pPr>
            <a:br>
              <a:rPr lang="en-GB" dirty="0"/>
            </a:br>
            <a:endParaRPr lang="en-GB" dirty="0"/>
          </a:p>
        </p:txBody>
      </p:sp>
      <p:sp>
        <p:nvSpPr>
          <p:cNvPr id="8" name="Slide Number Placeholder 1"/>
          <p:cNvSpPr txBox="1">
            <a:spLocks/>
          </p:cNvSpPr>
          <p:nvPr/>
        </p:nvSpPr>
        <p:spPr>
          <a:xfrm>
            <a:off x="444464" y="64763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100" dirty="0">
              <a:solidFill>
                <a:schemeClr val="bg1">
                  <a:lumMod val="50000"/>
                </a:schemeClr>
              </a:solidFill>
            </a:endParaRPr>
          </a:p>
        </p:txBody>
      </p:sp>
      <p:pic>
        <p:nvPicPr>
          <p:cNvPr id="9" name="Picture 2">
            <a:extLst>
              <a:ext uri="{FF2B5EF4-FFF2-40B4-BE49-F238E27FC236}">
                <a16:creationId xmlns:a16="http://schemas.microsoft.com/office/drawing/2014/main" id="{207CB91E-F2C9-4884-B206-91A511570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73" t="19117" r="25975" b="31221"/>
          <a:stretch/>
        </p:blipFill>
        <p:spPr bwMode="auto">
          <a:xfrm>
            <a:off x="4040255" y="1727271"/>
            <a:ext cx="4454888" cy="377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25E8CF4B-7911-4C7B-BAF3-D921E8CA4C6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8377894A-A3E1-4186-AB0F-DC49F9285D06}"/>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59744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Useful resources</a:t>
            </a:r>
          </a:p>
        </p:txBody>
      </p:sp>
      <p:sp>
        <p:nvSpPr>
          <p:cNvPr id="7" name="Content Placeholder 6"/>
          <p:cNvSpPr>
            <a:spLocks noGrp="1"/>
          </p:cNvSpPr>
          <p:nvPr>
            <p:ph sz="quarter" idx="4294967295"/>
          </p:nvPr>
        </p:nvSpPr>
        <p:spPr>
          <a:xfrm>
            <a:off x="540000" y="988142"/>
            <a:ext cx="8046000" cy="5149858"/>
          </a:xfrm>
          <a:prstGeom prst="rect">
            <a:avLst/>
          </a:prstGeom>
        </p:spPr>
        <p:txBody>
          <a:bodyPr/>
          <a:lstStyle/>
          <a:p>
            <a:pPr marL="0" indent="0">
              <a:buNone/>
            </a:pPr>
            <a:br>
              <a:rPr lang="en-GB" dirty="0"/>
            </a:br>
            <a:endParaRPr lang="en-GB" dirty="0"/>
          </a:p>
        </p:txBody>
      </p:sp>
      <p:pic>
        <p:nvPicPr>
          <p:cNvPr id="9" name="Picture 3">
            <a:extLst>
              <a:ext uri="{FF2B5EF4-FFF2-40B4-BE49-F238E27FC236}">
                <a16:creationId xmlns:a16="http://schemas.microsoft.com/office/drawing/2014/main" id="{16823CB1-34F0-42CC-8DC3-5AD3DF56F2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44" t="21974" r="26494" b="9663"/>
          <a:stretch/>
        </p:blipFill>
        <p:spPr bwMode="auto">
          <a:xfrm>
            <a:off x="4636008" y="1727271"/>
            <a:ext cx="3949192" cy="460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a:extLst>
              <a:ext uri="{FF2B5EF4-FFF2-40B4-BE49-F238E27FC236}">
                <a16:creationId xmlns:a16="http://schemas.microsoft.com/office/drawing/2014/main" id="{9AD2B6B9-3733-4FC6-9C79-53A8B11D188C}"/>
              </a:ext>
            </a:extLst>
          </p:cNvPr>
          <p:cNvSpPr txBox="1">
            <a:spLocks/>
          </p:cNvSpPr>
          <p:nvPr/>
        </p:nvSpPr>
        <p:spPr>
          <a:xfrm>
            <a:off x="540000" y="1731600"/>
            <a:ext cx="3066800" cy="4406400"/>
          </a:xfrm>
          <a:prstGeom prst="rect">
            <a:avLst/>
          </a:prstGeom>
        </p:spPr>
        <p:txBody>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en-GB" sz="2400" dirty="0"/>
              <a:t>These resources are available at:</a:t>
            </a:r>
          </a:p>
          <a:p>
            <a:pPr marL="0" indent="0">
              <a:lnSpc>
                <a:spcPct val="100000"/>
              </a:lnSpc>
              <a:buNone/>
            </a:pPr>
            <a:r>
              <a:rPr lang="en-GB" sz="2400" dirty="0">
                <a:hlinkClick r:id="rId3"/>
              </a:rPr>
              <a:t>aqa.org.uk/resources/science/as-and-a-level/teach/practicals</a:t>
            </a:r>
            <a:endParaRPr lang="en-GB" sz="2400" dirty="0"/>
          </a:p>
          <a:p>
            <a:pPr marL="0" indent="0">
              <a:lnSpc>
                <a:spcPct val="100000"/>
              </a:lnSpc>
              <a:buNone/>
            </a:pPr>
            <a:endParaRPr lang="en-GB" sz="2400" dirty="0"/>
          </a:p>
          <a:p>
            <a:pPr marL="0" indent="0">
              <a:lnSpc>
                <a:spcPct val="100000"/>
              </a:lnSpc>
              <a:buFont typeface="Arial"/>
              <a:buNone/>
            </a:pPr>
            <a:endParaRPr lang="en-GB" sz="2400" dirty="0"/>
          </a:p>
          <a:p>
            <a:pPr marL="0" indent="0">
              <a:buFont typeface="Arial"/>
              <a:buNone/>
            </a:pPr>
            <a:br>
              <a:rPr lang="en-GB" dirty="0"/>
            </a:br>
            <a:endParaRPr lang="en-GB" dirty="0"/>
          </a:p>
        </p:txBody>
      </p:sp>
      <p:sp>
        <p:nvSpPr>
          <p:cNvPr id="3" name="Footer Placeholder 2">
            <a:extLst>
              <a:ext uri="{FF2B5EF4-FFF2-40B4-BE49-F238E27FC236}">
                <a16:creationId xmlns:a16="http://schemas.microsoft.com/office/drawing/2014/main" id="{D7887148-ADD9-4BE4-908D-BA0D163B2F48}"/>
              </a:ext>
            </a:extLst>
          </p:cNvPr>
          <p:cNvSpPr>
            <a:spLocks noGrp="1"/>
          </p:cNvSpPr>
          <p:nvPr>
            <p:ph type="ftr" sz="quarter" idx="10"/>
          </p:nvPr>
        </p:nvSpPr>
        <p:spPr/>
        <p:txBody>
          <a:bodyPr/>
          <a:lstStyle/>
          <a:p>
            <a:r>
              <a:rPr lang="en-GB"/>
              <a:t>Copyright © AQA and its licensors. All rights reserved.</a:t>
            </a:r>
            <a:endParaRPr lang="en-US" dirty="0"/>
          </a:p>
        </p:txBody>
      </p:sp>
      <p:sp>
        <p:nvSpPr>
          <p:cNvPr id="12" name="Slide Number Placeholder 2">
            <a:extLst>
              <a:ext uri="{FF2B5EF4-FFF2-40B4-BE49-F238E27FC236}">
                <a16:creationId xmlns:a16="http://schemas.microsoft.com/office/drawing/2014/main" id="{936F5228-50E2-43BB-A989-1D8728DC2AAD}"/>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16</a:t>
            </a:fld>
            <a:endParaRPr lang="en-GB" sz="1100" dirty="0"/>
          </a:p>
        </p:txBody>
      </p:sp>
    </p:spTree>
    <p:extLst>
      <p:ext uri="{BB962C8B-B14F-4D97-AF65-F5344CB8AC3E}">
        <p14:creationId xmlns:p14="http://schemas.microsoft.com/office/powerpoint/2010/main" val="364572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Our monitoring model – Cycle 2 (2017-19)</a:t>
            </a:r>
          </a:p>
        </p:txBody>
      </p:sp>
      <p:sp>
        <p:nvSpPr>
          <p:cNvPr id="4" name="Content Placeholder 3"/>
          <p:cNvSpPr>
            <a:spLocks noGrp="1"/>
          </p:cNvSpPr>
          <p:nvPr>
            <p:ph sz="quarter" idx="12"/>
          </p:nvPr>
        </p:nvSpPr>
        <p:spPr>
          <a:xfrm>
            <a:off x="540000" y="1731600"/>
            <a:ext cx="8046000" cy="4712961"/>
          </a:xfrm>
        </p:spPr>
        <p:txBody>
          <a:bodyPr/>
          <a:lstStyle/>
          <a:p>
            <a:pPr marL="0" indent="0">
              <a:lnSpc>
                <a:spcPct val="100000"/>
              </a:lnSpc>
              <a:buNone/>
            </a:pPr>
            <a:r>
              <a:rPr lang="en-GB" sz="2400" dirty="0"/>
              <a:t>119 Teacher monitors, 8 Team Leaders, 6 Senior Practical Advisers and 4 Science Technicians make up the team of AQA associates. </a:t>
            </a:r>
          </a:p>
          <a:p>
            <a:pPr marL="0" indent="0">
              <a:buNone/>
            </a:pPr>
            <a:endParaRPr lang="en-GB" sz="2000" dirty="0"/>
          </a:p>
          <a:p>
            <a:pPr marL="0" indent="0">
              <a:buNone/>
            </a:pPr>
            <a:endParaRPr lang="en-GB" dirty="0"/>
          </a:p>
          <a:p>
            <a:pPr marL="0" indent="0">
              <a:buNone/>
            </a:pPr>
            <a:endParaRPr lang="en-GB" dirty="0"/>
          </a:p>
        </p:txBody>
      </p:sp>
      <p:pic>
        <p:nvPicPr>
          <p:cNvPr id="5" name="Picture 4" descr="https://www.gatsby.org.uk/uploads/education/reports/pdf/good-practical-science-report.pdf - Internet Explorer provided by AQA E"/>
          <p:cNvPicPr>
            <a:picLocks noChangeAspect="1"/>
          </p:cNvPicPr>
          <p:nvPr/>
        </p:nvPicPr>
        <p:blipFill rotWithShape="1">
          <a:blip r:embed="rId2">
            <a:extLst>
              <a:ext uri="{28A0092B-C50C-407E-A947-70E740481C1C}">
                <a14:useLocalDpi xmlns:a14="http://schemas.microsoft.com/office/drawing/2010/main" val="0"/>
              </a:ext>
            </a:extLst>
          </a:blip>
          <a:srcRect l="5905" t="34139" r="7273" b="18820"/>
          <a:stretch/>
        </p:blipFill>
        <p:spPr>
          <a:xfrm>
            <a:off x="558000" y="2930235"/>
            <a:ext cx="7938982" cy="2315689"/>
          </a:xfrm>
          <a:prstGeom prst="rect">
            <a:avLst/>
          </a:prstGeom>
        </p:spPr>
      </p:pic>
      <p:sp>
        <p:nvSpPr>
          <p:cNvPr id="3" name="Footer Placeholder 2">
            <a:extLst>
              <a:ext uri="{FF2B5EF4-FFF2-40B4-BE49-F238E27FC236}">
                <a16:creationId xmlns:a16="http://schemas.microsoft.com/office/drawing/2014/main" id="{61C6EB65-AF24-4F70-8622-6AD877DDDECA}"/>
              </a:ext>
            </a:extLst>
          </p:cNvPr>
          <p:cNvSpPr>
            <a:spLocks noGrp="1"/>
          </p:cNvSpPr>
          <p:nvPr>
            <p:ph type="ftr" sz="quarter" idx="10"/>
          </p:nvPr>
        </p:nvSpPr>
        <p:spPr/>
        <p:txBody>
          <a:bodyPr/>
          <a:lstStyle/>
          <a:p>
            <a:r>
              <a:rPr lang="en-GB"/>
              <a:t>Copyright © AQA and its licensors. All rights reserved.</a:t>
            </a:r>
            <a:endParaRPr lang="en-US" dirty="0"/>
          </a:p>
        </p:txBody>
      </p:sp>
      <p:sp>
        <p:nvSpPr>
          <p:cNvPr id="6" name="Slide Number Placeholder 2">
            <a:extLst>
              <a:ext uri="{FF2B5EF4-FFF2-40B4-BE49-F238E27FC236}">
                <a16:creationId xmlns:a16="http://schemas.microsoft.com/office/drawing/2014/main" id="{963B2EE9-B104-4C84-9D38-464D7235A96C}"/>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17</a:t>
            </a:fld>
            <a:endParaRPr lang="en-GB" sz="1100" dirty="0"/>
          </a:p>
        </p:txBody>
      </p:sp>
      <p:sp>
        <p:nvSpPr>
          <p:cNvPr id="7" name="TextBox 6">
            <a:extLst>
              <a:ext uri="{FF2B5EF4-FFF2-40B4-BE49-F238E27FC236}">
                <a16:creationId xmlns:a16="http://schemas.microsoft.com/office/drawing/2014/main" id="{7E6D075F-0F11-4E48-91D9-44299962D062}"/>
              </a:ext>
            </a:extLst>
          </p:cNvPr>
          <p:cNvSpPr txBox="1"/>
          <p:nvPr/>
        </p:nvSpPr>
        <p:spPr>
          <a:xfrm>
            <a:off x="647018" y="5245924"/>
            <a:ext cx="7849964" cy="246221"/>
          </a:xfrm>
          <a:prstGeom prst="rect">
            <a:avLst/>
          </a:prstGeom>
          <a:noFill/>
        </p:spPr>
        <p:txBody>
          <a:bodyPr wrap="square" lIns="0" tIns="0" rIns="0" bIns="0" rtlCol="0">
            <a:spAutoFit/>
          </a:bodyPr>
          <a:lstStyle/>
          <a:p>
            <a:r>
              <a:rPr lang="en-GB" sz="800" dirty="0"/>
              <a:t>Source: Good Practical Science by John Holman and the Gatsby Foundation. Available for the teachers to freely download from: </a:t>
            </a:r>
            <a:r>
              <a:rPr lang="en-GB" sz="800" u="sng" dirty="0">
                <a:hlinkClick r:id="rId3"/>
              </a:rPr>
              <a:t>gatsby.org.uk/education/programmes/support-for-practical-science-in-schools</a:t>
            </a:r>
            <a:endParaRPr lang="en-GB" sz="800" dirty="0"/>
          </a:p>
        </p:txBody>
      </p:sp>
    </p:spTree>
    <p:extLst>
      <p:ext uri="{BB962C8B-B14F-4D97-AF65-F5344CB8AC3E}">
        <p14:creationId xmlns:p14="http://schemas.microsoft.com/office/powerpoint/2010/main" val="257505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Activity</a:t>
            </a:r>
          </a:p>
        </p:txBody>
      </p:sp>
      <p:sp>
        <p:nvSpPr>
          <p:cNvPr id="3" name="Content Placeholder 2"/>
          <p:cNvSpPr>
            <a:spLocks noGrp="1"/>
          </p:cNvSpPr>
          <p:nvPr>
            <p:ph idx="1"/>
          </p:nvPr>
        </p:nvSpPr>
        <p:spPr/>
        <p:txBody>
          <a:bodyPr/>
          <a:lstStyle/>
          <a:p>
            <a:pPr marL="0" indent="0">
              <a:lnSpc>
                <a:spcPct val="100000"/>
              </a:lnSpc>
              <a:buNone/>
            </a:pPr>
            <a:r>
              <a:rPr lang="en-GB" sz="2400" dirty="0"/>
              <a:t>How can teachers use the Common Practical Assessment Criteria and Required Practical Activities to support student outcomes in the terminal exams?</a:t>
            </a:r>
          </a:p>
          <a:p>
            <a:pPr marL="0" indent="0">
              <a:lnSpc>
                <a:spcPct val="100000"/>
              </a:lnSpc>
              <a:buNone/>
            </a:pPr>
            <a:endParaRPr lang="en-GB" sz="2400" dirty="0"/>
          </a:p>
          <a:p>
            <a:pPr marL="0" indent="0">
              <a:lnSpc>
                <a:spcPct val="100000"/>
              </a:lnSpc>
              <a:buNone/>
            </a:pPr>
            <a:r>
              <a:rPr lang="en-GB" sz="2400" dirty="0"/>
              <a:t>10 minutes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7" name="Picture 6" descr="https://www.gatsby.org.uk/uploads/education/reports/pdf/good-practical-science-report.pdf - Internet Explorer provided by AQA E"/>
          <p:cNvPicPr>
            <a:picLocks noChangeAspect="1"/>
          </p:cNvPicPr>
          <p:nvPr/>
        </p:nvPicPr>
        <p:blipFill rotWithShape="1">
          <a:blip r:embed="rId2">
            <a:extLst>
              <a:ext uri="{28A0092B-C50C-407E-A947-70E740481C1C}">
                <a14:useLocalDpi xmlns:a14="http://schemas.microsoft.com/office/drawing/2010/main" val="0"/>
              </a:ext>
            </a:extLst>
          </a:blip>
          <a:srcRect l="5905" t="38964" r="7143" b="36913"/>
          <a:stretch/>
        </p:blipFill>
        <p:spPr>
          <a:xfrm>
            <a:off x="540000" y="3749040"/>
            <a:ext cx="7950857" cy="1404850"/>
          </a:xfrm>
          <a:prstGeom prst="rect">
            <a:avLst/>
          </a:prstGeom>
        </p:spPr>
      </p:pic>
      <p:sp>
        <p:nvSpPr>
          <p:cNvPr id="4" name="Footer Placeholder 3">
            <a:extLst>
              <a:ext uri="{FF2B5EF4-FFF2-40B4-BE49-F238E27FC236}">
                <a16:creationId xmlns:a16="http://schemas.microsoft.com/office/drawing/2014/main" id="{85F4671A-7F0C-4243-AD25-BBB4D2922B7E}"/>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1DD794CB-01DE-4E74-A22A-9C06661B68AE}"/>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
        <p:nvSpPr>
          <p:cNvPr id="6" name="Rectangle 5">
            <a:extLst>
              <a:ext uri="{FF2B5EF4-FFF2-40B4-BE49-F238E27FC236}">
                <a16:creationId xmlns:a16="http://schemas.microsoft.com/office/drawing/2014/main" id="{7AA63BF1-58CC-4C96-82BE-4EAB830E61E6}"/>
              </a:ext>
            </a:extLst>
          </p:cNvPr>
          <p:cNvSpPr/>
          <p:nvPr/>
        </p:nvSpPr>
        <p:spPr>
          <a:xfrm>
            <a:off x="444463" y="5091975"/>
            <a:ext cx="8046393" cy="338554"/>
          </a:xfrm>
          <a:prstGeom prst="rect">
            <a:avLst/>
          </a:prstGeom>
        </p:spPr>
        <p:txBody>
          <a:bodyPr wrap="square">
            <a:spAutoFit/>
          </a:bodyPr>
          <a:lstStyle/>
          <a:p>
            <a:r>
              <a:rPr lang="en-GB" sz="800" dirty="0"/>
              <a:t>Source: Good Practical Science by John Holman and the Gatsby Foundation. Available for the teachers to freely download from: </a:t>
            </a:r>
            <a:r>
              <a:rPr lang="en-GB" sz="800" u="sng" dirty="0">
                <a:hlinkClick r:id="rId3"/>
              </a:rPr>
              <a:t>gatsby.org.uk/education/programmes/support-for-practical-science-in-schools</a:t>
            </a:r>
            <a:endParaRPr lang="en-GB" sz="800" dirty="0"/>
          </a:p>
        </p:txBody>
      </p:sp>
    </p:spTree>
    <p:extLst>
      <p:ext uri="{BB962C8B-B14F-4D97-AF65-F5344CB8AC3E}">
        <p14:creationId xmlns:p14="http://schemas.microsoft.com/office/powerpoint/2010/main" val="138492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313116"/>
            <a:ext cx="8045200" cy="492443"/>
          </a:xfrm>
          <a:prstGeom prst="rect">
            <a:avLst/>
          </a:prstGeom>
        </p:spPr>
        <p:txBody>
          <a:bodyPr vert="horz" wrap="square" lIns="0" tIns="0" rIns="0" bIns="0" rtlCol="0">
            <a:spAutoFit/>
          </a:bodyPr>
          <a:lstStyle/>
          <a:p>
            <a:pPr marL="12700">
              <a:lnSpc>
                <a:spcPct val="100000"/>
              </a:lnSpc>
            </a:pPr>
            <a:r>
              <a:rPr lang="en-GB" sz="3200" spc="-15" dirty="0"/>
              <a:t>A-level </a:t>
            </a:r>
            <a:r>
              <a:rPr lang="en-GB" spc="-15" dirty="0"/>
              <a:t>p</a:t>
            </a:r>
            <a:r>
              <a:rPr sz="3200" spc="-15" dirty="0" err="1"/>
              <a:t>ractical</a:t>
            </a:r>
            <a:r>
              <a:rPr sz="3200" spc="-15" dirty="0"/>
              <a:t> </a:t>
            </a:r>
            <a:r>
              <a:rPr sz="3200" spc="-20" dirty="0"/>
              <a:t>skills</a:t>
            </a:r>
            <a:r>
              <a:rPr sz="3200" spc="-140" dirty="0"/>
              <a:t> </a:t>
            </a:r>
            <a:r>
              <a:rPr sz="3200" spc="-45" dirty="0"/>
              <a:t>assessment</a:t>
            </a:r>
            <a:endParaRPr sz="3200" dirty="0"/>
          </a:p>
        </p:txBody>
      </p:sp>
      <p:sp>
        <p:nvSpPr>
          <p:cNvPr id="7" name="Content Placeholder 6">
            <a:extLst>
              <a:ext uri="{FF2B5EF4-FFF2-40B4-BE49-F238E27FC236}">
                <a16:creationId xmlns:a16="http://schemas.microsoft.com/office/drawing/2014/main" id="{95F3ABE4-F10B-4581-8BEA-35B3F9649AD6}"/>
              </a:ext>
            </a:extLst>
          </p:cNvPr>
          <p:cNvSpPr>
            <a:spLocks noGrp="1"/>
          </p:cNvSpPr>
          <p:nvPr>
            <p:ph sz="half" idx="2"/>
          </p:nvPr>
        </p:nvSpPr>
        <p:spPr/>
        <p:txBody>
          <a:bodyPr/>
          <a:lstStyle/>
          <a:p>
            <a:endParaRPr lang="en-GB"/>
          </a:p>
        </p:txBody>
      </p:sp>
      <p:sp>
        <p:nvSpPr>
          <p:cNvPr id="3" name="object 3"/>
          <p:cNvSpPr/>
          <p:nvPr/>
        </p:nvSpPr>
        <p:spPr>
          <a:xfrm>
            <a:off x="4418965" y="1710651"/>
            <a:ext cx="4255770" cy="4406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19442" y="1763267"/>
            <a:ext cx="3293110" cy="3693319"/>
          </a:xfrm>
          <a:prstGeom prst="rect">
            <a:avLst/>
          </a:prstGeom>
        </p:spPr>
        <p:txBody>
          <a:bodyPr vert="horz" wrap="square" lIns="0" tIns="0" rIns="0" bIns="0" rtlCol="0">
            <a:spAutoFit/>
          </a:bodyPr>
          <a:lstStyle/>
          <a:p>
            <a:pPr marL="297180" marR="790575" indent="-284480">
              <a:buChar char="•"/>
              <a:tabLst>
                <a:tab pos="297180" algn="l"/>
                <a:tab pos="297815" algn="l"/>
              </a:tabLst>
            </a:pPr>
            <a:r>
              <a:rPr sz="2400" dirty="0">
                <a:solidFill>
                  <a:srgbClr val="4A4A4A"/>
                </a:solidFill>
                <a:latin typeface="Arial"/>
                <a:cs typeface="Arial"/>
              </a:rPr>
              <a:t>12 </a:t>
            </a:r>
            <a:r>
              <a:rPr sz="2400" spc="-15" dirty="0">
                <a:solidFill>
                  <a:srgbClr val="4A4A4A"/>
                </a:solidFill>
                <a:latin typeface="Arial"/>
                <a:cs typeface="Arial"/>
              </a:rPr>
              <a:t>required</a:t>
            </a:r>
            <a:r>
              <a:rPr sz="2400" spc="-265" dirty="0">
                <a:solidFill>
                  <a:srgbClr val="4A4A4A"/>
                </a:solidFill>
                <a:latin typeface="Arial"/>
                <a:cs typeface="Arial"/>
              </a:rPr>
              <a:t> </a:t>
            </a:r>
            <a:r>
              <a:rPr sz="2400" spc="-15" dirty="0" err="1">
                <a:solidFill>
                  <a:srgbClr val="4A4A4A"/>
                </a:solidFill>
                <a:latin typeface="Arial"/>
                <a:cs typeface="Arial"/>
              </a:rPr>
              <a:t>practicals</a:t>
            </a:r>
            <a:r>
              <a:rPr sz="2400" spc="-15" dirty="0">
                <a:solidFill>
                  <a:srgbClr val="4A4A4A"/>
                </a:solidFill>
                <a:latin typeface="Arial"/>
                <a:cs typeface="Arial"/>
              </a:rPr>
              <a:t> </a:t>
            </a:r>
            <a:r>
              <a:rPr sz="2400" spc="-25" dirty="0">
                <a:solidFill>
                  <a:srgbClr val="4A4A4A"/>
                </a:solidFill>
                <a:latin typeface="Arial"/>
                <a:cs typeface="Arial"/>
              </a:rPr>
              <a:t>per</a:t>
            </a:r>
            <a:r>
              <a:rPr sz="2400" spc="-95" dirty="0">
                <a:solidFill>
                  <a:srgbClr val="4A4A4A"/>
                </a:solidFill>
                <a:latin typeface="Arial"/>
                <a:cs typeface="Arial"/>
              </a:rPr>
              <a:t> </a:t>
            </a:r>
            <a:r>
              <a:rPr sz="2400" spc="-25" dirty="0">
                <a:solidFill>
                  <a:srgbClr val="4A4A4A"/>
                </a:solidFill>
                <a:latin typeface="Arial"/>
                <a:cs typeface="Arial"/>
              </a:rPr>
              <a:t>subject</a:t>
            </a:r>
            <a:endParaRPr lang="en-GB" sz="2400" spc="-25" dirty="0">
              <a:solidFill>
                <a:srgbClr val="4A4A4A"/>
              </a:solidFill>
              <a:latin typeface="Arial"/>
              <a:cs typeface="Arial"/>
            </a:endParaRPr>
          </a:p>
          <a:p>
            <a:pPr marL="297180" marR="790575" indent="-284480">
              <a:buChar char="•"/>
              <a:tabLst>
                <a:tab pos="297180" algn="l"/>
                <a:tab pos="297815" algn="l"/>
              </a:tabLst>
            </a:pPr>
            <a:endParaRPr sz="2400" dirty="0">
              <a:latin typeface="Arial"/>
              <a:cs typeface="Arial"/>
            </a:endParaRPr>
          </a:p>
          <a:p>
            <a:pPr marL="297180" marR="49530" indent="-284480">
              <a:buChar char="•"/>
              <a:tabLst>
                <a:tab pos="297180" algn="l"/>
                <a:tab pos="297815" algn="l"/>
              </a:tabLst>
            </a:pPr>
            <a:r>
              <a:rPr sz="2400" dirty="0">
                <a:solidFill>
                  <a:srgbClr val="4A4A4A"/>
                </a:solidFill>
                <a:latin typeface="Arial"/>
                <a:cs typeface="Arial"/>
              </a:rPr>
              <a:t>12 </a:t>
            </a:r>
            <a:r>
              <a:rPr sz="2400" spc="-25" dirty="0">
                <a:solidFill>
                  <a:srgbClr val="4A4A4A"/>
                </a:solidFill>
                <a:latin typeface="Arial"/>
                <a:cs typeface="Arial"/>
              </a:rPr>
              <a:t>apparatus and</a:t>
            </a:r>
            <a:r>
              <a:rPr sz="2400" spc="-254" dirty="0">
                <a:solidFill>
                  <a:srgbClr val="4A4A4A"/>
                </a:solidFill>
                <a:latin typeface="Arial"/>
                <a:cs typeface="Arial"/>
              </a:rPr>
              <a:t> </a:t>
            </a:r>
            <a:r>
              <a:rPr sz="2400" spc="-30" dirty="0">
                <a:solidFill>
                  <a:srgbClr val="4A4A4A"/>
                </a:solidFill>
                <a:latin typeface="Arial"/>
                <a:cs typeface="Arial"/>
              </a:rPr>
              <a:t>techniques </a:t>
            </a:r>
            <a:r>
              <a:rPr sz="2400" spc="-25" dirty="0">
                <a:solidFill>
                  <a:srgbClr val="4A4A4A"/>
                </a:solidFill>
                <a:latin typeface="Arial"/>
                <a:cs typeface="Arial"/>
              </a:rPr>
              <a:t>per</a:t>
            </a:r>
            <a:r>
              <a:rPr sz="2400" spc="-95" dirty="0">
                <a:solidFill>
                  <a:srgbClr val="4A4A4A"/>
                </a:solidFill>
                <a:latin typeface="Arial"/>
                <a:cs typeface="Arial"/>
              </a:rPr>
              <a:t> </a:t>
            </a:r>
            <a:r>
              <a:rPr sz="2400" spc="-25" dirty="0">
                <a:solidFill>
                  <a:srgbClr val="4A4A4A"/>
                </a:solidFill>
                <a:latin typeface="Arial"/>
                <a:cs typeface="Arial"/>
              </a:rPr>
              <a:t>subject</a:t>
            </a:r>
            <a:endParaRPr lang="en-GB" sz="1850" spc="5" dirty="0">
              <a:solidFill>
                <a:srgbClr val="4A4A4A"/>
              </a:solidFill>
              <a:latin typeface="Arial"/>
              <a:cs typeface="Arial"/>
            </a:endParaRPr>
          </a:p>
          <a:p>
            <a:pPr marL="12700">
              <a:lnSpc>
                <a:spcPct val="100000"/>
              </a:lnSpc>
            </a:pPr>
            <a:endParaRPr lang="en-GB" sz="2400" spc="5" dirty="0">
              <a:solidFill>
                <a:srgbClr val="4A4A4A"/>
              </a:solidFill>
              <a:latin typeface="Arial"/>
              <a:cs typeface="Arial"/>
            </a:endParaRPr>
          </a:p>
          <a:p>
            <a:pPr marL="12700">
              <a:lnSpc>
                <a:spcPct val="100000"/>
              </a:lnSpc>
            </a:pPr>
            <a:r>
              <a:rPr sz="2400" b="1" spc="5" dirty="0">
                <a:solidFill>
                  <a:srgbClr val="4A4A4A"/>
                </a:solidFill>
                <a:latin typeface="Arial"/>
                <a:cs typeface="Arial"/>
              </a:rPr>
              <a:t>How </a:t>
            </a:r>
            <a:r>
              <a:rPr sz="2400" b="1" spc="-40" dirty="0">
                <a:solidFill>
                  <a:srgbClr val="4A4A4A"/>
                </a:solidFill>
                <a:latin typeface="Arial"/>
                <a:cs typeface="Arial"/>
              </a:rPr>
              <a:t>do </a:t>
            </a:r>
            <a:r>
              <a:rPr sz="2400" b="1" spc="-70" dirty="0">
                <a:solidFill>
                  <a:srgbClr val="4A4A4A"/>
                </a:solidFill>
                <a:latin typeface="Arial"/>
                <a:cs typeface="Arial"/>
              </a:rPr>
              <a:t>we </a:t>
            </a:r>
            <a:r>
              <a:rPr sz="2400" b="1" spc="15" dirty="0">
                <a:solidFill>
                  <a:srgbClr val="4A4A4A"/>
                </a:solidFill>
                <a:latin typeface="Arial"/>
                <a:cs typeface="Arial"/>
              </a:rPr>
              <a:t>assess </a:t>
            </a:r>
            <a:r>
              <a:rPr sz="2400" b="1" spc="-35" dirty="0">
                <a:solidFill>
                  <a:srgbClr val="4A4A4A"/>
                </a:solidFill>
                <a:latin typeface="Arial"/>
                <a:cs typeface="Arial"/>
              </a:rPr>
              <a:t>this</a:t>
            </a:r>
            <a:r>
              <a:rPr sz="2400" b="1" spc="-320" dirty="0">
                <a:solidFill>
                  <a:srgbClr val="4A4A4A"/>
                </a:solidFill>
                <a:latin typeface="Arial"/>
                <a:cs typeface="Arial"/>
              </a:rPr>
              <a:t> </a:t>
            </a:r>
            <a:r>
              <a:rPr lang="en-GB" sz="2400" b="1" spc="-25" dirty="0">
                <a:solidFill>
                  <a:srgbClr val="4A4A4A"/>
                </a:solidFill>
                <a:latin typeface="Arial"/>
                <a:cs typeface="Arial"/>
              </a:rPr>
              <a:t>in our exam papers</a:t>
            </a:r>
            <a:r>
              <a:rPr sz="2400" b="1" spc="-25" dirty="0">
                <a:solidFill>
                  <a:srgbClr val="4A4A4A"/>
                </a:solidFill>
                <a:latin typeface="Arial"/>
                <a:cs typeface="Arial"/>
              </a:rPr>
              <a:t>?</a:t>
            </a:r>
            <a:endParaRPr sz="2400" b="1" dirty="0">
              <a:latin typeface="Arial"/>
              <a:cs typeface="Arial"/>
            </a:endParaRPr>
          </a:p>
        </p:txBody>
      </p:sp>
      <p:sp>
        <p:nvSpPr>
          <p:cNvPr id="5" name="object 5"/>
          <p:cNvSpPr txBox="1"/>
          <p:nvPr/>
        </p:nvSpPr>
        <p:spPr>
          <a:xfrm>
            <a:off x="515302" y="6454874"/>
            <a:ext cx="358775" cy="139700"/>
          </a:xfrm>
          <a:prstGeom prst="rect">
            <a:avLst/>
          </a:prstGeom>
        </p:spPr>
        <p:txBody>
          <a:bodyPr vert="horz" wrap="square" lIns="0" tIns="3810" rIns="0" bIns="0" rtlCol="0">
            <a:spAutoFit/>
          </a:bodyPr>
          <a:lstStyle/>
          <a:p>
            <a:pPr marL="25400">
              <a:lnSpc>
                <a:spcPct val="100000"/>
              </a:lnSpc>
              <a:spcBef>
                <a:spcPts val="30"/>
              </a:spcBef>
            </a:pPr>
            <a:fld id="{81D60167-4931-47E6-BA6A-407CBD079E47}" type="slidenum">
              <a:rPr sz="800" dirty="0">
                <a:solidFill>
                  <a:srgbClr val="FFFFFF"/>
                </a:solidFill>
                <a:latin typeface="Arial"/>
                <a:cs typeface="Arial"/>
              </a:rPr>
              <a:t>19</a:t>
            </a:fld>
            <a:r>
              <a:rPr sz="800" dirty="0">
                <a:solidFill>
                  <a:srgbClr val="FFFFFF"/>
                </a:solidFill>
                <a:latin typeface="Arial"/>
                <a:cs typeface="Arial"/>
              </a:rPr>
              <a:t> </a:t>
            </a:r>
            <a:r>
              <a:rPr sz="800" spc="15" dirty="0">
                <a:solidFill>
                  <a:srgbClr val="FFFFFF"/>
                </a:solidFill>
                <a:latin typeface="Arial"/>
                <a:cs typeface="Arial"/>
              </a:rPr>
              <a:t>of</a:t>
            </a:r>
            <a:r>
              <a:rPr sz="800" spc="-95" dirty="0">
                <a:solidFill>
                  <a:srgbClr val="FFFFFF"/>
                </a:solidFill>
                <a:latin typeface="Arial"/>
                <a:cs typeface="Arial"/>
              </a:rPr>
              <a:t> </a:t>
            </a:r>
            <a:r>
              <a:rPr sz="800" spc="15" dirty="0">
                <a:solidFill>
                  <a:srgbClr val="FFFFFF"/>
                </a:solidFill>
                <a:latin typeface="Arial"/>
                <a:cs typeface="Arial"/>
              </a:rPr>
              <a:t>30</a:t>
            </a:r>
            <a:endParaRPr sz="800">
              <a:latin typeface="Arial"/>
              <a:cs typeface="Arial"/>
            </a:endParaRPr>
          </a:p>
        </p:txBody>
      </p:sp>
      <p:sp>
        <p:nvSpPr>
          <p:cNvPr id="6" name="Footer Placeholder 5">
            <a:extLst>
              <a:ext uri="{FF2B5EF4-FFF2-40B4-BE49-F238E27FC236}">
                <a16:creationId xmlns:a16="http://schemas.microsoft.com/office/drawing/2014/main" id="{94FE09C1-A912-429A-B6DB-6BD7CDAEF53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CD03ECA2-59ED-400E-9D0D-A3C8B9B1F767}"/>
              </a:ext>
            </a:extLst>
          </p:cNvPr>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22660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Assessment objectives (AOs) </a:t>
            </a:r>
            <a:br>
              <a:rPr lang="en-GB" sz="3200" dirty="0"/>
            </a:br>
            <a:endParaRPr lang="en-GB" sz="3200" dirty="0"/>
          </a:p>
        </p:txBody>
      </p:sp>
      <p:sp>
        <p:nvSpPr>
          <p:cNvPr id="8" name="TextBox 7"/>
          <p:cNvSpPr txBox="1"/>
          <p:nvPr/>
        </p:nvSpPr>
        <p:spPr>
          <a:xfrm>
            <a:off x="540000" y="1731600"/>
            <a:ext cx="7384776" cy="369332"/>
          </a:xfrm>
          <a:prstGeom prst="rect">
            <a:avLst/>
          </a:prstGeom>
          <a:noFill/>
        </p:spPr>
        <p:txBody>
          <a:bodyPr wrap="square" lIns="0" tIns="0" rIns="0" bIns="0" rtlCol="0">
            <a:spAutoFit/>
          </a:bodyPr>
          <a:lstStyle/>
          <a:p>
            <a:r>
              <a:rPr lang="en-GB" sz="2400" dirty="0">
                <a:latin typeface="Arial" panose="020B0604020202020204" pitchFamily="34" charset="0"/>
                <a:cs typeface="Arial" panose="020B0604020202020204" pitchFamily="34" charset="0"/>
              </a:rPr>
              <a:t>These apply to both AS and A-level:</a:t>
            </a:r>
            <a:endParaRPr lang="en-GB" sz="2400" dirty="0"/>
          </a:p>
        </p:txBody>
      </p:sp>
      <p:graphicFrame>
        <p:nvGraphicFramePr>
          <p:cNvPr id="12" name="Table 11"/>
          <p:cNvGraphicFramePr>
            <a:graphicFrameLocks noGrp="1"/>
          </p:cNvGraphicFramePr>
          <p:nvPr>
            <p:extLst/>
          </p:nvPr>
        </p:nvGraphicFramePr>
        <p:xfrm>
          <a:off x="526457" y="2399616"/>
          <a:ext cx="7941086" cy="3834512"/>
        </p:xfrm>
        <a:graphic>
          <a:graphicData uri="http://schemas.openxmlformats.org/drawingml/2006/table">
            <a:tbl>
              <a:tblPr firstRow="1" bandRow="1">
                <a:tableStyleId>{21E4AEA4-8DFA-4A89-87EB-49C32662AFE0}</a:tableStyleId>
              </a:tblPr>
              <a:tblGrid>
                <a:gridCol w="817273">
                  <a:extLst>
                    <a:ext uri="{9D8B030D-6E8A-4147-A177-3AD203B41FA5}">
                      <a16:colId xmlns:a16="http://schemas.microsoft.com/office/drawing/2014/main" val="20000"/>
                    </a:ext>
                  </a:extLst>
                </a:gridCol>
                <a:gridCol w="7123813">
                  <a:extLst>
                    <a:ext uri="{9D8B030D-6E8A-4147-A177-3AD203B41FA5}">
                      <a16:colId xmlns:a16="http://schemas.microsoft.com/office/drawing/2014/main" val="20001"/>
                    </a:ext>
                  </a:extLst>
                </a:gridCol>
              </a:tblGrid>
              <a:tr h="165973">
                <a:tc>
                  <a:txBody>
                    <a:bodyPr/>
                    <a:lstStyle/>
                    <a:p>
                      <a:r>
                        <a:rPr kumimoji="0" lang="en-GB"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AO1</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GB"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Demonstrate knowledge and understanding of scientific ideas, processes, techniques and procedures. </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7168">
                <a:tc>
                  <a:txBody>
                    <a:bodyPr/>
                    <a:lstStyle/>
                    <a:p>
                      <a:r>
                        <a:rPr kumimoji="0" lang="en-GB"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AO2 </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342900" algn="l" defTabSz="457200" rtl="0" eaLnBrk="1" fontAlgn="auto" latinLnBrk="0" hangingPunct="1">
                        <a:lnSpc>
                          <a:spcPts val="2000"/>
                        </a:lnSpc>
                        <a:spcBef>
                          <a:spcPct val="20000"/>
                        </a:spcBef>
                        <a:spcAft>
                          <a:spcPts val="0"/>
                        </a:spcAft>
                        <a:buClrTx/>
                        <a:buSzTx/>
                        <a:buFont typeface="Arial"/>
                        <a:buNone/>
                        <a:tabLst/>
                        <a:defRPr/>
                      </a:pPr>
                      <a:r>
                        <a:rPr kumimoji="0" lang="en-GB"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Apply knowledge and understanding of scientific ideas, processes, techniques and procedures: </a:t>
                      </a:r>
                    </a:p>
                    <a:p>
                      <a:pPr marL="0" marR="0" lvl="0" indent="-342900" algn="l" defTabSz="457200" rtl="0" eaLnBrk="1" fontAlgn="auto" latinLnBrk="0" hangingPunct="1">
                        <a:lnSpc>
                          <a:spcPts val="2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 a range of theoretical and practical contexts</a:t>
                      </a:r>
                    </a:p>
                    <a:p>
                      <a:pPr marL="0" marR="0" lvl="0" indent="-342900" algn="l" defTabSz="457200" rtl="0" eaLnBrk="1" fontAlgn="auto" latinLnBrk="0" hangingPunct="1">
                        <a:lnSpc>
                          <a:spcPts val="2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when handling qualitative and quantitative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17168">
                <a:tc>
                  <a:txBody>
                    <a:bodyPr/>
                    <a:lstStyle/>
                    <a:p>
                      <a:r>
                        <a:rPr kumimoji="0" lang="en-GB"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AO3</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342900" algn="l" defTabSz="457200" rtl="0" eaLnBrk="1" fontAlgn="auto" latinLnBrk="0" hangingPunct="1">
                        <a:lnSpc>
                          <a:spcPts val="2000"/>
                        </a:lnSpc>
                        <a:spcBef>
                          <a:spcPct val="20000"/>
                        </a:spcBef>
                        <a:spcAft>
                          <a:spcPts val="0"/>
                        </a:spcAft>
                        <a:buClrTx/>
                        <a:buSzTx/>
                        <a:buFont typeface="Arial"/>
                        <a:buNone/>
                        <a:tabLst/>
                        <a:defRPr/>
                      </a:pPr>
                      <a:r>
                        <a:rPr kumimoji="0" lang="en-GB"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Analyse, interpret and evaluate scientific information, ideas and evidence, including in relation to issues, to:</a:t>
                      </a:r>
                    </a:p>
                    <a:p>
                      <a:pPr marL="0" marR="0" lvl="0" indent="-342900" algn="l" defTabSz="457200" rtl="0" eaLnBrk="1" fontAlgn="auto" latinLnBrk="0" hangingPunct="1">
                        <a:lnSpc>
                          <a:spcPts val="2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make judgements and reach conclusions</a:t>
                      </a:r>
                    </a:p>
                    <a:p>
                      <a:pPr marL="0" marR="0" lvl="0" indent="-342900" algn="l" defTabSz="457200" rtl="0" eaLnBrk="1" fontAlgn="auto" latinLnBrk="0" hangingPunct="1">
                        <a:lnSpc>
                          <a:spcPts val="2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develop and refine practical design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A915541-8157-41D0-A8C4-87BA9C4E76FF}"/>
              </a:ext>
            </a:extLst>
          </p:cNvPr>
          <p:cNvSpPr>
            <a:spLocks noGrp="1"/>
          </p:cNvSpPr>
          <p:nvPr>
            <p:ph type="ftr" sz="quarter" idx="10"/>
          </p:nvPr>
        </p:nvSpPr>
        <p:spPr/>
        <p:txBody>
          <a:bodyPr/>
          <a:lstStyle/>
          <a:p>
            <a:r>
              <a:rPr lang="en-GB"/>
              <a:t>Copyright © AQA and its licensors. All rights reserved.</a:t>
            </a:r>
            <a:endParaRPr lang="en-US" dirty="0"/>
          </a:p>
        </p:txBody>
      </p:sp>
      <p:sp>
        <p:nvSpPr>
          <p:cNvPr id="6" name="Slide Number Placeholder 2">
            <a:extLst>
              <a:ext uri="{FF2B5EF4-FFF2-40B4-BE49-F238E27FC236}">
                <a16:creationId xmlns:a16="http://schemas.microsoft.com/office/drawing/2014/main" id="{89C0A9A1-F0AA-4595-8D77-23C8B50E1D35}"/>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20</a:t>
            </a:fld>
            <a:endParaRPr lang="en-GB" sz="1100" dirty="0"/>
          </a:p>
        </p:txBody>
      </p:sp>
    </p:spTree>
    <p:custDataLst>
      <p:tags r:id="rId1"/>
    </p:custDataLst>
    <p:extLst>
      <p:ext uri="{BB962C8B-B14F-4D97-AF65-F5344CB8AC3E}">
        <p14:creationId xmlns:p14="http://schemas.microsoft.com/office/powerpoint/2010/main" val="177588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Practical skills questions in papers</a:t>
            </a:r>
          </a:p>
        </p:txBody>
      </p:sp>
      <p:sp>
        <p:nvSpPr>
          <p:cNvPr id="4" name="Content Placeholder 3"/>
          <p:cNvSpPr>
            <a:spLocks noGrp="1"/>
          </p:cNvSpPr>
          <p:nvPr>
            <p:ph sz="quarter" idx="4294967295"/>
          </p:nvPr>
        </p:nvSpPr>
        <p:spPr>
          <a:xfrm>
            <a:off x="540000" y="1731600"/>
            <a:ext cx="8046000" cy="4406400"/>
          </a:xfrm>
          <a:prstGeom prst="rect">
            <a:avLst/>
          </a:prstGeom>
        </p:spPr>
        <p:txBody>
          <a:bodyPr/>
          <a:lstStyle/>
          <a:p>
            <a:pPr lvl="0">
              <a:lnSpc>
                <a:spcPct val="100000"/>
              </a:lnSpc>
            </a:pPr>
            <a:r>
              <a:rPr lang="en-GB" sz="2400" dirty="0"/>
              <a:t>Questions set in a practical context, where the question centres on the science, not the practical work.</a:t>
            </a:r>
            <a:br>
              <a:rPr lang="en-GB" sz="2400" dirty="0"/>
            </a:br>
            <a:endParaRPr lang="en-GB" sz="2400" dirty="0"/>
          </a:p>
          <a:p>
            <a:pPr lvl="0">
              <a:lnSpc>
                <a:spcPct val="100000"/>
              </a:lnSpc>
            </a:pPr>
            <a:r>
              <a:rPr lang="en-GB" sz="2400" dirty="0"/>
              <a:t>Questions that require specific aspects of a practical procedure to be understood in order to answer a question about the underlying science.</a:t>
            </a:r>
            <a:br>
              <a:rPr lang="en-GB" sz="2400" dirty="0"/>
            </a:br>
            <a:endParaRPr lang="en-GB" sz="2400" dirty="0"/>
          </a:p>
          <a:p>
            <a:pPr lvl="0">
              <a:lnSpc>
                <a:spcPct val="100000"/>
              </a:lnSpc>
            </a:pPr>
            <a:r>
              <a:rPr lang="en-GB" sz="2400" dirty="0"/>
              <a:t>Questions directly on the required practical procedures.</a:t>
            </a:r>
            <a:br>
              <a:rPr lang="en-GB" sz="2400" dirty="0"/>
            </a:br>
            <a:endParaRPr lang="en-GB" sz="2400" dirty="0"/>
          </a:p>
          <a:p>
            <a:pPr lvl="0">
              <a:lnSpc>
                <a:spcPct val="100000"/>
              </a:lnSpc>
            </a:pPr>
            <a:r>
              <a:rPr lang="en-GB" sz="2400" dirty="0"/>
              <a:t>Questions applying the skills from the required practical procedures and the apparatus and techniques list.</a:t>
            </a:r>
          </a:p>
          <a:p>
            <a:pPr lvl="0"/>
            <a:endParaRPr lang="en-GB" dirty="0"/>
          </a:p>
          <a:p>
            <a:endParaRPr lang="en-GB" dirty="0"/>
          </a:p>
        </p:txBody>
      </p:sp>
      <p:sp>
        <p:nvSpPr>
          <p:cNvPr id="7" name="Date Placeholder 7"/>
          <p:cNvSpPr txBox="1">
            <a:spLocks/>
          </p:cNvSpPr>
          <p:nvPr/>
        </p:nvSpPr>
        <p:spPr bwMode="auto">
          <a:xfrm>
            <a:off x="527050" y="6567488"/>
            <a:ext cx="1422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endParaRPr lang="en-US" sz="1200" dirty="0"/>
          </a:p>
        </p:txBody>
      </p:sp>
      <p:sp>
        <p:nvSpPr>
          <p:cNvPr id="3" name="Footer Placeholder 2">
            <a:extLst>
              <a:ext uri="{FF2B5EF4-FFF2-40B4-BE49-F238E27FC236}">
                <a16:creationId xmlns:a16="http://schemas.microsoft.com/office/drawing/2014/main" id="{44FC83E8-5D8E-4C22-B71F-1CE9C8CFCD8D}"/>
              </a:ext>
            </a:extLst>
          </p:cNvPr>
          <p:cNvSpPr>
            <a:spLocks noGrp="1"/>
          </p:cNvSpPr>
          <p:nvPr>
            <p:ph type="ftr" sz="quarter" idx="10"/>
          </p:nvPr>
        </p:nvSpPr>
        <p:spPr/>
        <p:txBody>
          <a:bodyPr/>
          <a:lstStyle/>
          <a:p>
            <a:r>
              <a:rPr lang="en-GB"/>
              <a:t>Copyright © AQA and its licensors. All rights reserved.</a:t>
            </a:r>
            <a:endParaRPr lang="en-US" dirty="0"/>
          </a:p>
        </p:txBody>
      </p:sp>
      <p:sp>
        <p:nvSpPr>
          <p:cNvPr id="6" name="Slide Number Placeholder 2">
            <a:extLst>
              <a:ext uri="{FF2B5EF4-FFF2-40B4-BE49-F238E27FC236}">
                <a16:creationId xmlns:a16="http://schemas.microsoft.com/office/drawing/2014/main" id="{20900985-0876-4CDB-8DB2-80DE2F65CB79}"/>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21</a:t>
            </a:fld>
            <a:endParaRPr lang="en-GB" sz="1100" dirty="0"/>
          </a:p>
        </p:txBody>
      </p:sp>
    </p:spTree>
    <p:extLst>
      <p:ext uri="{BB962C8B-B14F-4D97-AF65-F5344CB8AC3E}">
        <p14:creationId xmlns:p14="http://schemas.microsoft.com/office/powerpoint/2010/main" val="17940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226800"/>
            <a:ext cx="7683310" cy="721801"/>
          </a:xfrm>
          <a:prstGeom prst="rect">
            <a:avLst/>
          </a:prstGeom>
        </p:spPr>
        <p:txBody>
          <a:bodyPr vert="horz" wrap="square" lIns="0" tIns="0" rIns="0" bIns="0" rtlCol="0">
            <a:spAutoFit/>
          </a:bodyPr>
          <a:lstStyle/>
          <a:p>
            <a:pPr marL="12700"/>
            <a:r>
              <a:rPr sz="3200" spc="-15" dirty="0"/>
              <a:t>Practical </a:t>
            </a:r>
            <a:r>
              <a:rPr sz="3200" spc="-20" dirty="0"/>
              <a:t>skills </a:t>
            </a:r>
            <a:r>
              <a:rPr sz="3200" spc="-45" dirty="0"/>
              <a:t>assessment </a:t>
            </a:r>
            <a:r>
              <a:rPr sz="3200" spc="-5" dirty="0"/>
              <a:t>– </a:t>
            </a:r>
            <a:r>
              <a:rPr sz="3200" spc="-25" dirty="0"/>
              <a:t>Chemistry </a:t>
            </a:r>
            <a:r>
              <a:rPr sz="3200" spc="-15" dirty="0"/>
              <a:t>Paper</a:t>
            </a:r>
            <a:r>
              <a:rPr sz="3200" spc="40" dirty="0"/>
              <a:t> </a:t>
            </a:r>
            <a:r>
              <a:rPr sz="3200" spc="-5" dirty="0"/>
              <a:t>2</a:t>
            </a:r>
            <a:endParaRPr sz="3200" dirty="0"/>
          </a:p>
        </p:txBody>
      </p:sp>
      <p:sp>
        <p:nvSpPr>
          <p:cNvPr id="3" name="object 3"/>
          <p:cNvSpPr txBox="1"/>
          <p:nvPr/>
        </p:nvSpPr>
        <p:spPr>
          <a:xfrm>
            <a:off x="540000" y="1731600"/>
            <a:ext cx="2864422" cy="1172116"/>
          </a:xfrm>
          <a:prstGeom prst="rect">
            <a:avLst/>
          </a:prstGeom>
        </p:spPr>
        <p:txBody>
          <a:bodyPr vert="horz" wrap="square" lIns="0" tIns="0" rIns="0" bIns="0" rtlCol="0">
            <a:spAutoFit/>
          </a:bodyPr>
          <a:lstStyle/>
          <a:p>
            <a:pPr marL="12700">
              <a:lnSpc>
                <a:spcPct val="100000"/>
              </a:lnSpc>
              <a:tabLst>
                <a:tab pos="358140" algn="l"/>
              </a:tabLst>
            </a:pPr>
            <a:r>
              <a:rPr sz="2400" spc="-5" dirty="0">
                <a:solidFill>
                  <a:srgbClr val="4A4A4A"/>
                </a:solidFill>
                <a:latin typeface="Arial"/>
                <a:cs typeface="Arial"/>
              </a:rPr>
              <a:t>•	</a:t>
            </a:r>
            <a:r>
              <a:rPr sz="2400" b="1" spc="-10" dirty="0">
                <a:solidFill>
                  <a:srgbClr val="4A4A4A"/>
                </a:solidFill>
                <a:latin typeface="Arial"/>
                <a:cs typeface="Arial"/>
              </a:rPr>
              <a:t>N/A </a:t>
            </a:r>
            <a:r>
              <a:rPr sz="2400" b="1" spc="-5" dirty="0">
                <a:solidFill>
                  <a:srgbClr val="4A4A4A"/>
                </a:solidFill>
                <a:latin typeface="Arial"/>
                <a:cs typeface="Arial"/>
              </a:rPr>
              <a:t>–</a:t>
            </a:r>
            <a:r>
              <a:rPr sz="2400" b="1" spc="-265" dirty="0">
                <a:solidFill>
                  <a:srgbClr val="4A4A4A"/>
                </a:solidFill>
                <a:latin typeface="Arial"/>
                <a:cs typeface="Arial"/>
              </a:rPr>
              <a:t> </a:t>
            </a:r>
            <a:r>
              <a:rPr lang="en-GB" sz="2400" b="1" spc="-10" dirty="0">
                <a:solidFill>
                  <a:srgbClr val="4A4A4A"/>
                </a:solidFill>
                <a:latin typeface="Arial"/>
                <a:cs typeface="Arial"/>
              </a:rPr>
              <a:t>0.3</a:t>
            </a:r>
            <a:r>
              <a:rPr sz="2400" b="1" spc="-10" dirty="0">
                <a:solidFill>
                  <a:srgbClr val="4A4A4A"/>
                </a:solidFill>
                <a:latin typeface="Arial"/>
                <a:cs typeface="Arial"/>
              </a:rPr>
              <a:t>%</a:t>
            </a:r>
            <a:endParaRPr sz="2400" dirty="0">
              <a:latin typeface="Arial"/>
              <a:cs typeface="Arial"/>
            </a:endParaRPr>
          </a:p>
          <a:p>
            <a:pPr marL="12700">
              <a:lnSpc>
                <a:spcPct val="100000"/>
              </a:lnSpc>
              <a:spcBef>
                <a:spcPts val="180"/>
              </a:spcBef>
              <a:tabLst>
                <a:tab pos="358140" algn="l"/>
              </a:tabLst>
            </a:pPr>
            <a:r>
              <a:rPr sz="2400" spc="-5" dirty="0">
                <a:solidFill>
                  <a:srgbClr val="4A4A4A"/>
                </a:solidFill>
                <a:latin typeface="Arial"/>
                <a:cs typeface="Arial"/>
              </a:rPr>
              <a:t>•	</a:t>
            </a:r>
            <a:r>
              <a:rPr sz="2400" b="1" spc="-5" dirty="0">
                <a:solidFill>
                  <a:srgbClr val="4A4A4A"/>
                </a:solidFill>
                <a:latin typeface="Arial"/>
                <a:cs typeface="Arial"/>
              </a:rPr>
              <a:t>0 </a:t>
            </a:r>
            <a:r>
              <a:rPr sz="2400" b="1" spc="-25" dirty="0">
                <a:solidFill>
                  <a:srgbClr val="4A4A4A"/>
                </a:solidFill>
                <a:latin typeface="Arial"/>
                <a:cs typeface="Arial"/>
              </a:rPr>
              <a:t>marks </a:t>
            </a:r>
            <a:r>
              <a:rPr sz="2400" b="1" spc="-5" dirty="0">
                <a:solidFill>
                  <a:srgbClr val="4A4A4A"/>
                </a:solidFill>
                <a:latin typeface="Arial"/>
                <a:cs typeface="Arial"/>
              </a:rPr>
              <a:t>–</a:t>
            </a:r>
            <a:r>
              <a:rPr sz="2400" b="1" spc="-170" dirty="0">
                <a:solidFill>
                  <a:srgbClr val="4A4A4A"/>
                </a:solidFill>
                <a:latin typeface="Arial"/>
                <a:cs typeface="Arial"/>
              </a:rPr>
              <a:t> </a:t>
            </a:r>
            <a:r>
              <a:rPr sz="2400" b="1" spc="-10" dirty="0">
                <a:solidFill>
                  <a:srgbClr val="4A4A4A"/>
                </a:solidFill>
                <a:latin typeface="Arial"/>
                <a:cs typeface="Arial"/>
              </a:rPr>
              <a:t>6</a:t>
            </a:r>
            <a:r>
              <a:rPr lang="en-GB" sz="2400" b="1" spc="-10" dirty="0">
                <a:solidFill>
                  <a:srgbClr val="4A4A4A"/>
                </a:solidFill>
                <a:latin typeface="Arial"/>
                <a:cs typeface="Arial"/>
              </a:rPr>
              <a:t>.4</a:t>
            </a:r>
            <a:r>
              <a:rPr sz="2400" b="1" spc="-10" dirty="0">
                <a:solidFill>
                  <a:srgbClr val="4A4A4A"/>
                </a:solidFill>
                <a:latin typeface="Arial"/>
                <a:cs typeface="Arial"/>
              </a:rPr>
              <a:t>%</a:t>
            </a:r>
            <a:endParaRPr sz="2400" dirty="0">
              <a:latin typeface="Arial"/>
              <a:cs typeface="Arial"/>
            </a:endParaRPr>
          </a:p>
          <a:p>
            <a:pPr marL="12700">
              <a:lnSpc>
                <a:spcPct val="100000"/>
              </a:lnSpc>
              <a:spcBef>
                <a:spcPts val="260"/>
              </a:spcBef>
              <a:tabLst>
                <a:tab pos="358140" algn="l"/>
              </a:tabLst>
            </a:pPr>
            <a:r>
              <a:rPr sz="2400" spc="-5" dirty="0">
                <a:solidFill>
                  <a:srgbClr val="4A4A4A"/>
                </a:solidFill>
                <a:latin typeface="Arial"/>
                <a:cs typeface="Arial"/>
              </a:rPr>
              <a:t>•	</a:t>
            </a:r>
            <a:r>
              <a:rPr sz="2400" b="1" spc="-5" dirty="0">
                <a:solidFill>
                  <a:srgbClr val="4A4A4A"/>
                </a:solidFill>
                <a:latin typeface="Arial"/>
                <a:cs typeface="Arial"/>
              </a:rPr>
              <a:t>1 </a:t>
            </a:r>
            <a:r>
              <a:rPr sz="2400" b="1" spc="-25" dirty="0">
                <a:solidFill>
                  <a:srgbClr val="4A4A4A"/>
                </a:solidFill>
                <a:latin typeface="Arial"/>
                <a:cs typeface="Arial"/>
              </a:rPr>
              <a:t>marks </a:t>
            </a:r>
            <a:r>
              <a:rPr sz="2400" b="1" spc="-5" dirty="0">
                <a:solidFill>
                  <a:srgbClr val="4A4A4A"/>
                </a:solidFill>
                <a:latin typeface="Arial"/>
                <a:cs typeface="Arial"/>
              </a:rPr>
              <a:t>–</a:t>
            </a:r>
            <a:r>
              <a:rPr sz="2400" b="1" spc="-170" dirty="0">
                <a:solidFill>
                  <a:srgbClr val="4A4A4A"/>
                </a:solidFill>
                <a:latin typeface="Arial"/>
                <a:cs typeface="Arial"/>
              </a:rPr>
              <a:t> </a:t>
            </a:r>
            <a:r>
              <a:rPr lang="en-GB" sz="2400" b="1" spc="-10" dirty="0">
                <a:solidFill>
                  <a:srgbClr val="4A4A4A"/>
                </a:solidFill>
                <a:latin typeface="Arial"/>
                <a:cs typeface="Arial"/>
              </a:rPr>
              <a:t>93.2</a:t>
            </a:r>
            <a:r>
              <a:rPr sz="2400" b="1" spc="-10" dirty="0">
                <a:solidFill>
                  <a:srgbClr val="4A4A4A"/>
                </a:solidFill>
                <a:latin typeface="Arial"/>
                <a:cs typeface="Arial"/>
              </a:rPr>
              <a:t>%</a:t>
            </a:r>
            <a:endParaRPr sz="2400" dirty="0">
              <a:latin typeface="Arial"/>
              <a:cs typeface="Arial"/>
            </a:endParaRPr>
          </a:p>
        </p:txBody>
      </p:sp>
      <p:sp>
        <p:nvSpPr>
          <p:cNvPr id="6" name="object 4">
            <a:extLst>
              <a:ext uri="{FF2B5EF4-FFF2-40B4-BE49-F238E27FC236}">
                <a16:creationId xmlns:a16="http://schemas.microsoft.com/office/drawing/2014/main" id="{95991EF6-B70B-43AA-B9D5-41B969E12ECC}"/>
              </a:ext>
            </a:extLst>
          </p:cNvPr>
          <p:cNvSpPr/>
          <p:nvPr/>
        </p:nvSpPr>
        <p:spPr>
          <a:xfrm>
            <a:off x="4462272" y="1727271"/>
            <a:ext cx="4097019" cy="4191877"/>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05040F26-0F17-447D-8F40-04C27B3F7C26}"/>
              </a:ext>
            </a:extLst>
          </p:cNvPr>
          <p:cNvSpPr/>
          <p:nvPr/>
        </p:nvSpPr>
        <p:spPr>
          <a:xfrm>
            <a:off x="584709" y="4033645"/>
            <a:ext cx="4288649" cy="1885503"/>
          </a:xfrm>
          <a:prstGeom prst="rect">
            <a:avLst/>
          </a:prstGeom>
          <a:blipFill>
            <a:blip r:embed="rId4" cstate="print"/>
            <a:stretch>
              <a:fillRect/>
            </a:stretch>
          </a:blipFill>
        </p:spPr>
        <p:txBody>
          <a:bodyPr wrap="square" lIns="0" tIns="0" rIns="0" bIns="0" rtlCol="0"/>
          <a:lstStyle/>
          <a:p>
            <a:endParaRPr/>
          </a:p>
        </p:txBody>
      </p:sp>
      <p:sp>
        <p:nvSpPr>
          <p:cNvPr id="4" name="Footer Placeholder 3">
            <a:extLst>
              <a:ext uri="{FF2B5EF4-FFF2-40B4-BE49-F238E27FC236}">
                <a16:creationId xmlns:a16="http://schemas.microsoft.com/office/drawing/2014/main" id="{6D6B738D-031F-4403-96E4-378E1BAEAB5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90D661FE-2E67-4BE5-B54A-C4F299179779}"/>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93310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226800"/>
            <a:ext cx="7683310" cy="721801"/>
          </a:xfrm>
          <a:prstGeom prst="rect">
            <a:avLst/>
          </a:prstGeom>
        </p:spPr>
        <p:txBody>
          <a:bodyPr vert="horz" wrap="square" lIns="0" tIns="0" rIns="0" bIns="0" rtlCol="0">
            <a:spAutoFit/>
          </a:bodyPr>
          <a:lstStyle/>
          <a:p>
            <a:pPr marL="12700"/>
            <a:r>
              <a:rPr sz="3200" spc="-15" dirty="0"/>
              <a:t>Practical </a:t>
            </a:r>
            <a:r>
              <a:rPr sz="3200" spc="-20" dirty="0"/>
              <a:t>skills </a:t>
            </a:r>
            <a:r>
              <a:rPr sz="3200" spc="-45" dirty="0"/>
              <a:t>assessment </a:t>
            </a:r>
            <a:r>
              <a:rPr sz="3200" spc="-5" dirty="0"/>
              <a:t>– </a:t>
            </a:r>
            <a:r>
              <a:rPr sz="3200" spc="-25" dirty="0"/>
              <a:t>Chemistry </a:t>
            </a:r>
            <a:r>
              <a:rPr sz="3200" spc="-15" dirty="0"/>
              <a:t>Paper</a:t>
            </a:r>
            <a:r>
              <a:rPr sz="3200" spc="40" dirty="0"/>
              <a:t> </a:t>
            </a:r>
            <a:r>
              <a:rPr sz="3200" spc="-5" dirty="0"/>
              <a:t>2</a:t>
            </a:r>
            <a:endParaRPr sz="3200" dirty="0"/>
          </a:p>
        </p:txBody>
      </p:sp>
      <p:sp>
        <p:nvSpPr>
          <p:cNvPr id="3" name="object 3"/>
          <p:cNvSpPr txBox="1"/>
          <p:nvPr/>
        </p:nvSpPr>
        <p:spPr>
          <a:xfrm>
            <a:off x="540000" y="1731600"/>
            <a:ext cx="2864422" cy="1172116"/>
          </a:xfrm>
          <a:prstGeom prst="rect">
            <a:avLst/>
          </a:prstGeom>
        </p:spPr>
        <p:txBody>
          <a:bodyPr vert="horz" wrap="square" lIns="0" tIns="0" rIns="0" bIns="0" rtlCol="0">
            <a:spAutoFit/>
          </a:bodyPr>
          <a:lstStyle/>
          <a:p>
            <a:pPr marL="12700">
              <a:lnSpc>
                <a:spcPct val="100000"/>
              </a:lnSpc>
              <a:tabLst>
                <a:tab pos="358140" algn="l"/>
              </a:tabLst>
            </a:pPr>
            <a:r>
              <a:rPr sz="2400" spc="-5" dirty="0">
                <a:solidFill>
                  <a:srgbClr val="4A4A4A"/>
                </a:solidFill>
                <a:latin typeface="Arial"/>
                <a:cs typeface="Arial"/>
              </a:rPr>
              <a:t>•	</a:t>
            </a:r>
            <a:r>
              <a:rPr sz="2400" b="1" spc="-10" dirty="0">
                <a:solidFill>
                  <a:srgbClr val="4A4A4A"/>
                </a:solidFill>
                <a:latin typeface="Arial"/>
                <a:cs typeface="Arial"/>
              </a:rPr>
              <a:t>N/A </a:t>
            </a:r>
            <a:r>
              <a:rPr sz="2400" b="1" spc="-5" dirty="0">
                <a:solidFill>
                  <a:srgbClr val="4A4A4A"/>
                </a:solidFill>
                <a:latin typeface="Arial"/>
                <a:cs typeface="Arial"/>
              </a:rPr>
              <a:t>–</a:t>
            </a:r>
            <a:r>
              <a:rPr sz="2400" b="1" spc="-265" dirty="0">
                <a:solidFill>
                  <a:srgbClr val="4A4A4A"/>
                </a:solidFill>
                <a:latin typeface="Arial"/>
                <a:cs typeface="Arial"/>
              </a:rPr>
              <a:t> </a:t>
            </a:r>
            <a:r>
              <a:rPr sz="2400" b="1" spc="-10" dirty="0">
                <a:solidFill>
                  <a:srgbClr val="4A4A4A"/>
                </a:solidFill>
                <a:latin typeface="Arial"/>
                <a:cs typeface="Arial"/>
              </a:rPr>
              <a:t>1.6%</a:t>
            </a:r>
            <a:endParaRPr sz="2400" dirty="0">
              <a:latin typeface="Arial"/>
              <a:cs typeface="Arial"/>
            </a:endParaRPr>
          </a:p>
          <a:p>
            <a:pPr marL="12700">
              <a:lnSpc>
                <a:spcPct val="100000"/>
              </a:lnSpc>
              <a:spcBef>
                <a:spcPts val="180"/>
              </a:spcBef>
              <a:tabLst>
                <a:tab pos="358140" algn="l"/>
              </a:tabLst>
            </a:pPr>
            <a:r>
              <a:rPr sz="2400" spc="-5" dirty="0">
                <a:solidFill>
                  <a:srgbClr val="4A4A4A"/>
                </a:solidFill>
                <a:latin typeface="Arial"/>
                <a:cs typeface="Arial"/>
              </a:rPr>
              <a:t>•	</a:t>
            </a:r>
            <a:r>
              <a:rPr sz="2400" b="1" spc="-5" dirty="0">
                <a:solidFill>
                  <a:srgbClr val="4A4A4A"/>
                </a:solidFill>
                <a:latin typeface="Arial"/>
                <a:cs typeface="Arial"/>
              </a:rPr>
              <a:t>0 </a:t>
            </a:r>
            <a:r>
              <a:rPr sz="2400" b="1" spc="-25" dirty="0">
                <a:solidFill>
                  <a:srgbClr val="4A4A4A"/>
                </a:solidFill>
                <a:latin typeface="Arial"/>
                <a:cs typeface="Arial"/>
              </a:rPr>
              <a:t>marks </a:t>
            </a:r>
            <a:r>
              <a:rPr sz="2400" b="1" spc="-5" dirty="0">
                <a:solidFill>
                  <a:srgbClr val="4A4A4A"/>
                </a:solidFill>
                <a:latin typeface="Arial"/>
                <a:cs typeface="Arial"/>
              </a:rPr>
              <a:t>–</a:t>
            </a:r>
            <a:r>
              <a:rPr sz="2400" b="1" spc="-170" dirty="0">
                <a:solidFill>
                  <a:srgbClr val="4A4A4A"/>
                </a:solidFill>
                <a:latin typeface="Arial"/>
                <a:cs typeface="Arial"/>
              </a:rPr>
              <a:t> </a:t>
            </a:r>
            <a:r>
              <a:rPr sz="2400" b="1" spc="-10" dirty="0">
                <a:solidFill>
                  <a:srgbClr val="4A4A4A"/>
                </a:solidFill>
                <a:latin typeface="Arial"/>
                <a:cs typeface="Arial"/>
              </a:rPr>
              <a:t>66.7%</a:t>
            </a:r>
            <a:endParaRPr sz="2400" dirty="0">
              <a:latin typeface="Arial"/>
              <a:cs typeface="Arial"/>
            </a:endParaRPr>
          </a:p>
          <a:p>
            <a:pPr marL="12700">
              <a:lnSpc>
                <a:spcPct val="100000"/>
              </a:lnSpc>
              <a:spcBef>
                <a:spcPts val="260"/>
              </a:spcBef>
              <a:tabLst>
                <a:tab pos="358140" algn="l"/>
              </a:tabLst>
            </a:pPr>
            <a:r>
              <a:rPr sz="2400" spc="-5" dirty="0">
                <a:solidFill>
                  <a:srgbClr val="4A4A4A"/>
                </a:solidFill>
                <a:latin typeface="Arial"/>
                <a:cs typeface="Arial"/>
              </a:rPr>
              <a:t>•	</a:t>
            </a:r>
            <a:r>
              <a:rPr sz="2400" b="1" spc="-5" dirty="0">
                <a:solidFill>
                  <a:srgbClr val="4A4A4A"/>
                </a:solidFill>
                <a:latin typeface="Arial"/>
                <a:cs typeface="Arial"/>
              </a:rPr>
              <a:t>1 </a:t>
            </a:r>
            <a:r>
              <a:rPr sz="2400" b="1" spc="-25" dirty="0">
                <a:solidFill>
                  <a:srgbClr val="4A4A4A"/>
                </a:solidFill>
                <a:latin typeface="Arial"/>
                <a:cs typeface="Arial"/>
              </a:rPr>
              <a:t>marks </a:t>
            </a:r>
            <a:r>
              <a:rPr sz="2400" b="1" spc="-5" dirty="0">
                <a:solidFill>
                  <a:srgbClr val="4A4A4A"/>
                </a:solidFill>
                <a:latin typeface="Arial"/>
                <a:cs typeface="Arial"/>
              </a:rPr>
              <a:t>–</a:t>
            </a:r>
            <a:r>
              <a:rPr sz="2400" b="1" spc="-170" dirty="0">
                <a:solidFill>
                  <a:srgbClr val="4A4A4A"/>
                </a:solidFill>
                <a:latin typeface="Arial"/>
                <a:cs typeface="Arial"/>
              </a:rPr>
              <a:t> </a:t>
            </a:r>
            <a:r>
              <a:rPr sz="2400" b="1" spc="-10" dirty="0">
                <a:solidFill>
                  <a:srgbClr val="4A4A4A"/>
                </a:solidFill>
                <a:latin typeface="Arial"/>
                <a:cs typeface="Arial"/>
              </a:rPr>
              <a:t>31.7%</a:t>
            </a:r>
            <a:endParaRPr sz="2400" dirty="0">
              <a:latin typeface="Arial"/>
              <a:cs typeface="Arial"/>
            </a:endParaRPr>
          </a:p>
        </p:txBody>
      </p:sp>
      <p:sp>
        <p:nvSpPr>
          <p:cNvPr id="4" name="object 4"/>
          <p:cNvSpPr/>
          <p:nvPr/>
        </p:nvSpPr>
        <p:spPr>
          <a:xfrm>
            <a:off x="528002" y="3122719"/>
            <a:ext cx="6174550" cy="14039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8002" y="4740928"/>
            <a:ext cx="8045958" cy="336283"/>
          </a:xfrm>
          <a:prstGeom prst="rect">
            <a:avLst/>
          </a:prstGeom>
          <a:blipFill>
            <a:blip r:embed="rId4" cstate="print"/>
            <a:stretch>
              <a:fillRect/>
            </a:stretch>
          </a:blipFill>
        </p:spPr>
        <p:txBody>
          <a:bodyPr wrap="square" lIns="0" tIns="0" rIns="0" bIns="0" rtlCol="0"/>
          <a:lstStyle/>
          <a:p>
            <a:endParaRPr/>
          </a:p>
        </p:txBody>
      </p:sp>
      <p:sp>
        <p:nvSpPr>
          <p:cNvPr id="6" name="Footer Placeholder 5">
            <a:extLst>
              <a:ext uri="{FF2B5EF4-FFF2-40B4-BE49-F238E27FC236}">
                <a16:creationId xmlns:a16="http://schemas.microsoft.com/office/drawing/2014/main" id="{C46DA657-369A-4012-B715-C578D30A59C8}"/>
              </a:ext>
            </a:extLst>
          </p:cNvPr>
          <p:cNvSpPr>
            <a:spLocks noGrp="1"/>
          </p:cNvSpPr>
          <p:nvPr>
            <p:ph type="ftr" sz="quarter" idx="11"/>
          </p:nvPr>
        </p:nvSpPr>
        <p:spPr/>
        <p:txBody>
          <a:bodyPr/>
          <a:lstStyle/>
          <a:p>
            <a:r>
              <a:rPr lang="en-US"/>
              <a:t>Copyright © AQA and its licensors. All rights reserved.</a:t>
            </a:r>
            <a:endParaRPr lang="en-US" dirty="0"/>
          </a:p>
        </p:txBody>
      </p:sp>
      <p:sp>
        <p:nvSpPr>
          <p:cNvPr id="7" name="Slide Number Placeholder 6">
            <a:extLst>
              <a:ext uri="{FF2B5EF4-FFF2-40B4-BE49-F238E27FC236}">
                <a16:creationId xmlns:a16="http://schemas.microsoft.com/office/drawing/2014/main" id="{1D8A1205-A06B-4EF1-8A10-E75D1B578E96}"/>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336957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226800"/>
            <a:ext cx="7262686" cy="721801"/>
          </a:xfrm>
          <a:prstGeom prst="rect">
            <a:avLst/>
          </a:prstGeom>
        </p:spPr>
        <p:txBody>
          <a:bodyPr vert="horz" wrap="square" lIns="0" tIns="0" rIns="0" bIns="0" rtlCol="0">
            <a:spAutoFit/>
          </a:bodyPr>
          <a:lstStyle/>
          <a:p>
            <a:pPr marL="12700"/>
            <a:r>
              <a:rPr sz="3200" spc="-15" dirty="0"/>
              <a:t>Practical </a:t>
            </a:r>
            <a:r>
              <a:rPr sz="3200" spc="-20" dirty="0"/>
              <a:t>skills </a:t>
            </a:r>
            <a:r>
              <a:rPr sz="3200" spc="-45" dirty="0"/>
              <a:t>assessment </a:t>
            </a:r>
            <a:r>
              <a:rPr sz="3200" spc="-5" dirty="0"/>
              <a:t>– </a:t>
            </a:r>
            <a:r>
              <a:rPr sz="3200" spc="-25" dirty="0"/>
              <a:t>Chemistry </a:t>
            </a:r>
            <a:r>
              <a:rPr sz="3200" spc="-15" dirty="0"/>
              <a:t>Paper</a:t>
            </a:r>
            <a:r>
              <a:rPr sz="3200" spc="40" dirty="0"/>
              <a:t> </a:t>
            </a:r>
            <a:r>
              <a:rPr sz="3200" spc="-5" dirty="0"/>
              <a:t>2</a:t>
            </a:r>
            <a:endParaRPr sz="3200" dirty="0"/>
          </a:p>
        </p:txBody>
      </p:sp>
      <p:sp>
        <p:nvSpPr>
          <p:cNvPr id="3" name="object 3"/>
          <p:cNvSpPr/>
          <p:nvPr/>
        </p:nvSpPr>
        <p:spPr>
          <a:xfrm>
            <a:off x="540004" y="1609725"/>
            <a:ext cx="7968615" cy="4533900"/>
          </a:xfrm>
          <a:prstGeom prst="rect">
            <a:avLst/>
          </a:prstGeom>
          <a:blipFill>
            <a:blip r:embed="rId3" cstate="print"/>
            <a:stretch>
              <a:fillRect/>
            </a:stretch>
          </a:blipFill>
        </p:spPr>
        <p:txBody>
          <a:bodyPr wrap="square" lIns="0" tIns="0" rIns="0" bIns="0" rtlCol="0"/>
          <a:lstStyle/>
          <a:p>
            <a:endParaRPr/>
          </a:p>
        </p:txBody>
      </p:sp>
      <p:sp>
        <p:nvSpPr>
          <p:cNvPr id="4" name="Footer Placeholder 3">
            <a:extLst>
              <a:ext uri="{FF2B5EF4-FFF2-40B4-BE49-F238E27FC236}">
                <a16:creationId xmlns:a16="http://schemas.microsoft.com/office/drawing/2014/main" id="{7281DA33-E7E8-4659-9E36-B07281803854}"/>
              </a:ext>
            </a:extLst>
          </p:cNvPr>
          <p:cNvSpPr>
            <a:spLocks noGrp="1"/>
          </p:cNvSpPr>
          <p:nvPr>
            <p:ph type="ftr" sz="quarter" idx="5"/>
          </p:nvPr>
        </p:nvSpPr>
        <p:spPr/>
        <p:txBody>
          <a:bodyPr/>
          <a:lstStyle/>
          <a:p>
            <a:pPr marL="12700">
              <a:lnSpc>
                <a:spcPct val="100000"/>
              </a:lnSpc>
              <a:spcBef>
                <a:spcPts val="25"/>
              </a:spcBef>
            </a:pPr>
            <a:r>
              <a:rPr lang="en-GB" spc="15">
                <a:solidFill>
                  <a:srgbClr val="FFFFFF"/>
                </a:solidFill>
              </a:rPr>
              <a:t>Copyright © AQA and its licensors. All rights reserved.</a:t>
            </a:r>
            <a:endParaRPr lang="en-GB" spc="10" dirty="0">
              <a:solidFill>
                <a:srgbClr val="FFFFFF"/>
              </a:solidFill>
            </a:endParaRPr>
          </a:p>
        </p:txBody>
      </p:sp>
      <p:sp>
        <p:nvSpPr>
          <p:cNvPr id="6" name="Slide Number Placeholder 2">
            <a:extLst>
              <a:ext uri="{FF2B5EF4-FFF2-40B4-BE49-F238E27FC236}">
                <a16:creationId xmlns:a16="http://schemas.microsoft.com/office/drawing/2014/main" id="{FF4918C9-6EF0-4111-BE78-0F9DC3C3DDDF}"/>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24</a:t>
            </a:fld>
            <a:endParaRPr lang="en-GB" sz="1100" dirty="0"/>
          </a:p>
        </p:txBody>
      </p:sp>
      <p:sp>
        <p:nvSpPr>
          <p:cNvPr id="7" name="Footer Placeholder 1">
            <a:extLst>
              <a:ext uri="{FF2B5EF4-FFF2-40B4-BE49-F238E27FC236}">
                <a16:creationId xmlns:a16="http://schemas.microsoft.com/office/drawing/2014/main" id="{839EBC9D-E2D6-47A6-A639-C96AD579C822}"/>
              </a:ext>
            </a:extLst>
          </p:cNvPr>
          <p:cNvSpPr txBox="1">
            <a:spLocks/>
          </p:cNvSpPr>
          <p:nvPr/>
        </p:nvSpPr>
        <p:spPr>
          <a:xfrm>
            <a:off x="2128838" y="6563707"/>
            <a:ext cx="3977322" cy="945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161486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226800"/>
            <a:ext cx="7710742" cy="721801"/>
          </a:xfrm>
          <a:prstGeom prst="rect">
            <a:avLst/>
          </a:prstGeom>
        </p:spPr>
        <p:txBody>
          <a:bodyPr vert="horz" wrap="square" lIns="0" tIns="0" rIns="0" bIns="0" rtlCol="0">
            <a:spAutoFit/>
          </a:bodyPr>
          <a:lstStyle/>
          <a:p>
            <a:pPr marL="12700"/>
            <a:r>
              <a:rPr sz="3200" spc="-15" dirty="0"/>
              <a:t>Practical </a:t>
            </a:r>
            <a:r>
              <a:rPr sz="3200" spc="-20" dirty="0"/>
              <a:t>skills </a:t>
            </a:r>
            <a:r>
              <a:rPr sz="3200" spc="-45" dirty="0"/>
              <a:t>assessment </a:t>
            </a:r>
            <a:r>
              <a:rPr sz="3200" spc="-5" dirty="0"/>
              <a:t>– </a:t>
            </a:r>
            <a:r>
              <a:rPr sz="3200" spc="-25" dirty="0"/>
              <a:t>Chemistry </a:t>
            </a:r>
            <a:r>
              <a:rPr sz="3200" spc="-15" dirty="0"/>
              <a:t>Paper</a:t>
            </a:r>
            <a:r>
              <a:rPr sz="3200" spc="40" dirty="0"/>
              <a:t> </a:t>
            </a:r>
            <a:r>
              <a:rPr sz="3200" spc="-5" dirty="0"/>
              <a:t>2</a:t>
            </a:r>
            <a:endParaRPr sz="3200" dirty="0"/>
          </a:p>
        </p:txBody>
      </p:sp>
      <p:sp>
        <p:nvSpPr>
          <p:cNvPr id="3" name="object 3"/>
          <p:cNvSpPr/>
          <p:nvPr/>
        </p:nvSpPr>
        <p:spPr>
          <a:xfrm>
            <a:off x="532511" y="1423123"/>
            <a:ext cx="8052689" cy="4714875"/>
          </a:xfrm>
          <a:prstGeom prst="rect">
            <a:avLst/>
          </a:prstGeom>
          <a:blipFill>
            <a:blip r:embed="rId3" cstate="print"/>
            <a:stretch>
              <a:fillRect/>
            </a:stretch>
          </a:blipFill>
        </p:spPr>
        <p:txBody>
          <a:bodyPr wrap="square" lIns="0" tIns="0" rIns="0" bIns="0" rtlCol="0"/>
          <a:lstStyle/>
          <a:p>
            <a:endParaRPr/>
          </a:p>
        </p:txBody>
      </p:sp>
      <p:sp>
        <p:nvSpPr>
          <p:cNvPr id="4" name="Footer Placeholder 3">
            <a:extLst>
              <a:ext uri="{FF2B5EF4-FFF2-40B4-BE49-F238E27FC236}">
                <a16:creationId xmlns:a16="http://schemas.microsoft.com/office/drawing/2014/main" id="{249AA4F2-4DF6-432B-882B-F747E5E7AA58}"/>
              </a:ext>
            </a:extLst>
          </p:cNvPr>
          <p:cNvSpPr>
            <a:spLocks noGrp="1"/>
          </p:cNvSpPr>
          <p:nvPr>
            <p:ph type="ftr" sz="quarter" idx="5"/>
          </p:nvPr>
        </p:nvSpPr>
        <p:spPr/>
        <p:txBody>
          <a:bodyPr/>
          <a:lstStyle/>
          <a:p>
            <a:pPr marL="12700">
              <a:lnSpc>
                <a:spcPct val="100000"/>
              </a:lnSpc>
              <a:spcBef>
                <a:spcPts val="25"/>
              </a:spcBef>
            </a:pPr>
            <a:r>
              <a:rPr lang="en-GB" spc="15">
                <a:solidFill>
                  <a:srgbClr val="FFFFFF"/>
                </a:solidFill>
              </a:rPr>
              <a:t>Copyright © AQA and its licensors. All rights reserved.</a:t>
            </a:r>
            <a:endParaRPr lang="en-GB" spc="10" dirty="0">
              <a:solidFill>
                <a:srgbClr val="FFFFFF"/>
              </a:solidFill>
            </a:endParaRPr>
          </a:p>
        </p:txBody>
      </p:sp>
      <p:sp>
        <p:nvSpPr>
          <p:cNvPr id="6" name="Slide Number Placeholder 2">
            <a:extLst>
              <a:ext uri="{FF2B5EF4-FFF2-40B4-BE49-F238E27FC236}">
                <a16:creationId xmlns:a16="http://schemas.microsoft.com/office/drawing/2014/main" id="{80548ADC-7648-4263-AB8F-1153DE3C6B82}"/>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25</a:t>
            </a:fld>
            <a:endParaRPr lang="en-GB" sz="1100" dirty="0"/>
          </a:p>
        </p:txBody>
      </p:sp>
      <p:sp>
        <p:nvSpPr>
          <p:cNvPr id="7" name="Footer Placeholder 1">
            <a:extLst>
              <a:ext uri="{FF2B5EF4-FFF2-40B4-BE49-F238E27FC236}">
                <a16:creationId xmlns:a16="http://schemas.microsoft.com/office/drawing/2014/main" id="{9649A1D3-7810-4DC9-8F0F-D0875D3EC946}"/>
              </a:ext>
            </a:extLst>
          </p:cNvPr>
          <p:cNvSpPr txBox="1">
            <a:spLocks/>
          </p:cNvSpPr>
          <p:nvPr/>
        </p:nvSpPr>
        <p:spPr>
          <a:xfrm>
            <a:off x="2128838" y="6568793"/>
            <a:ext cx="6570698" cy="241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80958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research </a:t>
            </a:r>
          </a:p>
        </p:txBody>
      </p:sp>
      <p:sp>
        <p:nvSpPr>
          <p:cNvPr id="5" name="Content Placeholder 4"/>
          <p:cNvSpPr>
            <a:spLocks noGrp="1"/>
          </p:cNvSpPr>
          <p:nvPr>
            <p:ph sz="quarter" idx="12"/>
          </p:nvPr>
        </p:nvSpPr>
        <p:spPr>
          <a:xfrm>
            <a:off x="540000" y="1731600"/>
            <a:ext cx="8046000" cy="4843590"/>
          </a:xfrm>
        </p:spPr>
        <p:txBody>
          <a:bodyPr/>
          <a:lstStyle/>
          <a:p>
            <a:pPr>
              <a:lnSpc>
                <a:spcPct val="100000"/>
              </a:lnSpc>
            </a:pPr>
            <a:r>
              <a:rPr lang="en-GB" sz="2400" dirty="0"/>
              <a:t>Summer 2018 A-level Biology, Chemistry and Physics data</a:t>
            </a:r>
          </a:p>
          <a:p>
            <a:pPr>
              <a:lnSpc>
                <a:spcPct val="100000"/>
              </a:lnSpc>
            </a:pPr>
            <a:r>
              <a:rPr lang="en-GB" sz="2400" dirty="0"/>
              <a:t>LAW tagged practical work items versus non-practical work items</a:t>
            </a:r>
          </a:p>
          <a:p>
            <a:pPr marL="0" lvl="0" indent="0">
              <a:buNone/>
            </a:pPr>
            <a:endParaRPr lang="en-GB" dirty="0"/>
          </a:p>
          <a:p>
            <a:pPr marL="0" indent="0">
              <a:buNone/>
            </a:pPr>
            <a:endParaRPr lang="en-GB" dirty="0"/>
          </a:p>
          <a:p>
            <a:pPr marL="0" indent="0">
              <a:buNone/>
            </a:pPr>
            <a:endParaRPr lang="en-GB" dirty="0"/>
          </a:p>
        </p:txBody>
      </p:sp>
      <p:sp>
        <p:nvSpPr>
          <p:cNvPr id="3" name="Footer Placeholder 2">
            <a:extLst>
              <a:ext uri="{FF2B5EF4-FFF2-40B4-BE49-F238E27FC236}">
                <a16:creationId xmlns:a16="http://schemas.microsoft.com/office/drawing/2014/main" id="{DD5AE12F-BC92-4275-95D2-931FB3837576}"/>
              </a:ext>
            </a:extLst>
          </p:cNvPr>
          <p:cNvSpPr>
            <a:spLocks noGrp="1"/>
          </p:cNvSpPr>
          <p:nvPr>
            <p:ph type="ftr" sz="quarter" idx="10"/>
          </p:nvPr>
        </p:nvSpPr>
        <p:spPr>
          <a:xfrm>
            <a:off x="1986598" y="6611005"/>
            <a:ext cx="2678400" cy="241200"/>
          </a:xfrm>
        </p:spPr>
        <p:txBody>
          <a:bodyPr/>
          <a:lstStyle/>
          <a:p>
            <a:r>
              <a:rPr lang="en-GB" dirty="0"/>
              <a:t>Copyright © AQA and its licensors. All rights reserved.</a:t>
            </a:r>
            <a:endParaRPr lang="en-US" dirty="0"/>
          </a:p>
        </p:txBody>
      </p:sp>
      <p:sp>
        <p:nvSpPr>
          <p:cNvPr id="6" name="Slide Number Placeholder 2">
            <a:extLst>
              <a:ext uri="{FF2B5EF4-FFF2-40B4-BE49-F238E27FC236}">
                <a16:creationId xmlns:a16="http://schemas.microsoft.com/office/drawing/2014/main" id="{0111F382-9700-4C44-BB52-F9A49F94E332}"/>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26</a:t>
            </a:fld>
            <a:endParaRPr lang="en-GB" sz="1100" dirty="0"/>
          </a:p>
        </p:txBody>
      </p:sp>
    </p:spTree>
    <p:extLst>
      <p:ext uri="{BB962C8B-B14F-4D97-AF65-F5344CB8AC3E}">
        <p14:creationId xmlns:p14="http://schemas.microsoft.com/office/powerpoint/2010/main" val="345026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research </a:t>
            </a:r>
          </a:p>
        </p:txBody>
      </p:sp>
      <p:sp>
        <p:nvSpPr>
          <p:cNvPr id="5" name="Content Placeholder 4"/>
          <p:cNvSpPr>
            <a:spLocks noGrp="1"/>
          </p:cNvSpPr>
          <p:nvPr>
            <p:ph sz="quarter" idx="12"/>
          </p:nvPr>
        </p:nvSpPr>
        <p:spPr>
          <a:xfrm>
            <a:off x="540000" y="1731600"/>
            <a:ext cx="3231512" cy="4454455"/>
          </a:xfrm>
        </p:spPr>
        <p:txBody>
          <a:bodyPr/>
          <a:lstStyle/>
          <a:p>
            <a:pPr marL="0" indent="0">
              <a:lnSpc>
                <a:spcPct val="100000"/>
              </a:lnSpc>
              <a:buNone/>
            </a:pPr>
            <a:r>
              <a:rPr lang="en-GB" sz="2400" dirty="0"/>
              <a:t>Senior researcher generated spreadsheet - the practical total (0-1) and non-practical total (0-1) in the spreadsheets are the </a:t>
            </a:r>
            <a:r>
              <a:rPr lang="en-GB" sz="2400" b="1" dirty="0">
                <a:solidFill>
                  <a:srgbClr val="0070C0"/>
                </a:solidFill>
              </a:rPr>
              <a:t>centre’s mean proportion of available marks</a:t>
            </a:r>
            <a:r>
              <a:rPr lang="en-GB" sz="2400" dirty="0"/>
              <a:t> for the practical and non-practical items</a:t>
            </a:r>
          </a:p>
          <a:p>
            <a:pPr marL="0" lvl="0" indent="0">
              <a:buNone/>
            </a:pPr>
            <a:endParaRPr lang="en-GB" dirty="0"/>
          </a:p>
          <a:p>
            <a:pPr marL="0" indent="0">
              <a:buNone/>
            </a:pPr>
            <a:endParaRPr lang="en-GB" dirty="0"/>
          </a:p>
          <a:p>
            <a:pPr marL="0" indent="0">
              <a:buNone/>
            </a:pPr>
            <a:endParaRPr lang="en-GB" dirty="0"/>
          </a:p>
        </p:txBody>
      </p:sp>
      <p:pic>
        <p:nvPicPr>
          <p:cNvPr id="7" name="Picture 6" descr="Microsoft Excel - Centre Means - 7405 (2018) BOTH FLAGGING v2.xlsx"/>
          <p:cNvPicPr>
            <a:picLocks noChangeAspect="1"/>
          </p:cNvPicPr>
          <p:nvPr/>
        </p:nvPicPr>
        <p:blipFill rotWithShape="1">
          <a:blip r:embed="rId2">
            <a:extLst>
              <a:ext uri="{28A0092B-C50C-407E-A947-70E740481C1C}">
                <a14:useLocalDpi xmlns:a14="http://schemas.microsoft.com/office/drawing/2010/main" val="0"/>
              </a:ext>
            </a:extLst>
          </a:blip>
          <a:srcRect l="22687" t="23593" r="22388" b="7097"/>
          <a:stretch/>
        </p:blipFill>
        <p:spPr>
          <a:xfrm>
            <a:off x="3771512" y="1731600"/>
            <a:ext cx="4813688" cy="3270168"/>
          </a:xfrm>
          <a:prstGeom prst="rect">
            <a:avLst/>
          </a:prstGeom>
        </p:spPr>
      </p:pic>
      <p:sp>
        <p:nvSpPr>
          <p:cNvPr id="3" name="Footer Placeholder 2">
            <a:extLst>
              <a:ext uri="{FF2B5EF4-FFF2-40B4-BE49-F238E27FC236}">
                <a16:creationId xmlns:a16="http://schemas.microsoft.com/office/drawing/2014/main" id="{07BCEE1D-500F-402A-8236-E504A7A92802}"/>
              </a:ext>
            </a:extLst>
          </p:cNvPr>
          <p:cNvSpPr>
            <a:spLocks noGrp="1"/>
          </p:cNvSpPr>
          <p:nvPr>
            <p:ph type="ftr" sz="quarter" idx="10"/>
          </p:nvPr>
        </p:nvSpPr>
        <p:spPr/>
        <p:txBody>
          <a:bodyPr/>
          <a:lstStyle/>
          <a:p>
            <a:r>
              <a:rPr lang="en-GB"/>
              <a:t>Copyright © AQA and its licensors. All rights reserved.</a:t>
            </a:r>
            <a:endParaRPr lang="en-US" dirty="0"/>
          </a:p>
        </p:txBody>
      </p:sp>
      <p:sp>
        <p:nvSpPr>
          <p:cNvPr id="6" name="Slide Number Placeholder 2">
            <a:extLst>
              <a:ext uri="{FF2B5EF4-FFF2-40B4-BE49-F238E27FC236}">
                <a16:creationId xmlns:a16="http://schemas.microsoft.com/office/drawing/2014/main" id="{37A96789-B409-4FA0-AF96-44608744E377}"/>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27</a:t>
            </a:fld>
            <a:endParaRPr lang="en-GB" sz="1100" dirty="0"/>
          </a:p>
        </p:txBody>
      </p:sp>
    </p:spTree>
    <p:extLst>
      <p:ext uri="{BB962C8B-B14F-4D97-AF65-F5344CB8AC3E}">
        <p14:creationId xmlns:p14="http://schemas.microsoft.com/office/powerpoint/2010/main" val="326870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Identifying centres</a:t>
            </a:r>
          </a:p>
        </p:txBody>
      </p:sp>
      <p:pic>
        <p:nvPicPr>
          <p:cNvPr id="5" name="Content Placeholder 4" descr="Microsoft Excel - Final version with SW comments19June19.xlsx"/>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2622" t="26279" r="5117" b="45053"/>
          <a:stretch/>
        </p:blipFill>
        <p:spPr>
          <a:xfrm>
            <a:off x="141583" y="1446663"/>
            <a:ext cx="8811350" cy="1473957"/>
          </a:xfrm>
        </p:spPr>
      </p:pic>
      <p:sp>
        <p:nvSpPr>
          <p:cNvPr id="3" name="Footer Placeholder 2">
            <a:extLst>
              <a:ext uri="{FF2B5EF4-FFF2-40B4-BE49-F238E27FC236}">
                <a16:creationId xmlns:a16="http://schemas.microsoft.com/office/drawing/2014/main" id="{DD13A507-AD00-41B7-83E2-A350CBFE262C}"/>
              </a:ext>
            </a:extLst>
          </p:cNvPr>
          <p:cNvSpPr>
            <a:spLocks noGrp="1"/>
          </p:cNvSpPr>
          <p:nvPr>
            <p:ph type="ftr" sz="quarter" idx="10"/>
          </p:nvPr>
        </p:nvSpPr>
        <p:spPr/>
        <p:txBody>
          <a:bodyPr/>
          <a:lstStyle/>
          <a:p>
            <a:r>
              <a:rPr lang="en-GB"/>
              <a:t>Copyright © AQA and its licensors. All rights reserved.</a:t>
            </a:r>
            <a:endParaRPr lang="en-US" dirty="0"/>
          </a:p>
        </p:txBody>
      </p:sp>
      <p:sp>
        <p:nvSpPr>
          <p:cNvPr id="6" name="Slide Number Placeholder 2">
            <a:extLst>
              <a:ext uri="{FF2B5EF4-FFF2-40B4-BE49-F238E27FC236}">
                <a16:creationId xmlns:a16="http://schemas.microsoft.com/office/drawing/2014/main" id="{E4617A2E-96C8-418D-9AE0-C1AED87C1D9C}"/>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28</a:t>
            </a:fld>
            <a:endParaRPr lang="en-GB" sz="1100" dirty="0"/>
          </a:p>
        </p:txBody>
      </p:sp>
    </p:spTree>
    <p:extLst>
      <p:ext uri="{BB962C8B-B14F-4D97-AF65-F5344CB8AC3E}">
        <p14:creationId xmlns:p14="http://schemas.microsoft.com/office/powerpoint/2010/main" val="105164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Identifying centres</a:t>
            </a:r>
          </a:p>
        </p:txBody>
      </p:sp>
      <p:sp>
        <p:nvSpPr>
          <p:cNvPr id="4" name="Content Placeholder 3">
            <a:extLst>
              <a:ext uri="{FF2B5EF4-FFF2-40B4-BE49-F238E27FC236}">
                <a16:creationId xmlns:a16="http://schemas.microsoft.com/office/drawing/2014/main" id="{E80F50BA-125D-4DC0-A12B-A7A1B0FAD705}"/>
              </a:ext>
            </a:extLst>
          </p:cNvPr>
          <p:cNvSpPr>
            <a:spLocks noGrp="1"/>
          </p:cNvSpPr>
          <p:nvPr>
            <p:ph sz="quarter" idx="12"/>
          </p:nvPr>
        </p:nvSpPr>
        <p:spPr/>
        <p:txBody>
          <a:bodyPr/>
          <a:lstStyle/>
          <a:p>
            <a:pPr marL="0" indent="0">
              <a:lnSpc>
                <a:spcPts val="2800"/>
              </a:lnSpc>
              <a:buNone/>
            </a:pPr>
            <a:r>
              <a:rPr lang="en-GB" sz="2400" b="1" dirty="0"/>
              <a:t>Then a lot of sophisticated statistics were used to check the variance around the raw mark mean achieved by candidates at the centre…</a:t>
            </a:r>
          </a:p>
          <a:p>
            <a:pPr marL="0" indent="0">
              <a:lnSpc>
                <a:spcPts val="2800"/>
              </a:lnSpc>
              <a:buNone/>
            </a:pPr>
            <a:r>
              <a:rPr lang="en-GB" sz="2400" dirty="0"/>
              <a:t>‘at first we simply used arithmetic to calculate the lowest possible difference and highest possible difference between the practical and non-practical performances using the 95% confidence intervals around each mean – this is a very ‘rough and ready’ approach and doesn’t take account of the underlying statistics; the correct way to do it is to take half of the square root of the sum of the squares of the standard errors to calculate a new standard error in the difference in means’ </a:t>
            </a:r>
          </a:p>
          <a:p>
            <a:pPr marL="0" indent="0" algn="r">
              <a:lnSpc>
                <a:spcPts val="2800"/>
              </a:lnSpc>
              <a:buNone/>
            </a:pPr>
            <a:r>
              <a:rPr lang="en-GB" sz="2400" b="1" dirty="0"/>
              <a:t>Steve Wooding, AQA Senior Researcher</a:t>
            </a:r>
          </a:p>
          <a:p>
            <a:endParaRPr lang="en-GB" dirty="0"/>
          </a:p>
        </p:txBody>
      </p:sp>
      <p:sp>
        <p:nvSpPr>
          <p:cNvPr id="3" name="Footer Placeholder 2">
            <a:extLst>
              <a:ext uri="{FF2B5EF4-FFF2-40B4-BE49-F238E27FC236}">
                <a16:creationId xmlns:a16="http://schemas.microsoft.com/office/drawing/2014/main" id="{AAF15C6C-5D96-4083-BB95-6BFFC2967C5E}"/>
              </a:ext>
            </a:extLst>
          </p:cNvPr>
          <p:cNvSpPr>
            <a:spLocks noGrp="1"/>
          </p:cNvSpPr>
          <p:nvPr>
            <p:ph type="ftr" sz="quarter" idx="10"/>
          </p:nvPr>
        </p:nvSpPr>
        <p:spPr/>
        <p:txBody>
          <a:bodyPr/>
          <a:lstStyle/>
          <a:p>
            <a:r>
              <a:rPr lang="en-GB"/>
              <a:t>Copyright © AQA and its licensors. All rights reserved.</a:t>
            </a:r>
            <a:endParaRPr lang="en-US" dirty="0"/>
          </a:p>
        </p:txBody>
      </p:sp>
      <p:sp>
        <p:nvSpPr>
          <p:cNvPr id="5" name="Slide Number Placeholder 2">
            <a:extLst>
              <a:ext uri="{FF2B5EF4-FFF2-40B4-BE49-F238E27FC236}">
                <a16:creationId xmlns:a16="http://schemas.microsoft.com/office/drawing/2014/main" id="{B572031C-9978-4D8A-BB48-F4283E4E3812}"/>
              </a:ext>
            </a:extLst>
          </p:cNvPr>
          <p:cNvSpPr txBox="1">
            <a:spLocks/>
          </p:cNvSpPr>
          <p:nvPr/>
        </p:nvSpPr>
        <p:spPr>
          <a:xfrm>
            <a:off x="444464" y="6568047"/>
            <a:ext cx="698205" cy="365125"/>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GB" sz="1100" dirty="0"/>
          </a:p>
        </p:txBody>
      </p:sp>
      <p:sp>
        <p:nvSpPr>
          <p:cNvPr id="6" name="Slide Number Placeholder 2">
            <a:extLst>
              <a:ext uri="{FF2B5EF4-FFF2-40B4-BE49-F238E27FC236}">
                <a16:creationId xmlns:a16="http://schemas.microsoft.com/office/drawing/2014/main" id="{0AF477AA-6828-4D1E-B8D7-81B246257BC8}"/>
              </a:ext>
            </a:extLst>
          </p:cNvPr>
          <p:cNvSpPr txBox="1">
            <a:spLocks/>
          </p:cNvSpPr>
          <p:nvPr/>
        </p:nvSpPr>
        <p:spPr>
          <a:xfrm>
            <a:off x="444464" y="652715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29</a:t>
            </a:fld>
            <a:endParaRPr lang="en-GB" sz="1100" dirty="0"/>
          </a:p>
        </p:txBody>
      </p:sp>
    </p:spTree>
    <p:extLst>
      <p:ext uri="{BB962C8B-B14F-4D97-AF65-F5344CB8AC3E}">
        <p14:creationId xmlns:p14="http://schemas.microsoft.com/office/powerpoint/2010/main" val="263600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226800"/>
            <a:ext cx="8045200" cy="431181"/>
          </a:xfrm>
        </p:spPr>
        <p:txBody>
          <a:bodyPr/>
          <a:lstStyle/>
          <a:p>
            <a:r>
              <a:rPr lang="en-US" sz="3200" dirty="0"/>
              <a:t>Interviewing teachers to look for common themes</a:t>
            </a:r>
          </a:p>
        </p:txBody>
      </p:sp>
      <p:pic>
        <p:nvPicPr>
          <p:cNvPr id="7" name="Content Placeholder 6" descr="telephone questionnaire.docx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7371" t="20899" r="8661" b="5684"/>
          <a:stretch/>
        </p:blipFill>
        <p:spPr>
          <a:xfrm>
            <a:off x="539750" y="1731600"/>
            <a:ext cx="8045450" cy="3787023"/>
          </a:xfrm>
        </p:spPr>
      </p:pic>
      <p:sp>
        <p:nvSpPr>
          <p:cNvPr id="2" name="Footer Placeholder 1">
            <a:extLst>
              <a:ext uri="{FF2B5EF4-FFF2-40B4-BE49-F238E27FC236}">
                <a16:creationId xmlns:a16="http://schemas.microsoft.com/office/drawing/2014/main" id="{53F05C93-FB23-4475-8975-1E966A99ABDB}"/>
              </a:ext>
            </a:extLst>
          </p:cNvPr>
          <p:cNvSpPr>
            <a:spLocks noGrp="1"/>
          </p:cNvSpPr>
          <p:nvPr>
            <p:ph type="ftr" sz="quarter" idx="3"/>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5E730AB7-A09A-409A-8068-D05D9C9446A5}"/>
              </a:ext>
            </a:extLst>
          </p:cNvPr>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2441098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We asked them to talk to us about</a:t>
            </a:r>
          </a:p>
        </p:txBody>
      </p:sp>
      <p:sp>
        <p:nvSpPr>
          <p:cNvPr id="3" name="Content Placeholder 2"/>
          <p:cNvSpPr>
            <a:spLocks noGrp="1"/>
          </p:cNvSpPr>
          <p:nvPr>
            <p:ph idx="1"/>
          </p:nvPr>
        </p:nvSpPr>
        <p:spPr>
          <a:xfrm>
            <a:off x="540000" y="1731600"/>
            <a:ext cx="8045200" cy="4986611"/>
          </a:xfrm>
        </p:spPr>
        <p:txBody>
          <a:bodyPr/>
          <a:lstStyle/>
          <a:p>
            <a:pPr>
              <a:lnSpc>
                <a:spcPct val="100000"/>
              </a:lnSpc>
            </a:pPr>
            <a:r>
              <a:rPr lang="en-GB" sz="2400" dirty="0"/>
              <a:t>School context</a:t>
            </a:r>
          </a:p>
          <a:p>
            <a:pPr>
              <a:lnSpc>
                <a:spcPct val="100000"/>
              </a:lnSpc>
            </a:pPr>
            <a:r>
              <a:rPr lang="en-GB" sz="2400" dirty="0"/>
              <a:t>Their department personnel</a:t>
            </a:r>
          </a:p>
          <a:p>
            <a:pPr>
              <a:lnSpc>
                <a:spcPct val="100000"/>
              </a:lnSpc>
            </a:pPr>
            <a:r>
              <a:rPr lang="en-GB" sz="2400" dirty="0"/>
              <a:t>Leadership of the department</a:t>
            </a:r>
          </a:p>
          <a:p>
            <a:pPr>
              <a:lnSpc>
                <a:spcPct val="100000"/>
              </a:lnSpc>
            </a:pPr>
            <a:r>
              <a:rPr lang="en-GB" sz="2400" dirty="0"/>
              <a:t>Resources</a:t>
            </a:r>
          </a:p>
          <a:p>
            <a:pPr>
              <a:lnSpc>
                <a:spcPct val="100000"/>
              </a:lnSpc>
            </a:pPr>
            <a:r>
              <a:rPr lang="en-GB" sz="2400" dirty="0"/>
              <a:t>Curriculum planning</a:t>
            </a:r>
          </a:p>
          <a:p>
            <a:pPr>
              <a:lnSpc>
                <a:spcPct val="100000"/>
              </a:lnSpc>
            </a:pPr>
            <a:r>
              <a:rPr lang="en-GB" sz="2400" dirty="0"/>
              <a:t>How they manage the A-level practical skills endorsement</a:t>
            </a:r>
          </a:p>
          <a:p>
            <a:pPr>
              <a:lnSpc>
                <a:spcPct val="100000"/>
              </a:lnSpc>
            </a:pPr>
            <a:r>
              <a:rPr lang="en-GB" sz="2400" dirty="0"/>
              <a:t>If they used our website resources or were an AQA practical work adviser</a:t>
            </a:r>
          </a:p>
          <a:p>
            <a:pPr>
              <a:lnSpc>
                <a:spcPct val="100000"/>
              </a:lnSpc>
            </a:pPr>
            <a:r>
              <a:rPr lang="en-GB" sz="2400" dirty="0"/>
              <a:t>What they think of our exam papers</a:t>
            </a:r>
          </a:p>
          <a:p>
            <a:pPr>
              <a:lnSpc>
                <a:spcPct val="100000"/>
              </a:lnSpc>
            </a:pPr>
            <a:r>
              <a:rPr lang="en-GB" sz="2400" dirty="0"/>
              <a:t>Other practical work experiences they offer</a:t>
            </a:r>
          </a:p>
          <a:p>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D2BEF9F1-FC54-437F-AB02-9EBE9F911BC8}"/>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AF3ED33E-4DAE-456E-8F08-C5C193F692DE}"/>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49372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We asked them to talk to us about</a:t>
            </a:r>
          </a:p>
        </p:txBody>
      </p:sp>
      <p:sp>
        <p:nvSpPr>
          <p:cNvPr id="3" name="Content Placeholder 2"/>
          <p:cNvSpPr>
            <a:spLocks noGrp="1"/>
          </p:cNvSpPr>
          <p:nvPr>
            <p:ph idx="1"/>
          </p:nvPr>
        </p:nvSpPr>
        <p:spPr>
          <a:xfrm>
            <a:off x="540000" y="1731600"/>
            <a:ext cx="8045200" cy="4986611"/>
          </a:xfrm>
        </p:spPr>
        <p:txBody>
          <a:bodyPr/>
          <a:lstStyle/>
          <a:p>
            <a:pPr marL="0" indent="0">
              <a:buNone/>
            </a:pPr>
            <a:r>
              <a:rPr lang="en-GB" sz="2400" dirty="0"/>
              <a:t>The trends that we can see at this very early stage are limited due to the numbers of teachers we have spoken to, however what is key is that </a:t>
            </a:r>
            <a:r>
              <a:rPr lang="en-GB" sz="2400" b="1" dirty="0">
                <a:solidFill>
                  <a:schemeClr val="accent2"/>
                </a:solidFill>
              </a:rPr>
              <a:t>the monitoring visit report for all these centres, for this subject, indicated outstanding practical work was being carried out at the centre at that time.</a:t>
            </a:r>
          </a:p>
          <a:p>
            <a:pPr marL="0" indent="0">
              <a:lnSpc>
                <a:spcPct val="100000"/>
              </a:lnSpc>
              <a:buNone/>
            </a:pPr>
            <a:endParaRPr lang="en-GB" sz="2400" b="1" dirty="0">
              <a:solidFill>
                <a:schemeClr val="accent2"/>
              </a:solidFill>
            </a:endParaRPr>
          </a:p>
          <a:p>
            <a:pPr marL="0" indent="0">
              <a:buNone/>
            </a:pPr>
            <a:r>
              <a:rPr lang="en-GB" sz="2400" dirty="0"/>
              <a:t>Can we confirm that there is a link between the quality of teaching and learning of practical science in the lab and the outcomes students achieve through direct and indirect assessment? This research is ongoing in 2019-20. </a:t>
            </a: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07E72F0B-1FEB-446C-8DE0-1A05C777C846}"/>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857B7BC2-4578-4D08-8C26-F5C53BEE2E4D}"/>
              </a:ext>
            </a:extLst>
          </p:cNvPr>
          <p:cNvSpPr>
            <a:spLocks noGrp="1"/>
          </p:cNvSpPr>
          <p:nvPr>
            <p:ph type="sldNum" sz="quarter" idx="4"/>
          </p:nvPr>
        </p:nvSpPr>
        <p:spPr/>
        <p:txBody>
          <a:bodyPr/>
          <a:lstStyle/>
          <a:p>
            <a:fld id="{9D4704D4-DAEA-4D4A-A9DC-4373E3AC7101}" type="slidenum">
              <a:rPr lang="en-GB" smtClean="0"/>
              <a:pPr/>
              <a:t>32</a:t>
            </a:fld>
            <a:endParaRPr lang="en-GB" dirty="0"/>
          </a:p>
        </p:txBody>
      </p:sp>
    </p:spTree>
    <p:extLst>
      <p:ext uri="{BB962C8B-B14F-4D97-AF65-F5344CB8AC3E}">
        <p14:creationId xmlns:p14="http://schemas.microsoft.com/office/powerpoint/2010/main" val="65243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B6DD-DE95-4F13-95E0-C22C43133883}"/>
              </a:ext>
            </a:extLst>
          </p:cNvPr>
          <p:cNvSpPr>
            <a:spLocks noGrp="1"/>
          </p:cNvSpPr>
          <p:nvPr>
            <p:ph type="title"/>
          </p:nvPr>
        </p:nvSpPr>
        <p:spPr>
          <a:xfrm>
            <a:off x="540000" y="226800"/>
            <a:ext cx="8045200" cy="431181"/>
          </a:xfrm>
        </p:spPr>
        <p:txBody>
          <a:bodyPr/>
          <a:lstStyle/>
          <a:p>
            <a:r>
              <a:rPr lang="en-GB" sz="3200" dirty="0"/>
              <a:t>Next steps – note a paraphrase of Appendix 5…</a:t>
            </a:r>
          </a:p>
        </p:txBody>
      </p:sp>
      <p:sp>
        <p:nvSpPr>
          <p:cNvPr id="3" name="Content Placeholder 2">
            <a:extLst>
              <a:ext uri="{FF2B5EF4-FFF2-40B4-BE49-F238E27FC236}">
                <a16:creationId xmlns:a16="http://schemas.microsoft.com/office/drawing/2014/main" id="{E30AD488-5C07-4966-9C76-9D96762F61AD}"/>
              </a:ext>
            </a:extLst>
          </p:cNvPr>
          <p:cNvSpPr>
            <a:spLocks noGrp="1"/>
          </p:cNvSpPr>
          <p:nvPr>
            <p:ph idx="1"/>
          </p:nvPr>
        </p:nvSpPr>
        <p:spPr>
          <a:xfrm>
            <a:off x="540000" y="1731600"/>
            <a:ext cx="8045200" cy="5011466"/>
          </a:xfrm>
        </p:spPr>
        <p:txBody>
          <a:bodyPr/>
          <a:lstStyle/>
          <a:p>
            <a:pPr marL="0" indent="0">
              <a:lnSpc>
                <a:spcPct val="100000"/>
              </a:lnSpc>
              <a:buNone/>
            </a:pPr>
            <a:r>
              <a:rPr lang="en-GB" sz="2400" dirty="0"/>
              <a:t>5a </a:t>
            </a:r>
          </a:p>
          <a:p>
            <a:r>
              <a:rPr lang="en-GB" dirty="0"/>
              <a:t>I</a:t>
            </a:r>
            <a:r>
              <a:rPr lang="en-GB" sz="2400" dirty="0"/>
              <a:t>dentified for </a:t>
            </a:r>
            <a:r>
              <a:rPr lang="en-GB" sz="2400" b="1" dirty="0"/>
              <a:t>indirect</a:t>
            </a:r>
            <a:r>
              <a:rPr lang="en-GB" sz="2400" dirty="0"/>
              <a:t> assessment and developed through teaching and learning </a:t>
            </a:r>
            <a:r>
              <a:rPr lang="en-GB" sz="2400" dirty="0" err="1"/>
              <a:t>ie</a:t>
            </a:r>
            <a:r>
              <a:rPr lang="en-GB" sz="2400" dirty="0"/>
              <a:t> through the required </a:t>
            </a:r>
            <a:r>
              <a:rPr lang="en-GB" sz="2400" dirty="0" err="1"/>
              <a:t>practicals</a:t>
            </a:r>
            <a:r>
              <a:rPr lang="en-GB" sz="2400" dirty="0"/>
              <a:t> and other practical work. </a:t>
            </a:r>
          </a:p>
          <a:p>
            <a:r>
              <a:rPr lang="en-GB" sz="2400" dirty="0"/>
              <a:t>This includes problem solving, application of subject knowledge, experimental design and evaluation of a scientific method, presenting data and evaluating results so that conclusions can be made. </a:t>
            </a:r>
          </a:p>
          <a:p>
            <a:r>
              <a:rPr lang="en-GB" sz="2400" dirty="0"/>
              <a:t>Graph plotting and interpretation, data processing and uncertainty calculation and consideration are also included. </a:t>
            </a:r>
          </a:p>
          <a:p>
            <a:r>
              <a:rPr lang="en-GB" sz="2400" b="1" dirty="0"/>
              <a:t>The apparatus and techniques (ATs) are included</a:t>
            </a:r>
            <a:r>
              <a:rPr lang="en-GB" sz="2400" dirty="0"/>
              <a:t>.</a:t>
            </a:r>
          </a:p>
          <a:p>
            <a:pPr marL="0" indent="0">
              <a:lnSpc>
                <a:spcPct val="100000"/>
              </a:lnSpc>
              <a:buNone/>
            </a:pPr>
            <a:endParaRPr lang="en-GB" sz="2400" dirty="0"/>
          </a:p>
          <a:p>
            <a:pPr marL="0" indent="0">
              <a:buNone/>
            </a:pPr>
            <a:endParaRPr lang="en-GB" dirty="0"/>
          </a:p>
        </p:txBody>
      </p:sp>
      <p:sp>
        <p:nvSpPr>
          <p:cNvPr id="4" name="Footer Placeholder 3">
            <a:extLst>
              <a:ext uri="{FF2B5EF4-FFF2-40B4-BE49-F238E27FC236}">
                <a16:creationId xmlns:a16="http://schemas.microsoft.com/office/drawing/2014/main" id="{C8517CFC-7ADA-4CA8-B372-34D4D2CFAA59}"/>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94D5EB65-1248-42C5-B633-DA7443BBBCE2}"/>
              </a:ext>
            </a:extLst>
          </p:cNvPr>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4199651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B6DD-DE95-4F13-95E0-C22C43133883}"/>
              </a:ext>
            </a:extLst>
          </p:cNvPr>
          <p:cNvSpPr>
            <a:spLocks noGrp="1"/>
          </p:cNvSpPr>
          <p:nvPr>
            <p:ph type="title"/>
          </p:nvPr>
        </p:nvSpPr>
        <p:spPr>
          <a:xfrm>
            <a:off x="540000" y="226800"/>
            <a:ext cx="8045200" cy="431181"/>
          </a:xfrm>
        </p:spPr>
        <p:txBody>
          <a:bodyPr/>
          <a:lstStyle/>
          <a:p>
            <a:r>
              <a:rPr lang="en-GB" sz="3200" dirty="0"/>
              <a:t>Next steps – note a paraphrase of Appendix 5…</a:t>
            </a:r>
          </a:p>
        </p:txBody>
      </p:sp>
      <p:sp>
        <p:nvSpPr>
          <p:cNvPr id="3" name="Content Placeholder 2">
            <a:extLst>
              <a:ext uri="{FF2B5EF4-FFF2-40B4-BE49-F238E27FC236}">
                <a16:creationId xmlns:a16="http://schemas.microsoft.com/office/drawing/2014/main" id="{E30AD488-5C07-4966-9C76-9D96762F61AD}"/>
              </a:ext>
            </a:extLst>
          </p:cNvPr>
          <p:cNvSpPr>
            <a:spLocks noGrp="1"/>
          </p:cNvSpPr>
          <p:nvPr>
            <p:ph idx="1"/>
          </p:nvPr>
        </p:nvSpPr>
        <p:spPr>
          <a:xfrm>
            <a:off x="540000" y="1731600"/>
            <a:ext cx="8045200" cy="4406400"/>
          </a:xfrm>
        </p:spPr>
        <p:txBody>
          <a:bodyPr/>
          <a:lstStyle/>
          <a:p>
            <a:pPr marL="0" indent="0">
              <a:lnSpc>
                <a:spcPct val="100000"/>
              </a:lnSpc>
              <a:buNone/>
            </a:pPr>
            <a:r>
              <a:rPr lang="en-GB" sz="2400" dirty="0"/>
              <a:t>5b </a:t>
            </a:r>
          </a:p>
          <a:p>
            <a:r>
              <a:rPr lang="en-GB" dirty="0"/>
              <a:t>I</a:t>
            </a:r>
            <a:r>
              <a:rPr lang="en-GB" sz="2400" dirty="0"/>
              <a:t>dentified for</a:t>
            </a:r>
            <a:r>
              <a:rPr lang="en-GB" sz="2400" b="1" dirty="0"/>
              <a:t> direct </a:t>
            </a:r>
            <a:r>
              <a:rPr lang="en-GB" sz="2400" dirty="0"/>
              <a:t>assessment and developed through teaching and learning ie the practical endorsement – CPAC are listed. </a:t>
            </a:r>
          </a:p>
          <a:p>
            <a:r>
              <a:rPr lang="en-GB" sz="2400" dirty="0"/>
              <a:t>Investigative approach, following written instructions, making and recording observations, record keeping and presenting data in an appropriate way, using software or tools to process data and carry out research, citing sources are listed. </a:t>
            </a:r>
          </a:p>
          <a:p>
            <a:r>
              <a:rPr lang="en-GB" sz="2400" b="1" dirty="0"/>
              <a:t>The apparatus and techniques (ATs) are included.</a:t>
            </a:r>
          </a:p>
          <a:p>
            <a:pPr marL="0" indent="0">
              <a:lnSpc>
                <a:spcPct val="100000"/>
              </a:lnSpc>
              <a:buNone/>
            </a:pPr>
            <a:endParaRPr lang="en-GB" sz="2400" dirty="0"/>
          </a:p>
          <a:p>
            <a:pPr marL="0" indent="0">
              <a:buNone/>
            </a:pPr>
            <a:endParaRPr lang="en-GB" dirty="0"/>
          </a:p>
        </p:txBody>
      </p:sp>
      <p:sp>
        <p:nvSpPr>
          <p:cNvPr id="4" name="Footer Placeholder 3">
            <a:extLst>
              <a:ext uri="{FF2B5EF4-FFF2-40B4-BE49-F238E27FC236}">
                <a16:creationId xmlns:a16="http://schemas.microsoft.com/office/drawing/2014/main" id="{D5256EDE-DBB5-4B79-BF62-D7F8ADEE9116}"/>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ACC78B24-5C60-4644-9A3B-532AA67D3F69}"/>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2489593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B6DD-DE95-4F13-95E0-C22C43133883}"/>
              </a:ext>
            </a:extLst>
          </p:cNvPr>
          <p:cNvSpPr>
            <a:spLocks noGrp="1"/>
          </p:cNvSpPr>
          <p:nvPr>
            <p:ph type="title"/>
          </p:nvPr>
        </p:nvSpPr>
        <p:spPr>
          <a:xfrm>
            <a:off x="540000" y="226800"/>
            <a:ext cx="8045200" cy="431181"/>
          </a:xfrm>
        </p:spPr>
        <p:txBody>
          <a:bodyPr/>
          <a:lstStyle/>
          <a:p>
            <a:r>
              <a:rPr lang="en-GB" sz="3200" dirty="0"/>
              <a:t>Next steps – note a paraphrase of Appendix 5…</a:t>
            </a:r>
          </a:p>
        </p:txBody>
      </p:sp>
      <p:sp>
        <p:nvSpPr>
          <p:cNvPr id="3" name="Content Placeholder 2">
            <a:extLst>
              <a:ext uri="{FF2B5EF4-FFF2-40B4-BE49-F238E27FC236}">
                <a16:creationId xmlns:a16="http://schemas.microsoft.com/office/drawing/2014/main" id="{E30AD488-5C07-4966-9C76-9D96762F61AD}"/>
              </a:ext>
            </a:extLst>
          </p:cNvPr>
          <p:cNvSpPr>
            <a:spLocks noGrp="1"/>
          </p:cNvSpPr>
          <p:nvPr>
            <p:ph idx="1"/>
          </p:nvPr>
        </p:nvSpPr>
        <p:spPr>
          <a:xfrm>
            <a:off x="540000" y="1731600"/>
            <a:ext cx="8045200" cy="5011466"/>
          </a:xfrm>
        </p:spPr>
        <p:txBody>
          <a:bodyPr/>
          <a:lstStyle/>
          <a:p>
            <a:pPr marL="0" indent="0">
              <a:lnSpc>
                <a:spcPct val="100000"/>
              </a:lnSpc>
              <a:buNone/>
            </a:pPr>
            <a:r>
              <a:rPr lang="en-GB" sz="2400" dirty="0"/>
              <a:t>5c </a:t>
            </a:r>
          </a:p>
          <a:p>
            <a:r>
              <a:rPr lang="en-GB" b="1" dirty="0"/>
              <a:t>S</a:t>
            </a:r>
            <a:r>
              <a:rPr lang="en-GB" sz="2400" b="1" dirty="0"/>
              <a:t>pecific lists of ATs for each subject</a:t>
            </a:r>
            <a:r>
              <a:rPr lang="en-GB" sz="2400" dirty="0"/>
              <a:t> – so can be assessed </a:t>
            </a:r>
            <a:r>
              <a:rPr lang="en-GB" sz="2400" b="1" dirty="0"/>
              <a:t>indirectly or directly</a:t>
            </a:r>
          </a:p>
          <a:p>
            <a:pPr marL="0" indent="0">
              <a:buNone/>
            </a:pPr>
            <a:endParaRPr lang="en-GB" dirty="0"/>
          </a:p>
        </p:txBody>
      </p:sp>
      <p:sp>
        <p:nvSpPr>
          <p:cNvPr id="4" name="Footer Placeholder 3">
            <a:extLst>
              <a:ext uri="{FF2B5EF4-FFF2-40B4-BE49-F238E27FC236}">
                <a16:creationId xmlns:a16="http://schemas.microsoft.com/office/drawing/2014/main" id="{15F4F732-8206-4216-B638-006FE68B3528}"/>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F1454E26-0301-4001-B625-2833E12E692C}"/>
              </a:ext>
            </a:extLst>
          </p:cNvPr>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1883513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964A-DFF6-4281-A5E1-18BBD73BA54C}"/>
              </a:ext>
            </a:extLst>
          </p:cNvPr>
          <p:cNvSpPr>
            <a:spLocks noGrp="1"/>
          </p:cNvSpPr>
          <p:nvPr>
            <p:ph type="title"/>
          </p:nvPr>
        </p:nvSpPr>
        <p:spPr>
          <a:xfrm>
            <a:off x="540000" y="148856"/>
            <a:ext cx="8045200" cy="723457"/>
          </a:xfrm>
        </p:spPr>
        <p:txBody>
          <a:bodyPr/>
          <a:lstStyle/>
          <a:p>
            <a:r>
              <a:rPr lang="en-GB" dirty="0"/>
              <a:t>…having mapped the topic areas where Appendix 5 were assessed last summer…</a:t>
            </a:r>
          </a:p>
        </p:txBody>
      </p:sp>
      <p:sp>
        <p:nvSpPr>
          <p:cNvPr id="3" name="Content Placeholder 2">
            <a:extLst>
              <a:ext uri="{FF2B5EF4-FFF2-40B4-BE49-F238E27FC236}">
                <a16:creationId xmlns:a16="http://schemas.microsoft.com/office/drawing/2014/main" id="{9817FA5C-CF9F-4C4D-9471-DB9261548CEC}"/>
              </a:ext>
            </a:extLst>
          </p:cNvPr>
          <p:cNvSpPr>
            <a:spLocks noGrp="1"/>
          </p:cNvSpPr>
          <p:nvPr>
            <p:ph idx="1"/>
          </p:nvPr>
        </p:nvSpPr>
        <p:spPr/>
        <p:txBody>
          <a:bodyPr/>
          <a:lstStyle/>
          <a:p>
            <a:pPr>
              <a:lnSpc>
                <a:spcPct val="100000"/>
              </a:lnSpc>
            </a:pPr>
            <a:r>
              <a:rPr lang="en-GB" sz="2400" dirty="0"/>
              <a:t>Biology – Chromatography, Fieldwork sampling, Dissection, Calorimeter use, Physiological investigation and controls</a:t>
            </a:r>
          </a:p>
          <a:p>
            <a:pPr>
              <a:lnSpc>
                <a:spcPct val="100000"/>
              </a:lnSpc>
            </a:pPr>
            <a:r>
              <a:rPr lang="en-GB" sz="2400" dirty="0"/>
              <a:t>Chemistry – Transition metal ions/Group 7 ions, TLC, Organic tests, Kinetics, Titration, Electrode potentials, </a:t>
            </a:r>
            <a:r>
              <a:rPr lang="en-GB" sz="2400" dirty="0" err="1"/>
              <a:t>Quickfit</a:t>
            </a:r>
            <a:r>
              <a:rPr lang="en-GB" sz="2400" dirty="0"/>
              <a:t> apparatus</a:t>
            </a:r>
          </a:p>
          <a:p>
            <a:pPr>
              <a:lnSpc>
                <a:spcPct val="100000"/>
              </a:lnSpc>
            </a:pPr>
            <a:r>
              <a:rPr lang="en-GB" sz="2400" dirty="0"/>
              <a:t>Physics – Radioactive sources, measuring instruments, stationary waves, SHM</a:t>
            </a:r>
          </a:p>
          <a:p>
            <a:pPr marL="0" indent="0">
              <a:lnSpc>
                <a:spcPct val="100000"/>
              </a:lnSpc>
              <a:buNone/>
            </a:pPr>
            <a:endParaRPr lang="en-GB" sz="2400" dirty="0"/>
          </a:p>
        </p:txBody>
      </p:sp>
      <p:sp>
        <p:nvSpPr>
          <p:cNvPr id="4" name="Footer Placeholder 3">
            <a:extLst>
              <a:ext uri="{FF2B5EF4-FFF2-40B4-BE49-F238E27FC236}">
                <a16:creationId xmlns:a16="http://schemas.microsoft.com/office/drawing/2014/main" id="{6500ABC4-BF3E-4ADC-80CB-33A327C9F429}"/>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0C6F2A0C-E7B7-4BC9-AAA2-E9B9CCC5E6F9}"/>
              </a:ext>
            </a:extLst>
          </p:cNvPr>
          <p:cNvSpPr>
            <a:spLocks noGrp="1"/>
          </p:cNvSpPr>
          <p:nvPr>
            <p:ph type="sldNum" sz="quarter" idx="4"/>
          </p:nvPr>
        </p:nvSpPr>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187296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964A-DFF6-4281-A5E1-18BBD73BA54C}"/>
              </a:ext>
            </a:extLst>
          </p:cNvPr>
          <p:cNvSpPr>
            <a:spLocks noGrp="1"/>
          </p:cNvSpPr>
          <p:nvPr>
            <p:ph type="title"/>
          </p:nvPr>
        </p:nvSpPr>
        <p:spPr>
          <a:xfrm>
            <a:off x="540000" y="148856"/>
            <a:ext cx="8045200" cy="723457"/>
          </a:xfrm>
        </p:spPr>
        <p:txBody>
          <a:bodyPr/>
          <a:lstStyle/>
          <a:p>
            <a:r>
              <a:rPr lang="en-GB" dirty="0"/>
              <a:t>…having mapped the topic areas where Appendix 5 were assessed last summer…</a:t>
            </a:r>
          </a:p>
        </p:txBody>
      </p:sp>
      <p:sp>
        <p:nvSpPr>
          <p:cNvPr id="3" name="Content Placeholder 2">
            <a:extLst>
              <a:ext uri="{FF2B5EF4-FFF2-40B4-BE49-F238E27FC236}">
                <a16:creationId xmlns:a16="http://schemas.microsoft.com/office/drawing/2014/main" id="{9817FA5C-CF9F-4C4D-9471-DB9261548CEC}"/>
              </a:ext>
            </a:extLst>
          </p:cNvPr>
          <p:cNvSpPr>
            <a:spLocks noGrp="1"/>
          </p:cNvSpPr>
          <p:nvPr>
            <p:ph idx="1"/>
          </p:nvPr>
        </p:nvSpPr>
        <p:spPr/>
        <p:txBody>
          <a:bodyPr/>
          <a:lstStyle/>
          <a:p>
            <a:pPr marL="0" indent="0">
              <a:lnSpc>
                <a:spcPct val="100000"/>
              </a:lnSpc>
              <a:buNone/>
            </a:pPr>
            <a:r>
              <a:rPr lang="en-GB" sz="2400" dirty="0"/>
              <a:t>…we will continue to consider the data we have by looking specifically at items assessing the use of apparatus and techniques </a:t>
            </a:r>
            <a:r>
              <a:rPr lang="en-GB" sz="2400" b="1" dirty="0"/>
              <a:t>that performed particularly well </a:t>
            </a:r>
            <a:r>
              <a:rPr lang="en-GB" sz="2400" dirty="0"/>
              <a:t>(across the grade range). We intend using that information to help us to identify centres that are most successful in translating the strong teaching and learning of practical skills into students’ performance in practical work related questions.</a:t>
            </a:r>
          </a:p>
          <a:p>
            <a:pPr marL="0" indent="0">
              <a:lnSpc>
                <a:spcPct val="100000"/>
              </a:lnSpc>
              <a:buNone/>
            </a:pPr>
            <a:endParaRPr lang="en-GB" sz="2400" dirty="0"/>
          </a:p>
          <a:p>
            <a:pPr marL="0" indent="0">
              <a:lnSpc>
                <a:spcPct val="100000"/>
              </a:lnSpc>
              <a:buNone/>
            </a:pPr>
            <a:r>
              <a:rPr lang="en-GB" sz="2400" dirty="0"/>
              <a:t>A report on our findings will be published before the end of this academic year.</a:t>
            </a:r>
          </a:p>
        </p:txBody>
      </p:sp>
      <p:sp>
        <p:nvSpPr>
          <p:cNvPr id="4" name="Footer Placeholder 3">
            <a:extLst>
              <a:ext uri="{FF2B5EF4-FFF2-40B4-BE49-F238E27FC236}">
                <a16:creationId xmlns:a16="http://schemas.microsoft.com/office/drawing/2014/main" id="{9756D23E-989A-440F-8979-4ACC07578602}"/>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0CC0DD62-16B9-4698-BDB7-47E10B3585BA}"/>
              </a:ext>
            </a:extLst>
          </p:cNvPr>
          <p:cNvSpPr>
            <a:spLocks noGrp="1"/>
          </p:cNvSpPr>
          <p:nvPr>
            <p:ph type="sldNum" sz="quarter" idx="4"/>
          </p:nvPr>
        </p:nvSpPr>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1842386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3A6DC0D-271A-47BF-A648-6B6C210DCFD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98CB10D9-36D8-42A5-98D6-3DCDD8731AFD}"/>
              </a:ext>
            </a:extLst>
          </p:cNvPr>
          <p:cNvSpPr>
            <a:spLocks noGrp="1"/>
          </p:cNvSpPr>
          <p:nvPr>
            <p:ph type="sldNum" sz="quarter" idx="4"/>
          </p:nvPr>
        </p:nvSpPr>
        <p:spPr/>
        <p:txBody>
          <a:bodyPr/>
          <a:lstStyle/>
          <a:p>
            <a:fld id="{9D4704D4-DAEA-4D4A-A9DC-4373E3AC7101}" type="slidenum">
              <a:rPr lang="en-GB" smtClean="0"/>
              <a:pPr/>
              <a:t>38</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39</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Outlin</a:t>
            </a:r>
            <a:r>
              <a:rPr lang="en-GB" dirty="0"/>
              <a:t>e of the session</a:t>
            </a:r>
            <a:endParaRPr lang="en-GB" sz="3200" dirty="0"/>
          </a:p>
        </p:txBody>
      </p:sp>
      <p:sp>
        <p:nvSpPr>
          <p:cNvPr id="4" name="Footer Placeholder 3">
            <a:extLst>
              <a:ext uri="{FF2B5EF4-FFF2-40B4-BE49-F238E27FC236}">
                <a16:creationId xmlns:a16="http://schemas.microsoft.com/office/drawing/2014/main" id="{1216B995-BA87-4EBE-8914-C1F7908D85F9}"/>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p:txBody>
          <a:bodyPr/>
          <a:lstStyle/>
          <a:p>
            <a:pPr marL="0" indent="0">
              <a:lnSpc>
                <a:spcPct val="100000"/>
              </a:lnSpc>
              <a:buNone/>
            </a:pPr>
            <a:r>
              <a:rPr lang="en-GB" sz="2400" b="1" dirty="0"/>
              <a:t>Background</a:t>
            </a:r>
            <a:endParaRPr lang="en-GB" sz="2400" dirty="0"/>
          </a:p>
          <a:p>
            <a:pPr marL="0" indent="0">
              <a:lnSpc>
                <a:spcPct val="100000"/>
              </a:lnSpc>
              <a:buNone/>
            </a:pPr>
            <a:r>
              <a:rPr lang="en-GB" sz="2400" dirty="0"/>
              <a:t>AQA practical work advisers have now worked face to face with teachers from over 2500 schools and colleges since monitoring visits started in January 2016. We have also been analysing how the questions on our A-level science exam papers have performed since reform, with particular focus on questions that have been designed to assess practical work indirectly. </a:t>
            </a:r>
          </a:p>
          <a:p>
            <a:pPr marL="0" indent="0">
              <a:lnSpc>
                <a:spcPct val="100000"/>
              </a:lnSpc>
              <a:buNone/>
            </a:pPr>
            <a:endParaRPr lang="en-GB" sz="2400" b="1" dirty="0"/>
          </a:p>
          <a:p>
            <a:endParaRPr lang="en-GB" dirty="0">
              <a:solidFill>
                <a:srgbClr val="0070C0"/>
              </a:solidFill>
            </a:endParaRPr>
          </a:p>
          <a:p>
            <a:pPr marL="0" indent="0">
              <a:buNone/>
            </a:pPr>
            <a:r>
              <a:rPr lang="en-GB" dirty="0"/>
              <a:t> </a:t>
            </a:r>
          </a:p>
          <a:p>
            <a:pPr marL="0" indent="0">
              <a:buNone/>
            </a:pPr>
            <a:endParaRPr lang="en-GB" dirty="0"/>
          </a:p>
        </p:txBody>
      </p:sp>
      <p:sp>
        <p:nvSpPr>
          <p:cNvPr id="5" name="Slide Number Placeholder 4">
            <a:extLst>
              <a:ext uri="{FF2B5EF4-FFF2-40B4-BE49-F238E27FC236}">
                <a16:creationId xmlns:a16="http://schemas.microsoft.com/office/drawing/2014/main" id="{802360DD-5043-4535-A897-B670424E042C}"/>
              </a:ext>
            </a:extLst>
          </p:cNvPr>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40735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5" name="Content Placeholder 4"/>
          <p:cNvSpPr>
            <a:spLocks noGrp="1"/>
          </p:cNvSpPr>
          <p:nvPr>
            <p:ph idx="1"/>
          </p:nvPr>
        </p:nvSpPr>
        <p:spPr>
          <a:prstGeom prst="rect">
            <a:avLst/>
          </a:prstGeom>
        </p:spPr>
        <p:txBody>
          <a:bodyPr/>
          <a:lstStyle/>
          <a:p>
            <a:pPr>
              <a:lnSpc>
                <a:spcPct val="100000"/>
              </a:lnSpc>
              <a:spcBef>
                <a:spcPts val="0"/>
              </a:spcBef>
            </a:pPr>
            <a:r>
              <a:rPr lang="en-GB" sz="2400" dirty="0"/>
              <a:t>Please rate this session on the </a:t>
            </a:r>
            <a:r>
              <a:rPr lang="en-GB" sz="2400" b="1" dirty="0"/>
              <a:t>Sched Conference app</a:t>
            </a:r>
            <a:r>
              <a:rPr lang="en-GB" sz="2400" dirty="0"/>
              <a:t>.</a:t>
            </a:r>
          </a:p>
          <a:p>
            <a:pPr>
              <a:lnSpc>
                <a:spcPct val="100000"/>
              </a:lnSpc>
              <a:spcBef>
                <a:spcPts val="0"/>
              </a:spcBef>
            </a:pPr>
            <a:endParaRPr lang="en-GB" sz="2400" dirty="0"/>
          </a:p>
          <a:p>
            <a:pPr>
              <a:lnSpc>
                <a:spcPct val="100000"/>
              </a:lnSpc>
              <a:spcBef>
                <a:spcPts val="0"/>
              </a:spcBef>
            </a:pPr>
            <a:r>
              <a:rPr lang="en-GB" sz="2400" dirty="0"/>
              <a:t>Using the postcards provided, please write:</a:t>
            </a:r>
          </a:p>
          <a:p>
            <a:pPr lvl="1">
              <a:lnSpc>
                <a:spcPct val="100000"/>
              </a:lnSpc>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lnSpc>
                <a:spcPct val="100000"/>
              </a:lnSpc>
              <a:spcBef>
                <a:spcPts val="0"/>
              </a:spcBef>
              <a:buClr>
                <a:schemeClr val="tx2"/>
              </a:buClr>
              <a:buSzPct val="50000"/>
              <a:buFont typeface="Courier New" panose="02070309020205020404" pitchFamily="49" charset="0"/>
              <a:buChar char="o"/>
            </a:pPr>
            <a:r>
              <a:rPr lang="en-GB" sz="2400" dirty="0"/>
              <a:t>one thing you feel could be improved.</a:t>
            </a:r>
          </a:p>
          <a:p>
            <a:pPr lvl="1">
              <a:lnSpc>
                <a:spcPct val="100000"/>
              </a:lnSpc>
              <a:spcBef>
                <a:spcPts val="0"/>
              </a:spcBef>
              <a:buFont typeface="Arial" panose="020B0604020202020204" pitchFamily="34" charset="0"/>
              <a:buChar char="•"/>
            </a:pPr>
            <a:endParaRPr lang="en-GB" sz="2400" dirty="0"/>
          </a:p>
          <a:p>
            <a:pPr>
              <a:lnSpc>
                <a:spcPct val="100000"/>
              </a:lnSpc>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3" name="Footer Placeholder 2">
            <a:extLst>
              <a:ext uri="{FF2B5EF4-FFF2-40B4-BE49-F238E27FC236}">
                <a16:creationId xmlns:a16="http://schemas.microsoft.com/office/drawing/2014/main" id="{0AA6104E-37EE-4FB6-A920-09DFE262C7C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5AC7CECF-86E6-49DD-9728-8CB1E21756A4}"/>
              </a:ext>
            </a:extLst>
          </p:cNvPr>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Footer Placeholder 1">
            <a:extLst>
              <a:ext uri="{FF2B5EF4-FFF2-40B4-BE49-F238E27FC236}">
                <a16:creationId xmlns:a16="http://schemas.microsoft.com/office/drawing/2014/main" id="{89DC650F-B33F-40E9-87F5-BF2836DC2D17}"/>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6C2B9993-F93E-4713-BDA5-FD227D8AD3E4}"/>
              </a:ext>
            </a:extLst>
          </p:cNvPr>
          <p:cNvSpPr>
            <a:spLocks noGrp="1"/>
          </p:cNvSpPr>
          <p:nvPr>
            <p:ph type="sldNum" sz="quarter" idx="4"/>
          </p:nvPr>
        </p:nvSpPr>
        <p:spPr/>
        <p:txBody>
          <a:bodyPr/>
          <a:lstStyle/>
          <a:p>
            <a:fld id="{9D4704D4-DAEA-4D4A-A9DC-4373E3AC7101}" type="slidenum">
              <a:rPr lang="en-GB" smtClean="0"/>
              <a:pPr/>
              <a:t>41</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2" name="Footer Placeholder 1">
            <a:extLst>
              <a:ext uri="{FF2B5EF4-FFF2-40B4-BE49-F238E27FC236}">
                <a16:creationId xmlns:a16="http://schemas.microsoft.com/office/drawing/2014/main" id="{3C258AB1-DBCC-4BC5-9070-685635B26A6D}"/>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887037AB-8AFE-43E5-940F-D4C100832BE3}"/>
              </a:ext>
            </a:extLst>
          </p:cNvPr>
          <p:cNvSpPr>
            <a:spLocks noGrp="1"/>
          </p:cNvSpPr>
          <p:nvPr>
            <p:ph type="sldNum" sz="quarter" idx="10"/>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124343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Outline of the session</a:t>
            </a:r>
          </a:p>
        </p:txBody>
      </p:sp>
      <p:sp>
        <p:nvSpPr>
          <p:cNvPr id="4" name="Footer Placeholder 3">
            <a:extLst>
              <a:ext uri="{FF2B5EF4-FFF2-40B4-BE49-F238E27FC236}">
                <a16:creationId xmlns:a16="http://schemas.microsoft.com/office/drawing/2014/main" id="{34A254F9-07A4-4131-8673-4F26D38C3A3A}"/>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p:txBody>
          <a:bodyPr/>
          <a:lstStyle/>
          <a:p>
            <a:pPr marL="0" indent="0">
              <a:lnSpc>
                <a:spcPct val="100000"/>
              </a:lnSpc>
              <a:buNone/>
            </a:pPr>
            <a:r>
              <a:rPr lang="en-GB" sz="2400" b="1" dirty="0"/>
              <a:t>We would like to share:</a:t>
            </a:r>
          </a:p>
          <a:p>
            <a:pPr>
              <a:lnSpc>
                <a:spcPct val="100000"/>
              </a:lnSpc>
            </a:pPr>
            <a:r>
              <a:rPr lang="en-GB" sz="2400" dirty="0"/>
              <a:t>what we are actively doing to support A-level science teachers as they deliver practical science in the laboratory </a:t>
            </a:r>
          </a:p>
          <a:p>
            <a:pPr>
              <a:lnSpc>
                <a:spcPct val="100000"/>
              </a:lnSpc>
            </a:pPr>
            <a:r>
              <a:rPr lang="en-GB" sz="2400" dirty="0"/>
              <a:t>our methodology behind this current and ongoing research.</a:t>
            </a:r>
          </a:p>
          <a:p>
            <a:endParaRPr lang="en-GB" dirty="0">
              <a:solidFill>
                <a:srgbClr val="0070C0"/>
              </a:solidFill>
            </a:endParaRPr>
          </a:p>
          <a:p>
            <a:pPr marL="0" indent="0">
              <a:buNone/>
            </a:pPr>
            <a:r>
              <a:rPr lang="en-GB" dirty="0"/>
              <a:t> </a:t>
            </a:r>
          </a:p>
          <a:p>
            <a:pPr marL="0" indent="0">
              <a:buNone/>
            </a:pPr>
            <a:endParaRPr lang="en-GB" dirty="0"/>
          </a:p>
        </p:txBody>
      </p:sp>
      <p:sp>
        <p:nvSpPr>
          <p:cNvPr id="5" name="Slide Number Placeholder 4">
            <a:extLst>
              <a:ext uri="{FF2B5EF4-FFF2-40B4-BE49-F238E27FC236}">
                <a16:creationId xmlns:a16="http://schemas.microsoft.com/office/drawing/2014/main" id="{8F0E4924-5A7E-40B7-B025-0734CFC52AB3}"/>
              </a:ext>
            </a:extLst>
          </p:cNvPr>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41002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US" sz="3200" dirty="0"/>
              <a:t>My role at AQA – operational with a need for science expertise </a:t>
            </a:r>
            <a:br>
              <a:rPr lang="en-US" sz="3600" b="1" dirty="0"/>
            </a:br>
            <a:endParaRPr lang="en-GB" dirty="0"/>
          </a:p>
        </p:txBody>
      </p:sp>
      <p:pic>
        <p:nvPicPr>
          <p:cNvPr id="6" name="Picture 5">
            <a:extLst>
              <a:ext uri="{FF2B5EF4-FFF2-40B4-BE49-F238E27FC236}">
                <a16:creationId xmlns:a16="http://schemas.microsoft.com/office/drawing/2014/main" id="{799BB29F-47D7-4B27-AD64-C8868B683CBA}"/>
              </a:ext>
            </a:extLst>
          </p:cNvPr>
          <p:cNvPicPr>
            <a:picLocks noChangeAspect="1"/>
          </p:cNvPicPr>
          <p:nvPr/>
        </p:nvPicPr>
        <p:blipFill rotWithShape="1">
          <a:blip r:embed="rId3"/>
          <a:srcRect t="16957"/>
          <a:stretch/>
        </p:blipFill>
        <p:spPr>
          <a:xfrm>
            <a:off x="986713" y="1066799"/>
            <a:ext cx="7170573" cy="5224463"/>
          </a:xfrm>
          <a:prstGeom prst="rect">
            <a:avLst/>
          </a:prstGeom>
        </p:spPr>
      </p:pic>
      <p:sp>
        <p:nvSpPr>
          <p:cNvPr id="3" name="Footer Placeholder 2">
            <a:extLst>
              <a:ext uri="{FF2B5EF4-FFF2-40B4-BE49-F238E27FC236}">
                <a16:creationId xmlns:a16="http://schemas.microsoft.com/office/drawing/2014/main" id="{A253533E-FF54-48B7-9A03-676AD5DEB1D1}"/>
              </a:ext>
            </a:extLst>
          </p:cNvPr>
          <p:cNvSpPr>
            <a:spLocks noGrp="1"/>
          </p:cNvSpPr>
          <p:nvPr>
            <p:ph type="ftr" sz="quarter" idx="3"/>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4BF8881A-9954-433F-B004-381F78F2A89E}"/>
              </a:ext>
            </a:extLst>
          </p:cNvPr>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10262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sz="3200" dirty="0"/>
              <a:t>How are practical skills in science qualifications assessed?</a:t>
            </a:r>
          </a:p>
        </p:txBody>
      </p:sp>
      <p:sp>
        <p:nvSpPr>
          <p:cNvPr id="3" name="Content Placeholder 2"/>
          <p:cNvSpPr>
            <a:spLocks noGrp="1"/>
          </p:cNvSpPr>
          <p:nvPr>
            <p:ph idx="1"/>
          </p:nvPr>
        </p:nvSpPr>
        <p:spPr/>
        <p:txBody>
          <a:bodyPr/>
          <a:lstStyle/>
          <a:p>
            <a:pPr>
              <a:lnSpc>
                <a:spcPct val="100000"/>
              </a:lnSpc>
            </a:pPr>
            <a:r>
              <a:rPr lang="en-GB" sz="2400" b="1" dirty="0"/>
              <a:t>Indirectly (100% terminal exam)</a:t>
            </a:r>
          </a:p>
          <a:p>
            <a:pPr marL="0" indent="0">
              <a:lnSpc>
                <a:spcPct val="100000"/>
              </a:lnSpc>
              <a:buNone/>
            </a:pPr>
            <a:r>
              <a:rPr lang="en-GB" sz="2400" dirty="0"/>
              <a:t>   Required </a:t>
            </a:r>
            <a:r>
              <a:rPr lang="en-GB" sz="2400" dirty="0" err="1"/>
              <a:t>practicals</a:t>
            </a:r>
            <a:r>
              <a:rPr lang="en-GB" sz="2400" dirty="0"/>
              <a:t> and a list of apparatus </a:t>
            </a:r>
          </a:p>
          <a:p>
            <a:pPr marL="0" indent="0">
              <a:lnSpc>
                <a:spcPct val="100000"/>
              </a:lnSpc>
              <a:buNone/>
            </a:pPr>
            <a:r>
              <a:rPr lang="en-GB" sz="2400" dirty="0"/>
              <a:t>   and techniques, ATs</a:t>
            </a:r>
          </a:p>
          <a:p>
            <a:pPr marL="0" indent="0">
              <a:lnSpc>
                <a:spcPct val="100000"/>
              </a:lnSpc>
              <a:buNone/>
            </a:pPr>
            <a:endParaRPr lang="en-GB" sz="2400" dirty="0"/>
          </a:p>
          <a:p>
            <a:pPr>
              <a:lnSpc>
                <a:spcPct val="100000"/>
              </a:lnSpc>
            </a:pPr>
            <a:r>
              <a:rPr lang="en-GB" sz="2400" b="1" dirty="0"/>
              <a:t>Directly</a:t>
            </a:r>
          </a:p>
          <a:p>
            <a:pPr marL="0" indent="0">
              <a:lnSpc>
                <a:spcPct val="100000"/>
              </a:lnSpc>
              <a:buNone/>
            </a:pPr>
            <a:r>
              <a:rPr lang="en-GB" sz="2400" dirty="0"/>
              <a:t>   Common Practical Assessment Criteria </a:t>
            </a:r>
          </a:p>
          <a:p>
            <a:pPr marL="0" indent="0">
              <a:lnSpc>
                <a:spcPct val="100000"/>
              </a:lnSpc>
              <a:buNone/>
            </a:pPr>
            <a:r>
              <a:rPr lang="en-GB" sz="2400" dirty="0"/>
              <a:t>   (CPAC) and the ability to use ATs</a:t>
            </a:r>
          </a:p>
          <a:p>
            <a:pPr marL="0" indent="0">
              <a:lnSpc>
                <a:spcPct val="100000"/>
              </a:lnSpc>
              <a:buNone/>
            </a:pPr>
            <a:endParaRPr lang="en-GB" sz="2400" dirty="0"/>
          </a:p>
          <a:p>
            <a:pPr marL="0" indent="0">
              <a:lnSpc>
                <a:spcPct val="100000"/>
              </a:lnSpc>
              <a:buNone/>
            </a:pPr>
            <a:r>
              <a:rPr lang="en-GB" sz="2400" dirty="0"/>
              <a:t>The direct assessment is the non-examined assessment (NEA), part of our A-level Science qualifications only</a:t>
            </a: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BE3DDAEC-27BB-4CC9-B61D-6DF1D1856E00}"/>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7666310C-A5AD-4524-9994-F0F8A5D85DC3}"/>
              </a:ext>
            </a:extLst>
          </p:cNvPr>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24808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GB" sz="3200" dirty="0" err="1"/>
              <a:t>Ofqual</a:t>
            </a:r>
            <a:r>
              <a:rPr lang="en-GB" sz="3200" dirty="0"/>
              <a:t> rules for the current A-level Sciences</a:t>
            </a:r>
          </a:p>
        </p:txBody>
      </p:sp>
      <p:sp>
        <p:nvSpPr>
          <p:cNvPr id="3" name="Content Placeholder 2"/>
          <p:cNvSpPr>
            <a:spLocks noGrp="1"/>
          </p:cNvSpPr>
          <p:nvPr>
            <p:ph sz="quarter" idx="4294967295"/>
          </p:nvPr>
        </p:nvSpPr>
        <p:spPr>
          <a:xfrm>
            <a:off x="540000" y="1731600"/>
            <a:ext cx="8046000" cy="4406400"/>
          </a:xfrm>
          <a:prstGeom prst="rect">
            <a:avLst/>
          </a:prstGeom>
        </p:spPr>
        <p:txBody>
          <a:bodyPr rIns="0"/>
          <a:lstStyle/>
          <a:p>
            <a:r>
              <a:rPr lang="en-GB" sz="2400" dirty="0"/>
              <a:t>AS and A-level decoupled.</a:t>
            </a:r>
          </a:p>
          <a:p>
            <a:endParaRPr lang="en-GB" sz="2400" dirty="0"/>
          </a:p>
          <a:p>
            <a:r>
              <a:rPr lang="en-GB" sz="2400" dirty="0"/>
              <a:t>Both courses are linear.</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38976416"/>
              </p:ext>
            </p:extLst>
          </p:nvPr>
        </p:nvGraphicFramePr>
        <p:xfrm>
          <a:off x="540000" y="2836010"/>
          <a:ext cx="7884940" cy="3078480"/>
        </p:xfrm>
        <a:graphic>
          <a:graphicData uri="http://schemas.openxmlformats.org/drawingml/2006/table">
            <a:tbl>
              <a:tblPr firstRow="1" bandRow="1">
                <a:tableStyleId>{21E4AEA4-8DFA-4A89-87EB-49C32662AFE0}</a:tableStyleId>
              </a:tblPr>
              <a:tblGrid>
                <a:gridCol w="4059296">
                  <a:extLst>
                    <a:ext uri="{9D8B030D-6E8A-4147-A177-3AD203B41FA5}">
                      <a16:colId xmlns:a16="http://schemas.microsoft.com/office/drawing/2014/main" val="20000"/>
                    </a:ext>
                  </a:extLst>
                </a:gridCol>
                <a:gridCol w="1152785">
                  <a:extLst>
                    <a:ext uri="{9D8B030D-6E8A-4147-A177-3AD203B41FA5}">
                      <a16:colId xmlns:a16="http://schemas.microsoft.com/office/drawing/2014/main" val="20001"/>
                    </a:ext>
                  </a:extLst>
                </a:gridCol>
                <a:gridCol w="2672859">
                  <a:extLst>
                    <a:ext uri="{9D8B030D-6E8A-4147-A177-3AD203B41FA5}">
                      <a16:colId xmlns:a16="http://schemas.microsoft.com/office/drawing/2014/main" val="20002"/>
                    </a:ext>
                  </a:extLst>
                </a:gridCol>
              </a:tblGrid>
              <a:tr h="370840">
                <a:tc>
                  <a:txBody>
                    <a:bodyPr/>
                    <a:lstStyle/>
                    <a:p>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2000" dirty="0"/>
                        <a:t>AS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2000" dirty="0"/>
                        <a:t>A-level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r>
                        <a:rPr lang="en-GB" sz="2000" dirty="0"/>
                        <a:t>Minimum</a:t>
                      </a:r>
                      <a:r>
                        <a:rPr lang="en-GB" sz="2000" baseline="0" dirty="0"/>
                        <a:t> assessment time</a:t>
                      </a: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3 hours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6 hours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sz="2000" dirty="0"/>
                        <a:t>Maximum number of components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sz="2000" dirty="0"/>
                        <a:t>Coursework/controlled</a:t>
                      </a:r>
                      <a:r>
                        <a:rPr lang="en-GB" sz="2000" baseline="0" dirty="0"/>
                        <a:t> assessment</a:t>
                      </a: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No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No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GB" sz="2000" b="1" dirty="0"/>
                        <a:t>Endorsement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b="1" dirty="0"/>
                        <a:t>No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b="1" dirty="0"/>
                        <a:t>Yes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GB" sz="2000" dirty="0"/>
                        <a:t>Practical marks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GB" sz="2000" dirty="0"/>
                        <a:t>Maths marks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gridSpan="2">
                  <a:txBody>
                    <a:bodyPr/>
                    <a:lstStyle/>
                    <a:p>
                      <a:r>
                        <a:rPr lang="en-GB" sz="2000" dirty="0"/>
                        <a:t>10%(B), 20%(C), 40%(P)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8" name="Date Placeholder 7"/>
          <p:cNvSpPr txBox="1">
            <a:spLocks/>
          </p:cNvSpPr>
          <p:nvPr/>
        </p:nvSpPr>
        <p:spPr bwMode="auto">
          <a:xfrm>
            <a:off x="527050" y="6567488"/>
            <a:ext cx="1422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endParaRPr lang="en-US" sz="1200" dirty="0"/>
          </a:p>
        </p:txBody>
      </p:sp>
      <p:sp>
        <p:nvSpPr>
          <p:cNvPr id="4" name="Footer Placeholder 3">
            <a:extLst>
              <a:ext uri="{FF2B5EF4-FFF2-40B4-BE49-F238E27FC236}">
                <a16:creationId xmlns:a16="http://schemas.microsoft.com/office/drawing/2014/main" id="{A07BE083-7E91-4FDC-A4DF-15F7682E54F3}"/>
              </a:ext>
            </a:extLst>
          </p:cNvPr>
          <p:cNvSpPr>
            <a:spLocks noGrp="1"/>
          </p:cNvSpPr>
          <p:nvPr>
            <p:ph type="ftr" sz="quarter" idx="10"/>
          </p:nvPr>
        </p:nvSpPr>
        <p:spPr/>
        <p:txBody>
          <a:bodyPr/>
          <a:lstStyle/>
          <a:p>
            <a:r>
              <a:rPr lang="en-GB"/>
              <a:t>Copyright © AQA and its licensors. All rights reserved.</a:t>
            </a:r>
            <a:endParaRPr lang="en-US" dirty="0"/>
          </a:p>
        </p:txBody>
      </p:sp>
      <p:sp>
        <p:nvSpPr>
          <p:cNvPr id="7" name="Slide Number Placeholder 2">
            <a:extLst>
              <a:ext uri="{FF2B5EF4-FFF2-40B4-BE49-F238E27FC236}">
                <a16:creationId xmlns:a16="http://schemas.microsoft.com/office/drawing/2014/main" id="{7CDAF70C-0F58-445D-BE49-12A82FDDC5ED}"/>
              </a:ext>
            </a:extLst>
          </p:cNvPr>
          <p:cNvSpPr txBox="1">
            <a:spLocks/>
          </p:cNvSpPr>
          <p:nvPr/>
        </p:nvSpPr>
        <p:spPr>
          <a:xfrm>
            <a:off x="444464" y="651699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8</a:t>
            </a:fld>
            <a:endParaRPr lang="en-GB" sz="1100" dirty="0"/>
          </a:p>
        </p:txBody>
      </p:sp>
    </p:spTree>
    <p:extLst>
      <p:ext uri="{BB962C8B-B14F-4D97-AF65-F5344CB8AC3E}">
        <p14:creationId xmlns:p14="http://schemas.microsoft.com/office/powerpoint/2010/main" val="363974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sz="3200" dirty="0"/>
              <a:t>What is </a:t>
            </a:r>
            <a:r>
              <a:rPr lang="en-GB" sz="3200" b="1" dirty="0"/>
              <a:t>practical work </a:t>
            </a:r>
            <a:r>
              <a:rPr lang="en-GB" sz="3200" dirty="0"/>
              <a:t>and why is it so important? </a:t>
            </a:r>
          </a:p>
        </p:txBody>
      </p:sp>
      <p:sp>
        <p:nvSpPr>
          <p:cNvPr id="4" name="Content Placeholder 3"/>
          <p:cNvSpPr>
            <a:spLocks noGrp="1"/>
          </p:cNvSpPr>
          <p:nvPr>
            <p:ph sz="quarter" idx="4294967295"/>
          </p:nvPr>
        </p:nvSpPr>
        <p:spPr>
          <a:xfrm>
            <a:off x="540000" y="1731600"/>
            <a:ext cx="8046000" cy="4406400"/>
          </a:xfrm>
          <a:prstGeom prst="rect">
            <a:avLst/>
          </a:prstGeom>
        </p:spPr>
        <p:txBody>
          <a:bodyPr/>
          <a:lstStyle/>
          <a:p>
            <a:pPr lvl="0">
              <a:lnSpc>
                <a:spcPct val="100000"/>
              </a:lnSpc>
            </a:pPr>
            <a:r>
              <a:rPr lang="en-GB" sz="2400" dirty="0"/>
              <a:t>It supports and consolidates scientific </a:t>
            </a:r>
            <a:r>
              <a:rPr lang="en-GB" sz="2400" b="1" dirty="0"/>
              <a:t>knowledge and understanding</a:t>
            </a:r>
            <a:r>
              <a:rPr lang="en-GB" sz="2400" dirty="0"/>
              <a:t>.</a:t>
            </a:r>
          </a:p>
          <a:p>
            <a:pPr>
              <a:lnSpc>
                <a:spcPct val="100000"/>
              </a:lnSpc>
            </a:pPr>
            <a:endParaRPr lang="en-GB" sz="2400" dirty="0"/>
          </a:p>
          <a:p>
            <a:pPr lvl="0">
              <a:lnSpc>
                <a:spcPct val="100000"/>
              </a:lnSpc>
            </a:pPr>
            <a:r>
              <a:rPr lang="en-GB" sz="2400" dirty="0"/>
              <a:t>It develops </a:t>
            </a:r>
            <a:r>
              <a:rPr lang="en-GB" sz="2400" b="1" dirty="0"/>
              <a:t>investigative skills</a:t>
            </a:r>
            <a:r>
              <a:rPr lang="en-GB" sz="2400" dirty="0"/>
              <a:t>. </a:t>
            </a:r>
          </a:p>
          <a:p>
            <a:pPr lvl="0">
              <a:lnSpc>
                <a:spcPct val="100000"/>
              </a:lnSpc>
            </a:pPr>
            <a:endParaRPr lang="en-GB" sz="2400" dirty="0"/>
          </a:p>
          <a:p>
            <a:pPr lvl="0">
              <a:lnSpc>
                <a:spcPct val="100000"/>
              </a:lnSpc>
            </a:pPr>
            <a:r>
              <a:rPr lang="en-GB" sz="2400" dirty="0"/>
              <a:t>It builds mastery of </a:t>
            </a:r>
            <a:r>
              <a:rPr lang="en-GB" sz="2400" b="1" dirty="0"/>
              <a:t>practical skills</a:t>
            </a:r>
            <a:r>
              <a:rPr lang="en-GB" sz="2400" dirty="0"/>
              <a:t>.</a:t>
            </a:r>
          </a:p>
        </p:txBody>
      </p:sp>
      <p:sp>
        <p:nvSpPr>
          <p:cNvPr id="3" name="Footer Placeholder 2">
            <a:extLst>
              <a:ext uri="{FF2B5EF4-FFF2-40B4-BE49-F238E27FC236}">
                <a16:creationId xmlns:a16="http://schemas.microsoft.com/office/drawing/2014/main" id="{BD94B892-2AA3-4A0D-9487-2BF2528FEBED}"/>
              </a:ext>
            </a:extLst>
          </p:cNvPr>
          <p:cNvSpPr>
            <a:spLocks noGrp="1"/>
          </p:cNvSpPr>
          <p:nvPr>
            <p:ph type="ftr" sz="quarter" idx="10"/>
          </p:nvPr>
        </p:nvSpPr>
        <p:spPr/>
        <p:txBody>
          <a:bodyPr/>
          <a:lstStyle/>
          <a:p>
            <a:r>
              <a:rPr lang="en-GB"/>
              <a:t>Copyright © AQA and its licensors. All rights reserved.</a:t>
            </a:r>
            <a:endParaRPr lang="en-US" dirty="0"/>
          </a:p>
        </p:txBody>
      </p:sp>
      <p:sp>
        <p:nvSpPr>
          <p:cNvPr id="9" name="Slide Number Placeholder 2">
            <a:extLst>
              <a:ext uri="{FF2B5EF4-FFF2-40B4-BE49-F238E27FC236}">
                <a16:creationId xmlns:a16="http://schemas.microsoft.com/office/drawing/2014/main" id="{1DDA446A-FA14-436C-AA76-5769372F706F}"/>
              </a:ext>
            </a:extLst>
          </p:cNvPr>
          <p:cNvSpPr txBox="1">
            <a:spLocks/>
          </p:cNvSpPr>
          <p:nvPr/>
        </p:nvSpPr>
        <p:spPr>
          <a:xfrm>
            <a:off x="454624" y="6516991"/>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9</a:t>
            </a:fld>
            <a:endParaRPr lang="en-GB" sz="1100" dirty="0"/>
          </a:p>
        </p:txBody>
      </p:sp>
    </p:spTree>
    <p:extLst>
      <p:ext uri="{BB962C8B-B14F-4D97-AF65-F5344CB8AC3E}">
        <p14:creationId xmlns:p14="http://schemas.microsoft.com/office/powerpoint/2010/main" val="996199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heme/theme1.xml><?xml version="1.0" encoding="utf-8"?>
<a:theme xmlns:a="http://schemas.openxmlformats.org/drawingml/2006/main" name="AQA presentation master Events">
  <a:themeElements>
    <a:clrScheme name="Custom 3">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2372</Words>
  <Application>Microsoft Office PowerPoint</Application>
  <PresentationFormat>On-screen Show (4:3)</PresentationFormat>
  <Paragraphs>349</Paragraphs>
  <Slides>42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Courier New</vt:lpstr>
      <vt:lpstr>Times New Roman</vt:lpstr>
      <vt:lpstr>AQA presentation master Events</vt:lpstr>
      <vt:lpstr>ASE Annual Conference:  A-level student performance in practical work related items </vt:lpstr>
      <vt:lpstr>Welcome</vt:lpstr>
      <vt:lpstr>This meeting will be recorded</vt:lpstr>
      <vt:lpstr>Outline of the session</vt:lpstr>
      <vt:lpstr>Outline of the session</vt:lpstr>
      <vt:lpstr>My role at AQA – operational with a need for science expertise  </vt:lpstr>
      <vt:lpstr>How are practical skills in science qualifications assessed?</vt:lpstr>
      <vt:lpstr>Ofqual rules for the current A-level Sciences</vt:lpstr>
      <vt:lpstr>What is practical work and why is it so important? </vt:lpstr>
      <vt:lpstr>Assessment: For endorsement</vt:lpstr>
      <vt:lpstr>Assessment: For endorsement</vt:lpstr>
      <vt:lpstr>The monitoring visit</vt:lpstr>
      <vt:lpstr>We have now completed our second monitoring cycle </vt:lpstr>
      <vt:lpstr>Activity </vt:lpstr>
      <vt:lpstr>Useful resources</vt:lpstr>
      <vt:lpstr>Useful resources</vt:lpstr>
      <vt:lpstr>Our monitoring model – Cycle 2 (2017-19)</vt:lpstr>
      <vt:lpstr>Activity</vt:lpstr>
      <vt:lpstr>A-level practical skills assessment</vt:lpstr>
      <vt:lpstr>Assessment objectives (AOs)  </vt:lpstr>
      <vt:lpstr>Practical skills questions in papers</vt:lpstr>
      <vt:lpstr>Practical skills assessment – Chemistry Paper 2</vt:lpstr>
      <vt:lpstr>Practical skills assessment – Chemistry Paper 2</vt:lpstr>
      <vt:lpstr>Practical skills assessment – Chemistry Paper 2</vt:lpstr>
      <vt:lpstr>Practical skills assessment – Chemistry Paper 2</vt:lpstr>
      <vt:lpstr>Preliminary research </vt:lpstr>
      <vt:lpstr>Preliminary research </vt:lpstr>
      <vt:lpstr>Identifying centres</vt:lpstr>
      <vt:lpstr>Identifying centres</vt:lpstr>
      <vt:lpstr>Interviewing teachers to look for common themes</vt:lpstr>
      <vt:lpstr>We asked them to talk to us about</vt:lpstr>
      <vt:lpstr>We asked them to talk to us about</vt:lpstr>
      <vt:lpstr>Next steps – note a paraphrase of Appendix 5…</vt:lpstr>
      <vt:lpstr>Next steps – note a paraphrase of Appendix 5…</vt:lpstr>
      <vt:lpstr>Next steps – note a paraphrase of Appendix 5…</vt:lpstr>
      <vt:lpstr>…having mapped the topic areas where Appendix 5 were assessed last summer…</vt:lpstr>
      <vt:lpstr>…having mapped the topic areas where Appendix 5 were assessed last summer…</vt:lpstr>
      <vt:lpstr>Any questions?</vt:lpstr>
      <vt:lpstr>New GCSE science resources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Student performance in practical work related items</dc:title>
  <dc:creator>AQA</dc:creator>
  <cp:lastPrinted>2017-02-06T11:47:27Z</cp:lastPrinted>
  <dcterms:created xsi:type="dcterms:W3CDTF">2017-07-10T11:13:35Z</dcterms:created>
  <dcterms:modified xsi:type="dcterms:W3CDTF">2019-11-29T11:07:11Z</dcterms:modified>
</cp:coreProperties>
</file>