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27"/>
  </p:notesMasterIdLst>
  <p:handoutMasterIdLst>
    <p:handoutMasterId r:id="rId28"/>
  </p:handoutMasterIdLst>
  <p:sldIdLst>
    <p:sldId id="256" r:id="rId2"/>
    <p:sldId id="302" r:id="rId3"/>
    <p:sldId id="303" r:id="rId4"/>
    <p:sldId id="258" r:id="rId5"/>
    <p:sldId id="365" r:id="rId6"/>
    <p:sldId id="345" r:id="rId7"/>
    <p:sldId id="366" r:id="rId8"/>
    <p:sldId id="363" r:id="rId9"/>
    <p:sldId id="355" r:id="rId10"/>
    <p:sldId id="367" r:id="rId11"/>
    <p:sldId id="356" r:id="rId12"/>
    <p:sldId id="346" r:id="rId13"/>
    <p:sldId id="359" r:id="rId14"/>
    <p:sldId id="349" r:id="rId15"/>
    <p:sldId id="413" r:id="rId16"/>
    <p:sldId id="352" r:id="rId17"/>
    <p:sldId id="360" r:id="rId18"/>
    <p:sldId id="415" r:id="rId19"/>
    <p:sldId id="353" r:id="rId20"/>
    <p:sldId id="358" r:id="rId21"/>
    <p:sldId id="410" r:id="rId22"/>
    <p:sldId id="438" r:id="rId23"/>
    <p:sldId id="411" r:id="rId24"/>
    <p:sldId id="428" r:id="rId25"/>
    <p:sldId id="263" r:id="rId26"/>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56"/>
            <p14:sldId id="302"/>
            <p14:sldId id="303"/>
            <p14:sldId id="258"/>
            <p14:sldId id="365"/>
            <p14:sldId id="345"/>
            <p14:sldId id="366"/>
            <p14:sldId id="363"/>
            <p14:sldId id="355"/>
            <p14:sldId id="367"/>
            <p14:sldId id="356"/>
            <p14:sldId id="346"/>
            <p14:sldId id="359"/>
            <p14:sldId id="349"/>
            <p14:sldId id="413"/>
            <p14:sldId id="352"/>
            <p14:sldId id="360"/>
            <p14:sldId id="415"/>
            <p14:sldId id="353"/>
            <p14:sldId id="358"/>
            <p14:sldId id="410"/>
            <p14:sldId id="438"/>
            <p14:sldId id="411"/>
            <p14:sldId id="428"/>
            <p14:sldId id="263"/>
          </p14:sldIdLst>
        </p14:section>
      </p14:sectionLst>
    </p:ext>
    <p:ext uri="{EFAFB233-063F-42B5-8137-9DF3F51BA10A}">
      <p15:sldGuideLst xmlns:p15="http://schemas.microsoft.com/office/powerpoint/2012/main">
        <p15:guide id="1" orient="horz" pos="2157">
          <p15:clr>
            <a:srgbClr val="A4A3A4"/>
          </p15:clr>
        </p15:guide>
        <p15:guide id="2" orient="horz" pos="4230">
          <p15:clr>
            <a:srgbClr val="A4A3A4"/>
          </p15:clr>
        </p15:guide>
        <p15:guide id="3" pos="344">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bryant" initials="j" lastIdx="12" clrIdx="0"/>
  <p:cmAuthor id="7" name="Woodbridge, Zoe" initials="WZ" lastIdx="10" clrIdx="7">
    <p:extLst/>
  </p:cmAuthor>
  <p:cmAuthor id="1" name="Clare  Watkins" initials="CW" lastIdx="3" clrIdx="1"/>
  <p:cmAuthor id="8" name="Clarke, Julian" initials="CJ" lastIdx="11" clrIdx="8">
    <p:extLst/>
  </p:cmAuthor>
  <p:cmAuthor id="2" name="AQA" initials="A" lastIdx="1" clrIdx="2"/>
  <p:cmAuthor id="9" name="Joshua Fenton" initials="JF" lastIdx="3" clrIdx="9"/>
  <p:cmAuthor id="3" name="Reed, Rachel" initials="RR" lastIdx="1" clrIdx="3"/>
  <p:cmAuthor id="4" name="Chandler, Emma" initials="CE" lastIdx="2" clrIdx="4"/>
  <p:cmAuthor id="5" name="Bryant, Jane" initials="BJ" lastIdx="32" clrIdx="5">
    <p:extLst/>
  </p:cmAuthor>
  <p:cmAuthor id="6" name="Reece, Elise" initials="RE" lastIdx="4"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87796" autoAdjust="0"/>
  </p:normalViewPr>
  <p:slideViewPr>
    <p:cSldViewPr snapToGrid="0" snapToObjects="1" showGuides="1">
      <p:cViewPr varScale="1">
        <p:scale>
          <a:sx n="63" d="100"/>
          <a:sy n="63" d="100"/>
        </p:scale>
        <p:origin x="638" y="58"/>
      </p:cViewPr>
      <p:guideLst>
        <p:guide orient="horz" pos="2157"/>
        <p:guide orient="horz" pos="4230"/>
        <p:guide pos="34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888"/>
    </p:cViewPr>
  </p:sorterViewPr>
  <p:notesViewPr>
    <p:cSldViewPr snapToGrid="0" snapToObjects="1">
      <p:cViewPr varScale="1">
        <p:scale>
          <a:sx n="81" d="100"/>
          <a:sy n="81" d="100"/>
        </p:scale>
        <p:origin x="-4020" y="-96"/>
      </p:cViewPr>
      <p:guideLst>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6737" y="9442154"/>
            <a:ext cx="2950475" cy="497046"/>
          </a:xfrm>
          <a:prstGeom prst="rect">
            <a:avLst/>
          </a:prstGeom>
        </p:spPr>
        <p:txBody>
          <a:bodyPr vert="horz" lIns="91440" tIns="45720" rIns="91440" bIns="45720" rtlCol="0" anchor="b"/>
          <a:lstStyle>
            <a:lvl1pPr algn="r">
              <a:defRPr sz="1200"/>
            </a:lvl1pPr>
          </a:lstStyle>
          <a:p>
            <a:fld id="{E188A59E-FE67-3043-A00A-EF9E0FCBDE40}" type="slidenum">
              <a:rPr lang="en-US" smtClean="0"/>
              <a:t>‹#›</a:t>
            </a:fld>
            <a:endParaRPr lang="en-US"/>
          </a:p>
        </p:txBody>
      </p:sp>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538A8347-8DF1-B348-8F41-6E1345D82D34}" type="datetimeFigureOut">
              <a:rPr lang="en-US" smtClean="0"/>
              <a:t>11/29/2019</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319DF40B-1616-449F-8772-028659A4D17E}"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a:t>
            </a:fld>
            <a:endParaRPr lang="en-US"/>
          </a:p>
        </p:txBody>
      </p:sp>
    </p:spTree>
    <p:extLst>
      <p:ext uri="{BB962C8B-B14F-4D97-AF65-F5344CB8AC3E}">
        <p14:creationId xmlns:p14="http://schemas.microsoft.com/office/powerpoint/2010/main" val="3094297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617291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Remind</a:t>
            </a:r>
            <a:r>
              <a:rPr lang="en-GB" baseline="0" dirty="0"/>
              <a:t> teachers where to go to get their resources -  log on to the portal, check Spam, correct email (</a:t>
            </a:r>
            <a:r>
              <a:rPr lang="en-GB" baseline="0" dirty="0" err="1"/>
              <a:t>eg</a:t>
            </a:r>
            <a:r>
              <a:rPr lang="en-GB" baseline="0" dirty="0"/>
              <a:t> school email rather than personal) etc.  Link will go to email address used to book on to the session so may have gone to a school’s administrator</a:t>
            </a:r>
          </a:p>
          <a:p>
            <a:r>
              <a:rPr lang="en-GB" baseline="0" dirty="0"/>
              <a:t>Also remind if late registered, or didn’t register but just came then it will take a little while for the link to come through because we have to put you on the system manually.</a:t>
            </a: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E891068F-D57F-4787-917F-A8C5E7C1362D}"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25</a:t>
            </a:fld>
            <a:endParaRPr lang="en-US"/>
          </a:p>
        </p:txBody>
      </p:sp>
    </p:spTree>
    <p:extLst>
      <p:ext uri="{BB962C8B-B14F-4D97-AF65-F5344CB8AC3E}">
        <p14:creationId xmlns:p14="http://schemas.microsoft.com/office/powerpoint/2010/main" val="3256958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A0ED6571-1215-489C-B9C8-9816106C45DB}" type="datetime1">
              <a:rPr lang="en-US" smtClean="0"/>
              <a:t>11/29/2019</a:t>
            </a:fld>
            <a:endParaRPr lang="en-US"/>
          </a:p>
        </p:txBody>
      </p:sp>
      <p:sp>
        <p:nvSpPr>
          <p:cNvPr id="6" name="Footer Placeholder 5"/>
          <p:cNvSpPr>
            <a:spLocks noGrp="1"/>
          </p:cNvSpPr>
          <p:nvPr>
            <p:ph type="ftr" sz="quarter" idx="4"/>
          </p:nvPr>
        </p:nvSpPr>
        <p:spPr/>
        <p:txBody>
          <a:bodyPr/>
          <a:lstStyle/>
          <a:p>
            <a:endParaRPr lang="en-US"/>
          </a:p>
        </p:txBody>
      </p:sp>
      <p:sp>
        <p:nvSpPr>
          <p:cNvPr id="7" name="Slide Number Placeholder 6"/>
          <p:cNvSpPr>
            <a:spLocks noGrp="1"/>
          </p:cNvSpPr>
          <p:nvPr>
            <p:ph type="sldNum" sz="quarter" idx="5"/>
          </p:nvPr>
        </p:nvSpPr>
        <p:spPr/>
        <p:txBody>
          <a:bodyPr/>
          <a:lstStyle/>
          <a:p>
            <a:fld id="{D3A5C70C-4F3D-A24C-BE6B-90E4410CB343}" type="slidenum">
              <a:rPr lang="en-US" smtClean="0"/>
              <a:t>3</a:t>
            </a:fld>
            <a:endParaRPr lang="en-US"/>
          </a:p>
        </p:txBody>
      </p:sp>
    </p:spTree>
    <p:extLst>
      <p:ext uri="{BB962C8B-B14F-4D97-AF65-F5344CB8AC3E}">
        <p14:creationId xmlns:p14="http://schemas.microsoft.com/office/powerpoint/2010/main" val="482459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here’s what</a:t>
            </a:r>
            <a:r>
              <a:rPr lang="en-GB" baseline="0" dirty="0"/>
              <a:t> we’re planning to go through in today’s meeting.</a:t>
            </a:r>
          </a:p>
          <a:p>
            <a:endParaRPr lang="en-GB"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GB" baseline="0" dirty="0"/>
              <a:t>Want to spend the bulk of the time on looking at AO3 questions, focussing on the types of question we would ask at different levels of demand</a:t>
            </a:r>
            <a:r>
              <a:rPr lang="en-GB" sz="1200" kern="1200" dirty="0">
                <a:solidFill>
                  <a:schemeClr val="tx1"/>
                </a:solidFill>
                <a:effectLst/>
                <a:latin typeface="+mn-lt"/>
                <a:ea typeface="+mn-ea"/>
                <a:cs typeface="+mn-cs"/>
              </a:rPr>
              <a:t> and what you could do to help students understand what they need to do to get into the higher levels</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r>
              <a:rPr lang="en-GB" baseline="0" dirty="0"/>
              <a:t>I’ll share some information around use of ERA – any changes from last year, guidance </a:t>
            </a:r>
            <a:r>
              <a:rPr lang="en-GB" baseline="0" dirty="0" err="1"/>
              <a:t>etc</a:t>
            </a:r>
            <a:r>
              <a:rPr lang="en-GB" baseline="0" dirty="0"/>
              <a:t>; Information you’ll be able to access on Results day – and where on the website.</a:t>
            </a:r>
          </a:p>
          <a:p>
            <a:endParaRPr lang="en-GB" baseline="0" dirty="0"/>
          </a:p>
          <a:p>
            <a:r>
              <a:rPr lang="en-GB" baseline="0" dirty="0"/>
              <a:t>Don’t want to just do a repeat of last year’s information.</a:t>
            </a:r>
          </a:p>
          <a:p>
            <a:pPr marL="0" marR="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I’ll then, as usual, give you some headline updates on upcoming resources</a:t>
            </a: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C069CBB-C582-4FE3-9005-3862E5E7396C}"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4</a:t>
            </a:fld>
            <a:endParaRPr lang="en-US"/>
          </a:p>
        </p:txBody>
      </p:sp>
    </p:spTree>
    <p:extLst>
      <p:ext uri="{BB962C8B-B14F-4D97-AF65-F5344CB8AC3E}">
        <p14:creationId xmlns:p14="http://schemas.microsoft.com/office/powerpoint/2010/main" val="4083799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a basic standard demand question with a range</a:t>
            </a:r>
            <a:r>
              <a:rPr lang="en-GB" baseline="0" dirty="0"/>
              <a:t> of Skills and </a:t>
            </a:r>
            <a:r>
              <a:rPr lang="en-GB" baseline="0" dirty="0" err="1"/>
              <a:t>Aos</a:t>
            </a:r>
            <a:r>
              <a:rPr lang="en-GB" baseline="0" dirty="0"/>
              <a:t> </a:t>
            </a: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E4C0B3D-FFD7-42CE-9439-B70214B214B8}"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6</a:t>
            </a:fld>
            <a:endParaRPr lang="en-US"/>
          </a:p>
        </p:txBody>
      </p:sp>
    </p:spTree>
    <p:extLst>
      <p:ext uri="{BB962C8B-B14F-4D97-AF65-F5344CB8AC3E}">
        <p14:creationId xmlns:p14="http://schemas.microsoft.com/office/powerpoint/2010/main" val="670253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Because </a:t>
            </a:r>
            <a:r>
              <a:rPr lang="en-GB" dirty="0" err="1"/>
              <a:t>fo</a:t>
            </a:r>
            <a:r>
              <a:rPr lang="en-GB" dirty="0"/>
              <a:t> the </a:t>
            </a:r>
            <a:r>
              <a:rPr lang="en-GB" dirty="0" err="1"/>
              <a:t>breadthe</a:t>
            </a:r>
            <a:r>
              <a:rPr lang="en-GB" dirty="0"/>
              <a:t> the assessment has to cover need a large number of marks to award on </a:t>
            </a:r>
          </a:p>
          <a:p>
            <a:r>
              <a:rPr lang="en-GB" dirty="0"/>
              <a:t>The</a:t>
            </a:r>
            <a:r>
              <a:rPr lang="en-GB" baseline="0" dirty="0"/>
              <a:t> expectation by awarding bodies is for students to get maybe 50% of marks at top end of the grading scale in any one tier . Students get there marks across the paper and the item analysis and other analysis we do shows this some skills are more accessible than others but we still have t assess everything as </a:t>
            </a:r>
            <a:r>
              <a:rPr lang="en-GB" baseline="0" dirty="0" err="1"/>
              <a:t>Ofqual</a:t>
            </a:r>
            <a:r>
              <a:rPr lang="en-GB" baseline="0" dirty="0"/>
              <a:t> requires this </a:t>
            </a:r>
          </a:p>
          <a:p>
            <a:endParaRPr lang="en-GB" baseline="0" dirty="0"/>
          </a:p>
          <a:p>
            <a:r>
              <a:rPr lang="en-GB" baseline="0" dirty="0"/>
              <a:t>Look at the marks above 420 marks available in combined science trilogy to get the top grade of a 5 then you only needed just over half </a:t>
            </a:r>
            <a:r>
              <a:rPr lang="en-GB" baseline="0" dirty="0" err="1"/>
              <a:t>maks</a:t>
            </a:r>
            <a:r>
              <a:rPr lang="en-GB" baseline="0" dirty="0"/>
              <a:t> (235) so why both having so many marks – </a:t>
            </a:r>
          </a:p>
          <a:p>
            <a:r>
              <a:rPr lang="en-GB" baseline="0" dirty="0"/>
              <a:t>Cover all the content / skills </a:t>
            </a:r>
          </a:p>
          <a:p>
            <a:r>
              <a:rPr lang="en-GB" baseline="0" dirty="0"/>
              <a:t>So fair coverage for the two years of work students have put in </a:t>
            </a:r>
          </a:p>
          <a:p>
            <a:r>
              <a:rPr lang="en-GB" baseline="0" dirty="0"/>
              <a:t>To assess the </a:t>
            </a:r>
            <a:r>
              <a:rPr lang="en-GB" baseline="0" dirty="0" err="1"/>
              <a:t>consistancey</a:t>
            </a:r>
            <a:r>
              <a:rPr lang="en-GB" baseline="0" dirty="0"/>
              <a:t> of performance across this range which allows us to discriminate and spread the students out </a:t>
            </a:r>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4A697A15-7589-460B-A704-C8B46EDE735A}"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9</a:t>
            </a:fld>
            <a:endParaRPr lang="en-US"/>
          </a:p>
        </p:txBody>
      </p:sp>
    </p:spTree>
    <p:extLst>
      <p:ext uri="{BB962C8B-B14F-4D97-AF65-F5344CB8AC3E}">
        <p14:creationId xmlns:p14="http://schemas.microsoft.com/office/powerpoint/2010/main" val="198929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help led students through the question </a:t>
            </a:r>
          </a:p>
          <a:p>
            <a:pPr marL="0" marR="0" lvl="1" indent="0" algn="l" defTabSz="457200" rtl="0" eaLnBrk="1" fontAlgn="auto" latinLnBrk="0" hangingPunct="1">
              <a:lnSpc>
                <a:spcPct val="100000"/>
              </a:lnSpc>
              <a:spcBef>
                <a:spcPts val="0"/>
              </a:spcBef>
              <a:spcAft>
                <a:spcPts val="0"/>
              </a:spcAft>
              <a:buClrTx/>
              <a:buSzTx/>
              <a:buFontTx/>
              <a:buNone/>
              <a:tabLst/>
              <a:defRPr/>
            </a:pPr>
            <a:r>
              <a:rPr lang="en-GB" dirty="0"/>
              <a:t>if AO2 ( majority of these physics question)</a:t>
            </a:r>
          </a:p>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E22ADA78-3056-4D70-A13E-0FEA6A6ECDEF}"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13</a:t>
            </a:fld>
            <a:endParaRPr lang="en-US"/>
          </a:p>
        </p:txBody>
      </p:sp>
    </p:spTree>
    <p:extLst>
      <p:ext uri="{BB962C8B-B14F-4D97-AF65-F5344CB8AC3E}">
        <p14:creationId xmlns:p14="http://schemas.microsoft.com/office/powerpoint/2010/main" val="4018018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Do </a:t>
            </a:r>
            <a:r>
              <a:rPr lang="en-GB" dirty="0" err="1"/>
              <a:t>occassional</a:t>
            </a:r>
            <a:r>
              <a:rPr lang="en-GB" dirty="0"/>
              <a:t> get 4 markers on low demand  eg1F  Trilogy physics 2018 </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CD69463D-CA71-45DE-BC26-0F41D92AB11B}"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14</a:t>
            </a:fld>
            <a:endParaRPr lang="en-US"/>
          </a:p>
        </p:txBody>
      </p:sp>
    </p:spTree>
    <p:extLst>
      <p:ext uri="{BB962C8B-B14F-4D97-AF65-F5344CB8AC3E}">
        <p14:creationId xmlns:p14="http://schemas.microsoft.com/office/powerpoint/2010/main" val="20758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8B74751B-360F-401A-A544-2ED4542F3B3B}"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16</a:t>
            </a:fld>
            <a:endParaRPr lang="en-US"/>
          </a:p>
        </p:txBody>
      </p:sp>
    </p:spTree>
    <p:extLst>
      <p:ext uri="{BB962C8B-B14F-4D97-AF65-F5344CB8AC3E}">
        <p14:creationId xmlns:p14="http://schemas.microsoft.com/office/powerpoint/2010/main" val="228610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a:solidFill>
                  <a:schemeClr val="tx1"/>
                </a:solidFill>
                <a:effectLst/>
                <a:latin typeface="+mn-lt"/>
                <a:ea typeface="+mn-ea"/>
                <a:cs typeface="+mn-cs"/>
              </a:rPr>
              <a:t>Don’t dwell on this slide,</a:t>
            </a:r>
            <a:r>
              <a:rPr lang="en-GB" sz="1200" kern="1200" dirty="0">
                <a:solidFill>
                  <a:schemeClr val="tx1"/>
                </a:solidFill>
                <a:effectLst/>
                <a:latin typeface="+mn-lt"/>
                <a:ea typeface="+mn-ea"/>
                <a:cs typeface="+mn-cs"/>
              </a:rPr>
              <a:t> as the reasons for grade boundaries changing are many, and impossible to unpick or simplify. </a:t>
            </a:r>
          </a:p>
          <a:p>
            <a:pPr marL="171450" lvl="0" indent="-171450">
              <a:buFont typeface="Arial" panose="020B0604020202020204" pitchFamily="34" charset="0"/>
              <a:buChar char="•"/>
            </a:pPr>
            <a:r>
              <a:rPr lang="en-GB" sz="1200" b="1" kern="1200" dirty="0">
                <a:solidFill>
                  <a:schemeClr val="tx1"/>
                </a:solidFill>
                <a:effectLst/>
                <a:latin typeface="+mn-lt"/>
                <a:ea typeface="+mn-ea"/>
                <a:cs typeface="+mn-cs"/>
              </a:rPr>
              <a:t>Main thing to emphasise is that we are carrying the standard forward from last year and the boundaries are set to ensure this.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Do expect to see some variation year on year.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Lower grade boundaries this year reflect the performance on this year’s papers and the need to the maintain standard from last year</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kern="1200" dirty="0">
                <a:solidFill>
                  <a:schemeClr val="tx1"/>
                </a:solidFill>
                <a:effectLst/>
                <a:latin typeface="+mn-lt"/>
                <a:ea typeface="+mn-ea"/>
                <a:cs typeface="+mn-cs"/>
              </a:rPr>
              <a:t>Overall drop in Combined science Foundation tier expected because the 27 marks given to all students in 2018 on the breached C1F</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The notional grade boundaries for each paper in 2019 are all quite similar (except Physics Paper 2 Grade 4)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Teachers need to be aware of changes in grade boundaries when grading mocks and therefore making tier of entry decisions: don’t use 2018 figures, go off grade you think students are working at.</a:t>
            </a:r>
          </a:p>
          <a:p>
            <a:r>
              <a:rPr lang="en-GB" sz="1200" kern="1200" dirty="0">
                <a:solidFill>
                  <a:schemeClr val="tx1"/>
                </a:solidFill>
                <a:effectLst/>
                <a:latin typeface="+mn-lt"/>
                <a:ea typeface="+mn-ea"/>
                <a:cs typeface="+mn-cs"/>
              </a:rPr>
              <a:t> </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Some background information if there is discussion</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 change in entry from H to F was expected to have some effect on the marks: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potentially more slightly able students taking F Tier, so we would expect an increase in mean marks on the F papers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Also, weaker students removed from H papers so would expect to see a rise (or at least no fall) in mean on HT papers. </a:t>
            </a:r>
          </a:p>
          <a:p>
            <a:pPr lvl="0"/>
            <a:r>
              <a:rPr lang="en-GB" sz="1200" kern="1200" dirty="0">
                <a:solidFill>
                  <a:schemeClr val="tx1"/>
                </a:solidFill>
                <a:effectLst/>
                <a:latin typeface="+mn-lt"/>
                <a:ea typeface="+mn-ea"/>
                <a:cs typeface="+mn-cs"/>
              </a:rPr>
              <a:t>What did we actually see?</a:t>
            </a:r>
          </a:p>
          <a:p>
            <a:r>
              <a:rPr lang="en-GB" sz="1200" b="1"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Biology</a:t>
            </a:r>
            <a:r>
              <a:rPr lang="en-GB" sz="1200" kern="1200" dirty="0">
                <a:solidFill>
                  <a:schemeClr val="tx1"/>
                </a:solidFill>
                <a:effectLst/>
                <a:latin typeface="+mn-lt"/>
                <a:ea typeface="+mn-ea"/>
                <a:cs typeface="+mn-cs"/>
              </a:rPr>
              <a:t> means: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1F mean up (about 8 marks), 2F slightly down on 2018.</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1H mean up (also about 8 marks), but 2H slightly down</a:t>
            </a:r>
          </a:p>
          <a:p>
            <a:r>
              <a:rPr lang="en-GB" sz="1200" b="1" kern="1200" dirty="0">
                <a:solidFill>
                  <a:schemeClr val="tx1"/>
                </a:solidFill>
                <a:effectLst/>
                <a:latin typeface="+mn-lt"/>
                <a:ea typeface="+mn-ea"/>
                <a:cs typeface="+mn-cs"/>
              </a:rPr>
              <a:t>Chemistry</a:t>
            </a:r>
            <a:r>
              <a:rPr lang="en-GB" sz="1200" kern="1200" dirty="0">
                <a:solidFill>
                  <a:schemeClr val="tx1"/>
                </a:solidFill>
                <a:effectLst/>
                <a:latin typeface="+mn-lt"/>
                <a:ea typeface="+mn-ea"/>
                <a:cs typeface="+mn-cs"/>
              </a:rPr>
              <a:t> means: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Foundation paper means up slightly (1F by 2, 2F by 4)</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1H very slightly up (less than a mark), 2H very slightly down (less than a mark)</a:t>
            </a:r>
          </a:p>
          <a:p>
            <a:r>
              <a:rPr lang="en-GB" sz="1200" b="1" kern="1200" dirty="0">
                <a:solidFill>
                  <a:schemeClr val="tx1"/>
                </a:solidFill>
                <a:effectLst/>
                <a:latin typeface="+mn-lt"/>
                <a:ea typeface="+mn-ea"/>
                <a:cs typeface="+mn-cs"/>
              </a:rPr>
              <a:t>Physics</a:t>
            </a:r>
            <a:r>
              <a:rPr lang="en-GB" sz="1200" kern="1200" dirty="0">
                <a:solidFill>
                  <a:schemeClr val="tx1"/>
                </a:solidFill>
                <a:effectLst/>
                <a:latin typeface="+mn-lt"/>
                <a:ea typeface="+mn-ea"/>
                <a:cs typeface="+mn-cs"/>
              </a:rPr>
              <a:t> means: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Foundation paper means up (1F 3 marks, 2F by less than a mark) </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1H up by 8 marks, 2H no change</a:t>
            </a:r>
          </a:p>
          <a:p>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Trilogy</a:t>
            </a:r>
            <a:r>
              <a:rPr lang="en-GB" sz="1200" kern="1200" dirty="0">
                <a:solidFill>
                  <a:schemeClr val="tx1"/>
                </a:solidFill>
                <a:effectLst/>
                <a:latin typeface="+mn-lt"/>
                <a:ea typeface="+mn-ea"/>
                <a:cs typeface="+mn-cs"/>
              </a:rPr>
              <a:t> means:</a:t>
            </a:r>
          </a:p>
          <a:p>
            <a:r>
              <a:rPr lang="en-GB" sz="1200" b="1" kern="1200" dirty="0">
                <a:solidFill>
                  <a:schemeClr val="tx1"/>
                </a:solidFill>
                <a:effectLst/>
                <a:latin typeface="+mn-lt"/>
                <a:ea typeface="+mn-ea"/>
                <a:cs typeface="+mn-cs"/>
              </a:rPr>
              <a:t>Foundation</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Overall drop in Foundation tier mean expected because of the 27 marks given to all students in 2018 on the breached C1F.</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Biology Foundation means very similar to last year</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Chemistry Foundation both down (1F by 9: expected, 2F  by 3 marks)</a:t>
            </a:r>
          </a:p>
          <a:p>
            <a:pPr marL="171450" lvl="0" indent="-171450">
              <a:buFont typeface="Arial" panose="020B0604020202020204" pitchFamily="34" charset="0"/>
              <a:buChar char="•"/>
            </a:pPr>
            <a:r>
              <a:rPr lang="en-GB" sz="1200" kern="1200" dirty="0">
                <a:solidFill>
                  <a:schemeClr val="tx1"/>
                </a:solidFill>
                <a:effectLst/>
                <a:latin typeface="+mn-lt"/>
                <a:ea typeface="+mn-ea"/>
                <a:cs typeface="+mn-cs"/>
              </a:rPr>
              <a:t>Physics 1F small rise on last year (less than a mark), 2F drop of nearly 5 marks</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 </a:t>
            </a:r>
          </a:p>
          <a:p>
            <a:r>
              <a:rPr lang="en-GB" sz="1200" b="1" kern="1200" dirty="0">
                <a:solidFill>
                  <a:schemeClr val="tx1"/>
                </a:solidFill>
                <a:effectLst/>
                <a:latin typeface="+mn-lt"/>
                <a:ea typeface="+mn-ea"/>
                <a:cs typeface="+mn-cs"/>
              </a:rPr>
              <a:t>Higher</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B1H slight drop (less than a mark), B2H increase of nearly 8 marks</a:t>
            </a:r>
          </a:p>
          <a:p>
            <a:pPr lvl="0"/>
            <a:r>
              <a:rPr lang="en-GB" sz="1200" kern="1200" dirty="0">
                <a:solidFill>
                  <a:schemeClr val="tx1"/>
                </a:solidFill>
                <a:effectLst/>
                <a:latin typeface="+mn-lt"/>
                <a:ea typeface="+mn-ea"/>
                <a:cs typeface="+mn-cs"/>
              </a:rPr>
              <a:t>C1H mean up 4 marks, C2H mean down 5 marks</a:t>
            </a:r>
          </a:p>
          <a:p>
            <a:pPr lvl="0"/>
            <a:r>
              <a:rPr lang="en-GB" sz="1200" kern="1200" dirty="0">
                <a:solidFill>
                  <a:schemeClr val="tx1"/>
                </a:solidFill>
                <a:effectLst/>
                <a:latin typeface="+mn-lt"/>
                <a:ea typeface="+mn-ea"/>
                <a:cs typeface="+mn-cs"/>
              </a:rPr>
              <a:t>P1H mean down 5 marks, P2H mean down 1 mark</a:t>
            </a:r>
            <a:endParaRPr lang="en-GB" b="1" baseline="0" dirty="0"/>
          </a:p>
          <a:p>
            <a:endParaRPr lang="en-GB" b="1" baseline="0"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2CE38F21-CD4A-46BB-8797-9325506011D7}" type="datetime1">
              <a:rPr lang="en-US" smtClean="0"/>
              <a:t>11/29/2019</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D3A5C70C-4F3D-A24C-BE6B-90E4410CB343}" type="slidenum">
              <a:rPr lang="en-US" smtClean="0"/>
              <a:t>18</a:t>
            </a:fld>
            <a:endParaRPr lang="en-US"/>
          </a:p>
        </p:txBody>
      </p:sp>
    </p:spTree>
    <p:extLst>
      <p:ext uri="{BB962C8B-B14F-4D97-AF65-F5344CB8AC3E}">
        <p14:creationId xmlns:p14="http://schemas.microsoft.com/office/powerpoint/2010/main" val="27523085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rial" panose="020B0604020202020204" pitchFamily="34"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rial" panose="020B0604020202020204" pitchFamily="34" charset="0"/>
                <a:cs typeface="Arial" panose="020B0604020202020204" pitchFamily="34" charset="0"/>
              </a:defRPr>
            </a:lvl1pPr>
          </a:lstStyle>
          <a:p>
            <a:pPr lvl="0"/>
            <a:r>
              <a:rPr lang="en-US" dirty="0"/>
              <a:t>Date &lt;</a:t>
            </a:r>
            <a:r>
              <a:rPr lang="en-US" dirty="0" err="1"/>
              <a:t>dd</a:t>
            </a:r>
            <a:r>
              <a:rPr lang="en-US" dirty="0"/>
              <a:t>/mm/</a:t>
            </a:r>
            <a:r>
              <a:rPr lang="en-US" dirty="0" err="1"/>
              <a:t>yyyy</a:t>
            </a:r>
            <a:r>
              <a:rPr lang="en-US" dirty="0"/>
              <a:t>&gt;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dirty="0"/>
              <a:t>Copyright © AQA and its licensors. All rights reserved.</a:t>
            </a:r>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Welcom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Welcome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1026" name="Picture 2" descr="I:\Content and Resources\Events\Templates\Ppt break slide imagery\Welcome.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330450" y="1191400"/>
            <a:ext cx="4481513" cy="50911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575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pic>
        <p:nvPicPr>
          <p:cNvPr id="2050" name="Picture 2" descr="I:\Content and Resources\Events\Templates\Ppt break slide imagery\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8270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a:t>Coffee break</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528490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ffee and networking break">
    <p:spTree>
      <p:nvGrpSpPr>
        <p:cNvPr id="1" name=""/>
        <p:cNvGrpSpPr/>
        <p:nvPr/>
      </p:nvGrpSpPr>
      <p:grpSpPr>
        <a:xfrm>
          <a:off x="0" y="0"/>
          <a:ext cx="0" cy="0"/>
          <a:chOff x="0" y="0"/>
          <a:chExt cx="0" cy="0"/>
        </a:xfrm>
      </p:grpSpPr>
      <p:pic>
        <p:nvPicPr>
          <p:cNvPr id="5122" name="Picture 2" descr="I:\Content and Resources\Events\Templates\Ppt break slide imagery\Networking_Coffee.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67650"/>
            <a:ext cx="4475163" cy="50911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a:t>Coffee and networking break</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941164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unch">
    <p:spTree>
      <p:nvGrpSpPr>
        <p:cNvPr id="1" name=""/>
        <p:cNvGrpSpPr/>
        <p:nvPr/>
      </p:nvGrpSpPr>
      <p:grpSpPr>
        <a:xfrm>
          <a:off x="0" y="0"/>
          <a:ext cx="0" cy="0"/>
          <a:chOff x="0" y="0"/>
          <a:chExt cx="0" cy="0"/>
        </a:xfrm>
      </p:grpSpPr>
      <p:pic>
        <p:nvPicPr>
          <p:cNvPr id="4099" name="Picture 3" descr="I:\Content and Resources\Events\Templates\Ppt break slide imagery\Lunch_02.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33625" y="1158950"/>
            <a:ext cx="4475163" cy="50847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p:txBody>
          <a:bodyPr/>
          <a:lstStyle>
            <a:lvl1pPr>
              <a:defRPr baseline="0"/>
            </a:lvl1pPr>
          </a:lstStyle>
          <a:p>
            <a:r>
              <a:rPr lang="en-US" dirty="0"/>
              <a:t>Lunch</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2892278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et in touch">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2"/>
                </a:solidFill>
              </a:defRPr>
            </a:lvl1pPr>
          </a:lstStyle>
          <a:p>
            <a:r>
              <a:rPr lang="en-US" dirty="0"/>
              <a:t>Get in touch</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3570037"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8" name="Picture 2" descr="I:\Content and Resources\Events\Templates\Ppt break slide imagery\Get_in_Touch.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548249" y="1668023"/>
            <a:ext cx="4043301" cy="4587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99928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dirty="0"/>
              <a:t>Copyright © AQA and its licensors. All rights reserved.</a:t>
            </a:r>
          </a:p>
        </p:txBody>
      </p:sp>
    </p:spTree>
    <p:extLst>
      <p:ext uri="{BB962C8B-B14F-4D97-AF65-F5344CB8AC3E}">
        <p14:creationId xmlns:p14="http://schemas.microsoft.com/office/powerpoint/2010/main" val="1835876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9"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8"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4" name="Footer Placeholder 3"/>
          <p:cNvSpPr>
            <a:spLocks noGrp="1"/>
          </p:cNvSpPr>
          <p:nvPr>
            <p:ph type="ftr" sz="quarter" idx="11"/>
          </p:nvPr>
        </p:nvSpPr>
        <p:spPr>
          <a:xfrm>
            <a:off x="1976438" y="6611005"/>
            <a:ext cx="2678400" cy="241200"/>
          </a:xfrm>
          <a:prstGeom prst="rect">
            <a:avLst/>
          </a:prstGeom>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marL="360000" indent="-360000">
              <a:buClr>
                <a:schemeClr val="tx1"/>
              </a:buClr>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buFont typeface="Arial" pitchFamily="34" charset="0"/>
              <a:buChar cha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lvl1pPr>
              <a:defRPr>
                <a:solidFill>
                  <a:srgbClr val="4B4B4B"/>
                </a:solidFill>
              </a:defRPr>
            </a:lvl1p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7"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a:xfrm>
            <a:off x="1976438" y="6611005"/>
            <a:ext cx="2678400" cy="241200"/>
          </a:xfrm>
          <a:prstGeom prst="rect">
            <a:avLst/>
          </a:prstGeom>
        </p:spPr>
        <p:txBody>
          <a:body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0" name="Content Placeholder 2"/>
          <p:cNvSpPr>
            <a:spLocks noGrp="1"/>
          </p:cNvSpPr>
          <p:nvPr>
            <p:ph idx="1"/>
          </p:nvPr>
        </p:nvSpPr>
        <p:spPr>
          <a:xfrm>
            <a:off x="540000" y="1731713"/>
            <a:ext cx="8045200"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799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p:txBody>
          <a:bodyPr/>
          <a:lstStyle>
            <a:lvl1pPr marL="360000" indent="-360000">
              <a:defRPr/>
            </a:lvl1pPr>
          </a:lstStyle>
          <a:p>
            <a:pPr lvl="0"/>
            <a:r>
              <a:rPr lang="en-US" dirty="0"/>
              <a:t>Insert video</a:t>
            </a:r>
          </a:p>
        </p:txBody>
      </p:sp>
      <p:sp>
        <p:nvSpPr>
          <p:cNvPr id="5" name="Footer Placeholder 4"/>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sp>
        <p:nvSpPr>
          <p:cNvPr id="6" name="Footer Placeholder 5"/>
          <p:cNvSpPr>
            <a:spLocks noGrp="1"/>
          </p:cNvSpPr>
          <p:nvPr>
            <p:ph type="ftr" sz="quarter" idx="11"/>
          </p:nvPr>
        </p:nvSpPr>
        <p:spPr>
          <a:xfrm>
            <a:off x="1976438" y="6611005"/>
            <a:ext cx="2678400" cy="241200"/>
          </a:xfrm>
          <a:prstGeom prst="rect">
            <a:avLst/>
          </a:prstGeom>
        </p:spPr>
        <p:txBody>
          <a:bodyPr/>
          <a:lstStyle>
            <a:lvl1pPr>
              <a:lnSpc>
                <a:spcPts val="1000"/>
              </a:lnSpc>
              <a:defRPr/>
            </a:lvl1pPr>
          </a:lstStyle>
          <a:p>
            <a:r>
              <a:rPr lang="en-US" dirty="0"/>
              <a:t>Copyright © AQA and its licensors. All rights reserved.</a:t>
            </a:r>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1" name="Content Placeholder 2"/>
          <p:cNvSpPr>
            <a:spLocks noGrp="1"/>
          </p:cNvSpPr>
          <p:nvPr>
            <p:ph idx="1"/>
          </p:nvPr>
        </p:nvSpPr>
        <p:spPr>
          <a:xfrm>
            <a:off x="540000" y="1731713"/>
            <a:ext cx="4506453" cy="4406804"/>
          </a:xfrm>
        </p:spPr>
        <p:txBody>
          <a:bodyPr/>
          <a:lstStyle>
            <a:lvl1pPr marL="360000" indent="-360000">
              <a:defRPr>
                <a:solidFill>
                  <a:schemeClr val="tx1"/>
                </a:solidFill>
              </a:defRPr>
            </a:lvl1pPr>
            <a:lvl2pPr marL="720000" indent="-360000">
              <a:defRPr>
                <a:solidFill>
                  <a:schemeClr val="tx1"/>
                </a:solidFill>
              </a:defRPr>
            </a:lvl2pPr>
            <a:lvl3pPr marL="1080000" indent="-360000">
              <a:defRPr>
                <a:solidFill>
                  <a:schemeClr val="tx1"/>
                </a:solidFill>
              </a:defRPr>
            </a:lvl3pPr>
            <a:lvl4pPr marL="1440000" indent="-360000">
              <a:defRPr>
                <a:solidFill>
                  <a:schemeClr val="tx1"/>
                </a:solidFill>
              </a:defRPr>
            </a:lvl4pPr>
            <a:lvl5pPr marL="1800000" indent="-360000">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445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arge image area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US"/>
              <a:t>Copyright ©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dirty="0"/>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
        <p:nvSpPr>
          <p:cNvPr id="8" name="Footer Placeholder 3"/>
          <p:cNvSpPr txBox="1">
            <a:spLocks/>
          </p:cNvSpPr>
          <p:nvPr userDrawn="1"/>
        </p:nvSpPr>
        <p:spPr>
          <a:xfrm>
            <a:off x="6967203" y="6554109"/>
            <a:ext cx="1635126" cy="241300"/>
          </a:xfrm>
          <a:prstGeom prst="rect">
            <a:avLst/>
          </a:prstGeom>
        </p:spPr>
        <p:txBody>
          <a:bodyPr vert="horz" lIns="0" tIns="0" rIns="0" bIns="0" rtlCol="0" anchor="ctr" anchorCtr="0"/>
          <a:lstStyle>
            <a:defPPr>
              <a:defRPr lang="en-US"/>
            </a:defPPr>
            <a:lvl1pPr marL="0" algn="r" defTabSz="457200" rtl="0" eaLnBrk="1" latinLnBrk="0" hangingPunct="1">
              <a:lnSpc>
                <a:spcPts val="1000"/>
              </a:lnSpc>
              <a:defRPr sz="800" b="0" i="0" kern="1200">
                <a:solidFill>
                  <a:schemeClr val="tx1"/>
                </a:solidFill>
                <a:latin typeface="+mn-lt"/>
                <a:ea typeface="+mn-ea"/>
                <a:cs typeface="AQA Chevin Pro Ligh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en-GB" dirty="0">
                <a:cs typeface="Arial" panose="020B0604020202020204" pitchFamily="34" charset="0"/>
              </a:rPr>
              <a:t>Follow us on Twitter @AQACPD</a:t>
            </a:r>
            <a:endParaRPr lang="en-US" dirty="0">
              <a:cs typeface="Arial" panose="020B0604020202020204" pitchFamily="34" charset="0"/>
            </a:endParaRPr>
          </a:p>
        </p:txBody>
      </p:sp>
      <p:sp>
        <p:nvSpPr>
          <p:cNvPr id="10" name="Slide Number Placeholder 2"/>
          <p:cNvSpPr>
            <a:spLocks noGrp="1"/>
          </p:cNvSpPr>
          <p:nvPr>
            <p:ph type="sldNum" sz="quarter" idx="10"/>
          </p:nvPr>
        </p:nvSpPr>
        <p:spPr>
          <a:xfrm>
            <a:off x="444464" y="6476351"/>
            <a:ext cx="698205" cy="365125"/>
          </a:xfrm>
        </p:spPr>
        <p:txBody>
          <a:bodyPr/>
          <a:lstStyle/>
          <a:p>
            <a:fld id="{9D4704D4-DAEA-4D4A-A9DC-4373E3AC7101}" type="slidenum">
              <a:rPr lang="en-GB" smtClean="0"/>
              <a:pPr/>
              <a:t>‹#›</a:t>
            </a:fld>
            <a:endParaRPr lang="en-GB" dirty="0"/>
          </a:p>
        </p:txBody>
      </p:sp>
      <p:sp>
        <p:nvSpPr>
          <p:cNvPr id="13" name="Footer Placeholder 3"/>
          <p:cNvSpPr>
            <a:spLocks noGrp="1"/>
          </p:cNvSpPr>
          <p:nvPr>
            <p:ph type="ftr" sz="quarter" idx="11"/>
          </p:nvPr>
        </p:nvSpPr>
        <p:spPr>
          <a:xfrm>
            <a:off x="1976438" y="6611005"/>
            <a:ext cx="2678400" cy="241200"/>
          </a:xfrm>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234541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976438" y="6611005"/>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US" dirty="0"/>
              <a:t>Copyright © AQA and its licensors. All rights reserved.</a:t>
            </a:r>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82" r:id="rId10"/>
    <p:sldLayoutId id="2147483683" r:id="rId11"/>
    <p:sldLayoutId id="2147483686" r:id="rId12"/>
    <p:sldLayoutId id="2147483685" r:id="rId13"/>
    <p:sldLayoutId id="2147483687" r:id="rId14"/>
    <p:sldLayoutId id="2147483678" r:id="rId15"/>
    <p:sldLayoutId id="2147483669" r:id="rId16"/>
    <p:sldLayoutId id="2147483670" r:id="rId17"/>
    <p:sldLayoutId id="2147483671" r:id="rId18"/>
    <p:sldLayoutId id="2147483672" r:id="rId19"/>
    <p:sldLayoutId id="2147483674" r:id="rId20"/>
    <p:sldLayoutId id="2147483673" r:id="rId21"/>
    <p:sldLayoutId id="2147483675" r:id="rId22"/>
    <p:sldLayoutId id="2147483676" r:id="rId23"/>
  </p:sldLayoutIdLst>
  <p:hf hdr="0" dt="0"/>
  <p:txStyles>
    <p:titleStyle>
      <a:lvl1pPr algn="l" defTabSz="457200" rtl="0" eaLnBrk="1" latinLnBrk="0" hangingPunct="1">
        <a:lnSpc>
          <a:spcPts val="2800"/>
        </a:lnSpc>
        <a:spcBef>
          <a:spcPct val="0"/>
        </a:spcBef>
        <a:buNone/>
        <a:defRPr sz="3200" b="0" i="0" kern="1200">
          <a:solidFill>
            <a:schemeClr val="tx2"/>
          </a:solidFill>
          <a:latin typeface="Arial" panose="020B0604020202020204" pitchFamily="34" charset="0"/>
          <a:ea typeface="+mj-ea"/>
          <a:cs typeface="Arial" panose="020B0604020202020204" pitchFamily="34" charset="0"/>
        </a:defRPr>
      </a:lvl1pPr>
    </p:titleStyle>
    <p:bodyStyle>
      <a:lvl1pPr marL="360000" indent="-360000" algn="l" defTabSz="457200" rtl="0" eaLnBrk="1" latinLnBrk="0" hangingPunct="1">
        <a:lnSpc>
          <a:spcPct val="100000"/>
        </a:lnSpc>
        <a:spcBef>
          <a:spcPts val="400"/>
        </a:spcBef>
        <a:buClr>
          <a:srgbClr val="4B4B4B"/>
        </a:buClr>
        <a:buFont typeface="Arial"/>
        <a:buChar char="•"/>
        <a:defRPr sz="2400" kern="1200">
          <a:solidFill>
            <a:srgbClr val="4B4B4B"/>
          </a:solidFill>
          <a:latin typeface="+mn-lt"/>
          <a:ea typeface="+mn-ea"/>
          <a:cs typeface="+mn-cs"/>
        </a:defRPr>
      </a:lvl1pPr>
      <a:lvl2pPr marL="72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2pPr>
      <a:lvl3pPr marL="108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3pPr>
      <a:lvl4pPr marL="144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4pPr>
      <a:lvl5pPr marL="1800000" indent="-360000" algn="l" defTabSz="457200" rtl="0" eaLnBrk="1" latinLnBrk="0" hangingPunct="1">
        <a:lnSpc>
          <a:spcPct val="100000"/>
        </a:lnSpc>
        <a:spcBef>
          <a:spcPts val="400"/>
        </a:spcBef>
        <a:buFont typeface="Arial" pitchFamily="34" charset="0"/>
        <a:buChar char="•"/>
        <a:defRPr sz="24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ww.aqa.org.uk/science"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 Id="rId5" Type="http://schemas.openxmlformats.org/officeDocument/2006/relationships/hyperlink" Target="mailto:alevelscience@aqa.org.uk" TargetMode="External"/><Relationship Id="rId4" Type="http://schemas.openxmlformats.org/officeDocument/2006/relationships/hyperlink" Target="mailto:gcsescience@aqa.org.uk"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0000" y="1426720"/>
            <a:ext cx="7506720" cy="968675"/>
          </a:xfrm>
        </p:spPr>
        <p:txBody>
          <a:bodyPr/>
          <a:lstStyle/>
          <a:p>
            <a:r>
              <a:rPr lang="en-GB" dirty="0"/>
              <a:t>ASE Annual Conference:</a:t>
            </a:r>
            <a:br>
              <a:rPr lang="en-GB" dirty="0"/>
            </a:br>
            <a:r>
              <a:rPr lang="en-GB" dirty="0"/>
              <a:t>Why questions are not graded 9-1 </a:t>
            </a:r>
          </a:p>
        </p:txBody>
      </p:sp>
      <p:sp>
        <p:nvSpPr>
          <p:cNvPr id="6" name="Subtitle 5">
            <a:extLst>
              <a:ext uri="{FF2B5EF4-FFF2-40B4-BE49-F238E27FC236}">
                <a16:creationId xmlns:a16="http://schemas.microsoft.com/office/drawing/2014/main" id="{25537F47-4070-425C-8262-10095D8E62D7}"/>
              </a:ext>
            </a:extLst>
          </p:cNvPr>
          <p:cNvSpPr>
            <a:spLocks noGrp="1"/>
          </p:cNvSpPr>
          <p:nvPr>
            <p:ph type="subTitle" idx="1"/>
          </p:nvPr>
        </p:nvSpPr>
        <p:spPr>
          <a:xfrm>
            <a:off x="540000" y="2705615"/>
            <a:ext cx="4114551" cy="378312"/>
          </a:xfrm>
        </p:spPr>
        <p:txBody>
          <a:bodyPr/>
          <a:lstStyle/>
          <a:p>
            <a:r>
              <a:rPr lang="en-GB" dirty="0"/>
              <a:t>Elise Reece</a:t>
            </a:r>
          </a:p>
        </p:txBody>
      </p:sp>
      <p:sp>
        <p:nvSpPr>
          <p:cNvPr id="4" name="Content Placeholder 3"/>
          <p:cNvSpPr>
            <a:spLocks noGrp="1"/>
          </p:cNvSpPr>
          <p:nvPr>
            <p:ph sz="quarter" idx="12"/>
          </p:nvPr>
        </p:nvSpPr>
        <p:spPr/>
        <p:txBody>
          <a:bodyPr/>
          <a:lstStyle/>
          <a:p>
            <a:r>
              <a:rPr lang="en-GB" dirty="0"/>
              <a:t>January 2020</a:t>
            </a:r>
          </a:p>
          <a:p>
            <a:br>
              <a:rPr lang="en-GB" dirty="0"/>
            </a:br>
            <a:endParaRPr lang="en-GB" dirty="0"/>
          </a:p>
        </p:txBody>
      </p:sp>
      <p:pic>
        <p:nvPicPr>
          <p:cNvPr id="7" name="Picture 6">
            <a:extLst>
              <a:ext uri="{FF2B5EF4-FFF2-40B4-BE49-F238E27FC236}">
                <a16:creationId xmlns:a16="http://schemas.microsoft.com/office/drawing/2014/main" id="{36D2CD4B-9998-4142-8064-D7646185DE5C}"/>
              </a:ext>
            </a:extLst>
          </p:cNvPr>
          <p:cNvPicPr/>
          <p:nvPr/>
        </p:nvPicPr>
        <p:blipFill>
          <a:blip r:embed="rId3">
            <a:extLst>
              <a:ext uri="{28A0092B-C50C-407E-A947-70E740481C1C}">
                <a14:useLocalDpi xmlns:a14="http://schemas.microsoft.com/office/drawing/2010/main" val="0"/>
              </a:ext>
            </a:extLst>
          </a:blip>
          <a:stretch>
            <a:fillRect/>
          </a:stretch>
        </p:blipFill>
        <p:spPr>
          <a:xfrm>
            <a:off x="5003686" y="2486835"/>
            <a:ext cx="3810549" cy="3810549"/>
          </a:xfrm>
          <a:prstGeom prst="rect">
            <a:avLst/>
          </a:prstGeom>
        </p:spPr>
      </p:pic>
    </p:spTree>
    <p:extLst>
      <p:ext uri="{BB962C8B-B14F-4D97-AF65-F5344CB8AC3E}">
        <p14:creationId xmlns:p14="http://schemas.microsoft.com/office/powerpoint/2010/main" val="31523310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Marks and grades </a:t>
            </a:r>
          </a:p>
        </p:txBody>
      </p:sp>
      <p:sp>
        <p:nvSpPr>
          <p:cNvPr id="3" name="Content Placeholder 2"/>
          <p:cNvSpPr>
            <a:spLocks noGrp="1"/>
          </p:cNvSpPr>
          <p:nvPr>
            <p:ph idx="1"/>
          </p:nvPr>
        </p:nvSpPr>
        <p:spPr/>
        <p:txBody>
          <a:bodyPr/>
          <a:lstStyle/>
          <a:p>
            <a:r>
              <a:rPr lang="en-GB" dirty="0"/>
              <a:t>Separates 200 marks </a:t>
            </a:r>
            <a:br>
              <a:rPr lang="en-GB" dirty="0"/>
            </a:br>
            <a:r>
              <a:rPr lang="en-GB" dirty="0"/>
              <a:t>120 = 60%  80 = 40%</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10</a:t>
            </a:fld>
            <a:endParaRPr lang="en-GB" dirty="0"/>
          </a:p>
        </p:txBody>
      </p:sp>
      <p:sp>
        <p:nvSpPr>
          <p:cNvPr id="5" name="Footer Placeholder 4"/>
          <p:cNvSpPr>
            <a:spLocks noGrp="1"/>
          </p:cNvSpPr>
          <p:nvPr>
            <p:ph type="ftr" sz="quarter" idx="3"/>
          </p:nvPr>
        </p:nvSpPr>
        <p:spPr/>
        <p:txBody>
          <a:bodyPr/>
          <a:lstStyle/>
          <a:p>
            <a:r>
              <a:rPr lang="en-US"/>
              <a:t>Copyright © AQA and its licensors. All rights reserved.</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331801"/>
              </p:ext>
            </p:extLst>
          </p:nvPr>
        </p:nvGraphicFramePr>
        <p:xfrm>
          <a:off x="540000" y="2655588"/>
          <a:ext cx="7875648" cy="1945887"/>
        </p:xfrm>
        <a:graphic>
          <a:graphicData uri="http://schemas.openxmlformats.org/drawingml/2006/table">
            <a:tbl>
              <a:tblPr firstRow="1" bandRow="1">
                <a:tableStyleId>{5C22544A-7EE6-4342-B048-85BDC9FD1C3A}</a:tableStyleId>
              </a:tblPr>
              <a:tblGrid>
                <a:gridCol w="1968912">
                  <a:extLst>
                    <a:ext uri="{9D8B030D-6E8A-4147-A177-3AD203B41FA5}">
                      <a16:colId xmlns:a16="http://schemas.microsoft.com/office/drawing/2014/main" val="20000"/>
                    </a:ext>
                  </a:extLst>
                </a:gridCol>
                <a:gridCol w="1968912">
                  <a:extLst>
                    <a:ext uri="{9D8B030D-6E8A-4147-A177-3AD203B41FA5}">
                      <a16:colId xmlns:a16="http://schemas.microsoft.com/office/drawing/2014/main" val="20001"/>
                    </a:ext>
                  </a:extLst>
                </a:gridCol>
                <a:gridCol w="1968912">
                  <a:extLst>
                    <a:ext uri="{9D8B030D-6E8A-4147-A177-3AD203B41FA5}">
                      <a16:colId xmlns:a16="http://schemas.microsoft.com/office/drawing/2014/main" val="20002"/>
                    </a:ext>
                  </a:extLst>
                </a:gridCol>
                <a:gridCol w="1968912">
                  <a:extLst>
                    <a:ext uri="{9D8B030D-6E8A-4147-A177-3AD203B41FA5}">
                      <a16:colId xmlns:a16="http://schemas.microsoft.com/office/drawing/2014/main" val="20003"/>
                    </a:ext>
                  </a:extLst>
                </a:gridCol>
              </a:tblGrid>
              <a:tr h="348580">
                <a:tc>
                  <a:txBody>
                    <a:bodyPr/>
                    <a:lstStyle/>
                    <a:p>
                      <a:r>
                        <a:rPr lang="en-GB" sz="1800" dirty="0"/>
                        <a:t>2018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endParaRPr lang="en-GB" sz="18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800" dirty="0"/>
                        <a:t>2019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endParaRPr lang="en-GB" sz="18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348580">
                <a:tc>
                  <a:txBody>
                    <a:bodyPr/>
                    <a:lstStyle/>
                    <a:p>
                      <a:r>
                        <a:rPr lang="en-GB" sz="1800" dirty="0"/>
                        <a:t>Marks needed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1800" dirty="0"/>
                        <a:t>Grade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1800" dirty="0"/>
                        <a:t>Marks needed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1800" dirty="0"/>
                        <a:t>Grade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12300">
                <a:tc>
                  <a:txBody>
                    <a:bodyPr/>
                    <a:lstStyle/>
                    <a:p>
                      <a:r>
                        <a:rPr lang="en-GB" sz="1800" dirty="0"/>
                        <a:t>121     127     123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1800" dirty="0"/>
                        <a:t>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342900" indent="-342900">
                        <a:buAutoNum type="arabicPlain" startAt="130"/>
                      </a:pPr>
                      <a:r>
                        <a:rPr lang="en-GB" sz="1800" dirty="0"/>
                        <a:t>     133    129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1800" dirty="0"/>
                        <a:t>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12300">
                <a:tc>
                  <a:txBody>
                    <a:bodyPr/>
                    <a:lstStyle/>
                    <a:p>
                      <a:pPr marL="342900" indent="-342900">
                        <a:buAutoNum type="arabicPlain" startAt="107"/>
                      </a:pPr>
                      <a:r>
                        <a:rPr lang="en-GB" sz="1800" dirty="0"/>
                        <a:t>     109     107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1800" dirty="0"/>
                        <a:t>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342900" indent="-342900">
                        <a:buAutoNum type="arabicPlain" startAt="114"/>
                      </a:pPr>
                      <a:r>
                        <a:rPr lang="en-GB" sz="1800" dirty="0"/>
                        <a:t>     115     111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1800" dirty="0"/>
                        <a:t>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89767">
                <a:tc>
                  <a:txBody>
                    <a:bodyPr/>
                    <a:lstStyle/>
                    <a:p>
                      <a:r>
                        <a:rPr lang="en-GB" sz="1800" dirty="0"/>
                        <a:t> 80        80       80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1800" dirty="0"/>
                        <a:t>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1800" dirty="0"/>
                        <a:t>  83       83      80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1800" dirty="0"/>
                        <a:t>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87410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Marks and grades </a:t>
            </a:r>
            <a:endParaRPr lang="en-GB" dirty="0"/>
          </a:p>
        </p:txBody>
      </p:sp>
      <p:sp>
        <p:nvSpPr>
          <p:cNvPr id="3" name="Content Placeholder 2"/>
          <p:cNvSpPr>
            <a:spLocks noGrp="1"/>
          </p:cNvSpPr>
          <p:nvPr>
            <p:ph idx="1"/>
          </p:nvPr>
        </p:nvSpPr>
        <p:spPr/>
        <p:txBody>
          <a:bodyPr/>
          <a:lstStyle/>
          <a:p>
            <a:r>
              <a:rPr lang="en-GB" dirty="0"/>
              <a:t>Students achieve a proportion of the marks available. </a:t>
            </a:r>
          </a:p>
          <a:p>
            <a:r>
              <a:rPr lang="en-GB" dirty="0"/>
              <a:t>Students pick up marks across the paper. A grade 5 student doesn’t get all the low demand questions right and then move on to the standard demand marks. </a:t>
            </a:r>
          </a:p>
          <a:p>
            <a:endParaRPr lang="en-GB" dirty="0"/>
          </a:p>
          <a:p>
            <a:endParaRPr lang="en-GB" dirty="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11</a:t>
            </a:fld>
            <a:endParaRPr lang="en-GB" dirty="0"/>
          </a:p>
        </p:txBody>
      </p:sp>
      <p:sp>
        <p:nvSpPr>
          <p:cNvPr id="5" name="Footer Placeholder 4"/>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36533827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Balance of the papers </a:t>
            </a:r>
          </a:p>
        </p:txBody>
      </p:sp>
      <p:sp>
        <p:nvSpPr>
          <p:cNvPr id="3" name="Content Placeholder 2"/>
          <p:cNvSpPr>
            <a:spLocks noGrp="1"/>
          </p:cNvSpPr>
          <p:nvPr>
            <p:ph idx="1"/>
          </p:nvPr>
        </p:nvSpPr>
        <p:spPr/>
        <p:txBody>
          <a:bodyPr/>
          <a:lstStyle/>
          <a:p>
            <a:pPr>
              <a:lnSpc>
                <a:spcPts val="2800"/>
              </a:lnSpc>
            </a:pPr>
            <a:r>
              <a:rPr lang="en-GB" dirty="0"/>
              <a:t>An experienced team of examiners write and construct the papers. </a:t>
            </a:r>
          </a:p>
          <a:p>
            <a:pPr>
              <a:lnSpc>
                <a:spcPts val="2800"/>
              </a:lnSpc>
            </a:pPr>
            <a:r>
              <a:rPr lang="en-GB" dirty="0"/>
              <a:t>Papers have to be balanced to meet </a:t>
            </a:r>
            <a:r>
              <a:rPr lang="en-GB" dirty="0" err="1"/>
              <a:t>Ofqual</a:t>
            </a:r>
            <a:r>
              <a:rPr lang="en-GB" dirty="0"/>
              <a:t> regulations on the percentage of marks assigned to each of the following:</a:t>
            </a:r>
          </a:p>
          <a:p>
            <a:pPr lvl="1">
              <a:lnSpc>
                <a:spcPts val="2800"/>
              </a:lnSpc>
              <a:buClr>
                <a:schemeClr val="tx2"/>
              </a:buClr>
              <a:buSzPct val="50000"/>
              <a:buFont typeface="Courier New" panose="02070309020205020404" pitchFamily="49" charset="0"/>
              <a:buChar char="o"/>
            </a:pPr>
            <a:r>
              <a:rPr lang="en-GB" dirty="0"/>
              <a:t>assessment objectives </a:t>
            </a:r>
          </a:p>
          <a:p>
            <a:pPr lvl="1">
              <a:lnSpc>
                <a:spcPts val="2800"/>
              </a:lnSpc>
              <a:buClr>
                <a:schemeClr val="tx2"/>
              </a:buClr>
              <a:buSzPct val="50000"/>
              <a:buFont typeface="Courier New" panose="02070309020205020404" pitchFamily="49" charset="0"/>
              <a:buChar char="o"/>
            </a:pPr>
            <a:r>
              <a:rPr lang="en-GB" dirty="0"/>
              <a:t>the levels of demand </a:t>
            </a:r>
          </a:p>
          <a:p>
            <a:pPr lvl="1">
              <a:lnSpc>
                <a:spcPts val="2800"/>
              </a:lnSpc>
              <a:buClr>
                <a:schemeClr val="tx2"/>
              </a:buClr>
              <a:buSzPct val="50000"/>
              <a:buFont typeface="Courier New" panose="02070309020205020404" pitchFamily="49" charset="0"/>
              <a:buChar char="o"/>
            </a:pPr>
            <a:r>
              <a:rPr lang="en-GB" dirty="0"/>
              <a:t>maths </a:t>
            </a:r>
          </a:p>
          <a:p>
            <a:pPr lvl="1">
              <a:lnSpc>
                <a:spcPts val="2800"/>
              </a:lnSpc>
              <a:buClr>
                <a:schemeClr val="tx2"/>
              </a:buClr>
              <a:buSzPct val="50000"/>
              <a:buFont typeface="Courier New" panose="02070309020205020404" pitchFamily="49" charset="0"/>
              <a:buChar char="o"/>
            </a:pPr>
            <a:r>
              <a:rPr lang="en-GB" dirty="0"/>
              <a:t>practical skills</a:t>
            </a:r>
          </a:p>
          <a:p>
            <a:pPr lvl="1">
              <a:lnSpc>
                <a:spcPts val="2800"/>
              </a:lnSpc>
              <a:buClr>
                <a:schemeClr val="tx2"/>
              </a:buClr>
              <a:buSzPct val="50000"/>
              <a:buFont typeface="Courier New" panose="02070309020205020404" pitchFamily="49" charset="0"/>
              <a:buChar char="o"/>
            </a:pPr>
            <a:r>
              <a:rPr lang="en-GB" dirty="0"/>
              <a:t>open and closed questions and extended response questions. </a:t>
            </a:r>
          </a:p>
        </p:txBody>
      </p:sp>
      <p:sp>
        <p:nvSpPr>
          <p:cNvPr id="4" name="Slide Number Placeholder 3"/>
          <p:cNvSpPr>
            <a:spLocks noGrp="1"/>
          </p:cNvSpPr>
          <p:nvPr>
            <p:ph type="sldNum" sz="quarter" idx="4"/>
          </p:nvPr>
        </p:nvSpPr>
        <p:spPr/>
        <p:txBody>
          <a:bodyPr/>
          <a:lstStyle/>
          <a:p>
            <a:fld id="{9D4704D4-DAEA-4D4A-A9DC-4373E3AC7101}" type="slidenum">
              <a:rPr lang="en-GB" smtClean="0"/>
              <a:pPr/>
              <a:t>12</a:t>
            </a:fld>
            <a:endParaRPr lang="en-GB" dirty="0"/>
          </a:p>
        </p:txBody>
      </p:sp>
      <p:sp>
        <p:nvSpPr>
          <p:cNvPr id="5" name="Footer Placeholder 4"/>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35482975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Characteristics of low demand questions</a:t>
            </a:r>
          </a:p>
        </p:txBody>
      </p:sp>
      <p:sp>
        <p:nvSpPr>
          <p:cNvPr id="3" name="Content Placeholder 2"/>
          <p:cNvSpPr>
            <a:spLocks noGrp="1"/>
          </p:cNvSpPr>
          <p:nvPr>
            <p:ph idx="1"/>
          </p:nvPr>
        </p:nvSpPr>
        <p:spPr/>
        <p:txBody>
          <a:bodyPr/>
          <a:lstStyle/>
          <a:p>
            <a:r>
              <a:rPr lang="en-GB" dirty="0"/>
              <a:t>Scaffolded by question structure and language:</a:t>
            </a:r>
          </a:p>
          <a:p>
            <a:pPr lvl="1">
              <a:buClr>
                <a:schemeClr val="tx2"/>
              </a:buClr>
              <a:buSzPct val="50000"/>
              <a:buFont typeface="Courier New" panose="02070309020205020404" pitchFamily="49" charset="0"/>
              <a:buChar char="o"/>
            </a:pPr>
            <a:r>
              <a:rPr lang="en-GB" dirty="0"/>
              <a:t>multiple choice, link boxes, fill in gap, short response</a:t>
            </a:r>
          </a:p>
          <a:p>
            <a:pPr lvl="1">
              <a:buClr>
                <a:schemeClr val="tx2"/>
              </a:buClr>
              <a:buSzPct val="50000"/>
              <a:buFont typeface="Courier New" panose="02070309020205020404" pitchFamily="49" charset="0"/>
              <a:buChar char="o"/>
            </a:pPr>
            <a:r>
              <a:rPr lang="en-GB" dirty="0"/>
              <a:t>formulas given for majority of physics calculations </a:t>
            </a:r>
          </a:p>
          <a:p>
            <a:pPr lvl="1">
              <a:buClr>
                <a:schemeClr val="tx2"/>
              </a:buClr>
              <a:buSzPct val="50000"/>
              <a:buFont typeface="Courier New" panose="02070309020205020404" pitchFamily="49" charset="0"/>
              <a:buChar char="o"/>
            </a:pPr>
            <a:r>
              <a:rPr lang="en-GB" dirty="0"/>
              <a:t>simple data, usually using whole numbers </a:t>
            </a:r>
          </a:p>
          <a:p>
            <a:pPr lvl="1">
              <a:buClr>
                <a:schemeClr val="tx2"/>
              </a:buClr>
              <a:buSzPct val="50000"/>
              <a:buFont typeface="Courier New" panose="02070309020205020404" pitchFamily="49" charset="0"/>
              <a:buChar char="o"/>
            </a:pPr>
            <a:r>
              <a:rPr lang="en-GB" dirty="0"/>
              <a:t>bullet pointed instructions for graph construction </a:t>
            </a:r>
          </a:p>
          <a:p>
            <a:pPr lvl="1">
              <a:buClr>
                <a:schemeClr val="tx2"/>
              </a:buClr>
              <a:buSzPct val="50000"/>
              <a:buFont typeface="Courier New" panose="02070309020205020404" pitchFamily="49" charset="0"/>
              <a:buChar char="o"/>
            </a:pPr>
            <a:r>
              <a:rPr lang="en-GB" dirty="0"/>
              <a:t>phonetic spelling accepted </a:t>
            </a:r>
          </a:p>
          <a:p>
            <a:pPr lvl="1">
              <a:buClr>
                <a:schemeClr val="tx2"/>
              </a:buClr>
              <a:buSzPct val="50000"/>
              <a:buFont typeface="Courier New" panose="02070309020205020404" pitchFamily="49" charset="0"/>
              <a:buChar char="o"/>
            </a:pPr>
            <a:r>
              <a:rPr lang="en-GB" dirty="0"/>
              <a:t>simple clear language </a:t>
            </a:r>
          </a:p>
          <a:p>
            <a:pPr lvl="1">
              <a:buClr>
                <a:schemeClr val="tx2"/>
              </a:buClr>
              <a:buSzPct val="50000"/>
              <a:buFont typeface="Courier New" panose="02070309020205020404" pitchFamily="49" charset="0"/>
              <a:buChar char="o"/>
            </a:pPr>
            <a:r>
              <a:rPr lang="en-GB" dirty="0"/>
              <a:t>full range of command words – not a hierarchy. </a:t>
            </a:r>
          </a:p>
        </p:txBody>
      </p:sp>
      <p:sp>
        <p:nvSpPr>
          <p:cNvPr id="4" name="Slide Number Placeholder 3"/>
          <p:cNvSpPr>
            <a:spLocks noGrp="1"/>
          </p:cNvSpPr>
          <p:nvPr>
            <p:ph type="sldNum" sz="quarter" idx="4"/>
          </p:nvPr>
        </p:nvSpPr>
        <p:spPr/>
        <p:txBody>
          <a:bodyPr/>
          <a:lstStyle/>
          <a:p>
            <a:fld id="{9D4704D4-DAEA-4D4A-A9DC-4373E3AC7101}" type="slidenum">
              <a:rPr lang="en-GB" smtClean="0"/>
              <a:pPr/>
              <a:t>13</a:t>
            </a:fld>
            <a:endParaRPr lang="en-GB" dirty="0"/>
          </a:p>
        </p:txBody>
      </p:sp>
      <p:sp>
        <p:nvSpPr>
          <p:cNvPr id="5" name="Footer Placeholder 4"/>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25611043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226800"/>
            <a:ext cx="8045200" cy="431181"/>
          </a:xfrm>
        </p:spPr>
        <p:txBody>
          <a:bodyPr/>
          <a:lstStyle/>
          <a:p>
            <a:r>
              <a:rPr lang="en-GB" dirty="0"/>
              <a:t>Characteristics of standard demand questions </a:t>
            </a:r>
          </a:p>
        </p:txBody>
      </p:sp>
      <p:sp>
        <p:nvSpPr>
          <p:cNvPr id="3" name="Content Placeholder 2"/>
          <p:cNvSpPr>
            <a:spLocks noGrp="1"/>
          </p:cNvSpPr>
          <p:nvPr>
            <p:ph idx="1"/>
          </p:nvPr>
        </p:nvSpPr>
        <p:spPr/>
        <p:txBody>
          <a:bodyPr/>
          <a:lstStyle/>
          <a:p>
            <a:r>
              <a:rPr lang="en-GB" dirty="0"/>
              <a:t>Some scaffolding to support accessibility </a:t>
            </a:r>
          </a:p>
          <a:p>
            <a:r>
              <a:rPr lang="en-GB" dirty="0"/>
              <a:t>More open questions</a:t>
            </a:r>
          </a:p>
          <a:p>
            <a:r>
              <a:rPr lang="en-GB" dirty="0"/>
              <a:t>Extended response 4-6 marks </a:t>
            </a:r>
          </a:p>
          <a:p>
            <a:r>
              <a:rPr lang="en-GB" dirty="0"/>
              <a:t>Formulas – recall and applications, </a:t>
            </a:r>
            <a:br>
              <a:rPr lang="en-GB" dirty="0"/>
            </a:br>
            <a:r>
              <a:rPr lang="en-GB" dirty="0"/>
              <a:t>‘What formula links …................’ (in alphabetical order)</a:t>
            </a:r>
          </a:p>
          <a:p>
            <a:r>
              <a:rPr lang="en-GB" dirty="0"/>
              <a:t>If they need to use an equation from the data sheet there is a prompt </a:t>
            </a:r>
          </a:p>
          <a:p>
            <a:r>
              <a:rPr lang="en-GB" dirty="0"/>
              <a:t>To show progression, less simple data and use of decimal places</a:t>
            </a:r>
          </a:p>
          <a:p>
            <a:endParaRPr lang="en-GB" dirty="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14</a:t>
            </a:fld>
            <a:endParaRPr lang="en-GB" dirty="0"/>
          </a:p>
        </p:txBody>
      </p:sp>
      <p:sp>
        <p:nvSpPr>
          <p:cNvPr id="5" name="Footer Placeholder 4"/>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33963495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Characteristics of high demand questions </a:t>
            </a:r>
          </a:p>
        </p:txBody>
      </p:sp>
      <p:sp>
        <p:nvSpPr>
          <p:cNvPr id="3" name="Content Placeholder 2"/>
          <p:cNvSpPr>
            <a:spLocks noGrp="1"/>
          </p:cNvSpPr>
          <p:nvPr>
            <p:ph idx="1"/>
          </p:nvPr>
        </p:nvSpPr>
        <p:spPr/>
        <p:txBody>
          <a:bodyPr/>
          <a:lstStyle/>
          <a:p>
            <a:pPr marL="0" indent="0">
              <a:buNone/>
            </a:pPr>
            <a:r>
              <a:rPr lang="en-GB" dirty="0"/>
              <a:t>Standard high and high demand </a:t>
            </a:r>
          </a:p>
          <a:p>
            <a:r>
              <a:rPr lang="en-GB" dirty="0"/>
              <a:t>Little scaffolding – introductory statement at the start of the question </a:t>
            </a:r>
          </a:p>
          <a:p>
            <a:r>
              <a:rPr lang="en-GB" dirty="0"/>
              <a:t>Multi-step calculation (3-6 marks)</a:t>
            </a:r>
          </a:p>
          <a:p>
            <a:r>
              <a:rPr lang="en-GB" dirty="0"/>
              <a:t>Multi-step calculation using more than one formula/ equation sheet (high demand, 5-6 marks)</a:t>
            </a:r>
          </a:p>
          <a:p>
            <a:r>
              <a:rPr lang="en-GB" dirty="0"/>
              <a:t>No prompts as to which formulas to use </a:t>
            </a:r>
          </a:p>
          <a:p>
            <a:r>
              <a:rPr lang="en-GB" dirty="0"/>
              <a:t>Linking ideas</a:t>
            </a:r>
          </a:p>
          <a:p>
            <a:r>
              <a:rPr lang="en-GB" dirty="0"/>
              <a:t>Need to demonstrate good understanding of the science when a context is used and behind the </a:t>
            </a:r>
            <a:r>
              <a:rPr lang="en-GB" dirty="0" err="1"/>
              <a:t>practicals</a:t>
            </a:r>
            <a:endParaRPr lang="en-GB" dirty="0"/>
          </a:p>
          <a:p>
            <a:pPr marL="0" indent="0">
              <a:buNone/>
            </a:pPr>
            <a:br>
              <a:rPr lang="en-GB" dirty="0"/>
            </a:br>
            <a:endParaRPr lang="en-GB" dirty="0"/>
          </a:p>
          <a:p>
            <a:pPr marL="0" indent="0">
              <a:buNone/>
            </a:pPr>
            <a:endParaRPr lang="en-GB" dirty="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15</a:t>
            </a:fld>
            <a:endParaRPr lang="en-GB" dirty="0"/>
          </a:p>
        </p:txBody>
      </p:sp>
      <p:sp>
        <p:nvSpPr>
          <p:cNvPr id="5" name="Footer Placeholder 4"/>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1609849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Grades within a level of demand </a:t>
            </a:r>
            <a:endParaRPr lang="en-GB" dirty="0"/>
          </a:p>
        </p:txBody>
      </p:sp>
      <p:sp>
        <p:nvSpPr>
          <p:cNvPr id="3" name="Content Placeholder 2"/>
          <p:cNvSpPr>
            <a:spLocks noGrp="1"/>
          </p:cNvSpPr>
          <p:nvPr>
            <p:ph idx="1"/>
          </p:nvPr>
        </p:nvSpPr>
        <p:spPr/>
        <p:txBody>
          <a:bodyPr/>
          <a:lstStyle/>
          <a:p>
            <a:pPr marL="0" indent="0">
              <a:buNone/>
            </a:pPr>
            <a:r>
              <a:rPr lang="en-GB" dirty="0"/>
              <a:t>What is the difference between grades within a level of demand?</a:t>
            </a:r>
          </a:p>
          <a:p>
            <a:r>
              <a:rPr lang="en-GB" dirty="0"/>
              <a:t>At all levels of demand this comes down to the number of marks achieved.</a:t>
            </a:r>
          </a:p>
          <a:p>
            <a:r>
              <a:rPr lang="en-GB" dirty="0"/>
              <a:t>This depends on how consistent the student is in understanding what the question is asking and answering question accurately, using precise appropriate language, that addresses what the command word is asking.</a:t>
            </a:r>
          </a:p>
          <a:p>
            <a:r>
              <a:rPr lang="en-GB" dirty="0"/>
              <a:t>There is a development across the levels in depth of understanding and how to apply that understanding of content and skills.</a:t>
            </a:r>
          </a:p>
          <a:p>
            <a:endParaRPr lang="en-GB" dirty="0"/>
          </a:p>
          <a:p>
            <a:endParaRPr lang="en-GB" dirty="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16</a:t>
            </a:fld>
            <a:endParaRPr lang="en-GB" dirty="0"/>
          </a:p>
        </p:txBody>
      </p:sp>
      <p:sp>
        <p:nvSpPr>
          <p:cNvPr id="5" name="Footer Placeholder 4"/>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37141089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Grades within a level of demand </a:t>
            </a:r>
            <a:endParaRPr lang="en-GB" dirty="0"/>
          </a:p>
        </p:txBody>
      </p:sp>
      <p:sp>
        <p:nvSpPr>
          <p:cNvPr id="3" name="Content Placeholder 2"/>
          <p:cNvSpPr>
            <a:spLocks noGrp="1"/>
          </p:cNvSpPr>
          <p:nvPr>
            <p:ph idx="1"/>
          </p:nvPr>
        </p:nvSpPr>
        <p:spPr/>
        <p:txBody>
          <a:bodyPr/>
          <a:lstStyle/>
          <a:p>
            <a:r>
              <a:rPr lang="en-GB" dirty="0"/>
              <a:t>Look back at the different level of demand questions – is one harder than another one?</a:t>
            </a:r>
          </a:p>
          <a:p>
            <a:r>
              <a:rPr lang="en-GB" dirty="0"/>
              <a:t>Or is it just: ‘I know how to do that but I am not so good at doing the other’?</a:t>
            </a:r>
          </a:p>
          <a:p>
            <a:r>
              <a:rPr lang="en-GB" dirty="0"/>
              <a:t>We do assess the same topic at different levels of demand (hub meeting autumn 2018).</a:t>
            </a:r>
          </a:p>
          <a:p>
            <a:r>
              <a:rPr lang="en-GB" dirty="0"/>
              <a:t>Look at these questions, how has the examiner made the same material harder?</a:t>
            </a:r>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17</a:t>
            </a:fld>
            <a:endParaRPr lang="en-GB" dirty="0"/>
          </a:p>
        </p:txBody>
      </p:sp>
      <p:sp>
        <p:nvSpPr>
          <p:cNvPr id="5" name="Footer Placeholder 4"/>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21508137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Grade boundaries, outcomes and awarding </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18</a:t>
            </a:fld>
            <a:endParaRPr lang="en-GB" dirty="0"/>
          </a:p>
        </p:txBody>
      </p:sp>
      <p:sp>
        <p:nvSpPr>
          <p:cNvPr id="6" name="Content Placeholder 5"/>
          <p:cNvSpPr>
            <a:spLocks noGrp="1"/>
          </p:cNvSpPr>
          <p:nvPr>
            <p:ph idx="1"/>
          </p:nvPr>
        </p:nvSpPr>
        <p:spPr/>
        <p:txBody>
          <a:bodyPr/>
          <a:lstStyle/>
          <a:p>
            <a:r>
              <a:rPr lang="en-GB" dirty="0"/>
              <a:t>Grade boundaries are set to maintain standards.</a:t>
            </a:r>
          </a:p>
          <a:p>
            <a:r>
              <a:rPr lang="en-GB" dirty="0"/>
              <a:t>Grade boundaries vary from one year to the next.</a:t>
            </a:r>
          </a:p>
          <a:p>
            <a:r>
              <a:rPr lang="en-GB" dirty="0"/>
              <a:t>Outcomes are a reflection of the cohorts ability, this may change slightly each year but year on year is relatively stable.</a:t>
            </a:r>
          </a:p>
          <a:p>
            <a:r>
              <a:rPr lang="en-GB" dirty="0"/>
              <a:t>At awarding:</a:t>
            </a:r>
          </a:p>
          <a:p>
            <a:pPr lvl="1">
              <a:buClr>
                <a:schemeClr val="tx2"/>
              </a:buClr>
              <a:buSzPct val="50000"/>
              <a:buFont typeface="Courier New" panose="02070309020205020404" pitchFamily="49" charset="0"/>
              <a:buChar char="o"/>
            </a:pPr>
            <a:r>
              <a:rPr lang="en-GB" dirty="0"/>
              <a:t>there are statistical grade boundaries based on standards and outcomes</a:t>
            </a:r>
          </a:p>
          <a:p>
            <a:pPr lvl="1">
              <a:buClr>
                <a:schemeClr val="tx2"/>
              </a:buClr>
              <a:buSzPct val="50000"/>
              <a:buFont typeface="Courier New" panose="02070309020205020404" pitchFamily="49" charset="0"/>
              <a:buChar char="o"/>
            </a:pPr>
            <a:r>
              <a:rPr lang="en-GB" dirty="0"/>
              <a:t>scripts are reviewed at each grade boundary to confirm/adjust these boundaries which ensures standards are maintained year on year.</a:t>
            </a:r>
          </a:p>
          <a:p>
            <a:endParaRPr lang="en-GB" dirty="0"/>
          </a:p>
          <a:p>
            <a:pPr marL="360000" lvl="1" indent="0">
              <a:buNone/>
            </a:pPr>
            <a:endParaRPr lang="en-GB" dirty="0"/>
          </a:p>
          <a:p>
            <a:endParaRPr lang="en-GB" dirty="0"/>
          </a:p>
          <a:p>
            <a:pPr lvl="1"/>
            <a:endParaRPr lang="en-GB" dirty="0"/>
          </a:p>
          <a:p>
            <a:pPr lvl="1"/>
            <a:endParaRPr lang="en-GB" dirty="0"/>
          </a:p>
        </p:txBody>
      </p:sp>
    </p:spTree>
    <p:extLst>
      <p:ext uri="{BB962C8B-B14F-4D97-AF65-F5344CB8AC3E}">
        <p14:creationId xmlns:p14="http://schemas.microsoft.com/office/powerpoint/2010/main" val="15869935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Impact for teaching and learning</a:t>
            </a:r>
            <a:endParaRPr lang="en-GB" dirty="0"/>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19</a:t>
            </a:fld>
            <a:endParaRPr lang="en-GB" dirty="0"/>
          </a:p>
        </p:txBody>
      </p:sp>
      <p:sp>
        <p:nvSpPr>
          <p:cNvPr id="5" name="Content Placeholder 4"/>
          <p:cNvSpPr>
            <a:spLocks noGrp="1"/>
          </p:cNvSpPr>
          <p:nvPr>
            <p:ph idx="1"/>
          </p:nvPr>
        </p:nvSpPr>
        <p:spPr/>
        <p:txBody>
          <a:bodyPr/>
          <a:lstStyle/>
          <a:p>
            <a:r>
              <a:rPr lang="en-GB" dirty="0"/>
              <a:t>What does the next level of demand look like?</a:t>
            </a:r>
          </a:p>
          <a:p>
            <a:r>
              <a:rPr lang="en-GB" dirty="0"/>
              <a:t>How are you using these differences in teaching and learning?</a:t>
            </a:r>
          </a:p>
          <a:p>
            <a:r>
              <a:rPr lang="en-GB" dirty="0"/>
              <a:t>Are there opportunities to demonstrate understanding rather than recall?</a:t>
            </a:r>
          </a:p>
          <a:p>
            <a:r>
              <a:rPr lang="en-GB" dirty="0"/>
              <a:t>Do you model exam technique with students?</a:t>
            </a:r>
          </a:p>
          <a:p>
            <a:r>
              <a:rPr lang="en-GB" dirty="0"/>
              <a:t>Do your topic tests have a range of question types?</a:t>
            </a:r>
          </a:p>
          <a:p>
            <a:r>
              <a:rPr lang="en-GB" dirty="0"/>
              <a:t>Spikey profile in attainment due to breadth of content, skills, question types and command words. </a:t>
            </a:r>
          </a:p>
          <a:p>
            <a:r>
              <a:rPr lang="en-GB" dirty="0"/>
              <a:t>Confidence and desire to think and process ideas independently. </a:t>
            </a:r>
          </a:p>
          <a:p>
            <a:pPr marL="0" indent="0">
              <a:buNone/>
            </a:pPr>
            <a:endParaRPr lang="en-GB" dirty="0"/>
          </a:p>
        </p:txBody>
      </p:sp>
    </p:spTree>
    <p:extLst>
      <p:ext uri="{BB962C8B-B14F-4D97-AF65-F5344CB8AC3E}">
        <p14:creationId xmlns:p14="http://schemas.microsoft.com/office/powerpoint/2010/main" val="1585833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Welcome</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2</a:t>
            </a:fld>
            <a:endParaRPr lang="en-GB" dirty="0"/>
          </a:p>
        </p:txBody>
      </p:sp>
    </p:spTree>
    <p:extLst>
      <p:ext uri="{BB962C8B-B14F-4D97-AF65-F5344CB8AC3E}">
        <p14:creationId xmlns:p14="http://schemas.microsoft.com/office/powerpoint/2010/main" val="15434144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School monitoring systems</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20</a:t>
            </a:fld>
            <a:endParaRPr lang="en-GB" dirty="0"/>
          </a:p>
        </p:txBody>
      </p:sp>
      <p:sp>
        <p:nvSpPr>
          <p:cNvPr id="5" name="Content Placeholder 4"/>
          <p:cNvSpPr>
            <a:spLocks noGrp="1"/>
          </p:cNvSpPr>
          <p:nvPr>
            <p:ph idx="1"/>
          </p:nvPr>
        </p:nvSpPr>
        <p:spPr>
          <a:xfrm>
            <a:off x="540000" y="1731713"/>
            <a:ext cx="8176488" cy="4406804"/>
          </a:xfrm>
        </p:spPr>
        <p:txBody>
          <a:bodyPr/>
          <a:lstStyle/>
          <a:p>
            <a:pPr marL="0" indent="0">
              <a:buNone/>
            </a:pPr>
            <a:r>
              <a:rPr lang="en-GB" dirty="0"/>
              <a:t>Points to consider</a:t>
            </a:r>
          </a:p>
          <a:p>
            <a:r>
              <a:rPr lang="en-GB" dirty="0"/>
              <a:t>Spikey performance profile</a:t>
            </a:r>
          </a:p>
          <a:p>
            <a:r>
              <a:rPr lang="en-GB" dirty="0"/>
              <a:t>Are you monitoring recall or knowledge and understanding?</a:t>
            </a:r>
          </a:p>
          <a:p>
            <a:r>
              <a:rPr lang="en-GB" dirty="0"/>
              <a:t>Are you assessing content and skills (maths/</a:t>
            </a:r>
            <a:r>
              <a:rPr lang="en-GB" dirty="0" err="1"/>
              <a:t>practicals</a:t>
            </a:r>
            <a:r>
              <a:rPr lang="en-GB" dirty="0"/>
              <a:t>/ W/S/extended writing/multistep calculations?</a:t>
            </a:r>
          </a:p>
          <a:p>
            <a:r>
              <a:rPr lang="en-GB" dirty="0"/>
              <a:t>Is there any comparison of the above done between the different subjects?</a:t>
            </a:r>
          </a:p>
          <a:p>
            <a:r>
              <a:rPr lang="en-GB" dirty="0"/>
              <a:t>Why use grades rather than broader levels for formative termly assessment?</a:t>
            </a:r>
          </a:p>
          <a:p>
            <a:endParaRPr lang="en-GB" dirty="0"/>
          </a:p>
        </p:txBody>
      </p:sp>
    </p:spTree>
    <p:extLst>
      <p:ext uri="{BB962C8B-B14F-4D97-AF65-F5344CB8AC3E}">
        <p14:creationId xmlns:p14="http://schemas.microsoft.com/office/powerpoint/2010/main" val="39179392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sz="3200" dirty="0"/>
              <a:t>Any questions?</a:t>
            </a:r>
          </a:p>
        </p:txBody>
      </p:sp>
      <p:pic>
        <p:nvPicPr>
          <p:cNvPr id="1026" name="Picture 2" descr="C:\Users\Epotter\AppData\Local\Microsoft\Windows\Temporary Internet Files\Content.Outlook\CCPJQ4ZN\Any_Questions (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9114" y="1199408"/>
            <a:ext cx="4385088" cy="4981698"/>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23A6DC0D-271A-47BF-A648-6B6C210DCFD0}"/>
              </a:ext>
            </a:extLst>
          </p:cNvPr>
          <p:cNvSpPr>
            <a:spLocks noGrp="1"/>
          </p:cNvSpPr>
          <p:nvPr>
            <p:ph type="ftr" sz="quarter" idx="10"/>
          </p:nvPr>
        </p:nvSpPr>
        <p:spPr/>
        <p:txBody>
          <a:bodyPr/>
          <a:lstStyle/>
          <a:p>
            <a:r>
              <a:rPr lang="en-US"/>
              <a:t>Copyright © AQA and its licensors. All rights reserved.</a:t>
            </a:r>
            <a:endParaRPr lang="en-US" dirty="0"/>
          </a:p>
        </p:txBody>
      </p:sp>
      <p:sp>
        <p:nvSpPr>
          <p:cNvPr id="3" name="Slide Number Placeholder 2">
            <a:extLst>
              <a:ext uri="{FF2B5EF4-FFF2-40B4-BE49-F238E27FC236}">
                <a16:creationId xmlns:a16="http://schemas.microsoft.com/office/drawing/2014/main" id="{98CB10D9-36D8-42A5-98D6-3DCDD8731AFD}"/>
              </a:ext>
            </a:extLst>
          </p:cNvPr>
          <p:cNvSpPr>
            <a:spLocks noGrp="1"/>
          </p:cNvSpPr>
          <p:nvPr>
            <p:ph type="sldNum" sz="quarter" idx="4"/>
          </p:nvPr>
        </p:nvSpPr>
        <p:spPr/>
        <p:txBody>
          <a:bodyPr/>
          <a:lstStyle/>
          <a:p>
            <a:fld id="{9D4704D4-DAEA-4D4A-A9DC-4373E3AC7101}" type="slidenum">
              <a:rPr lang="en-GB" smtClean="0"/>
              <a:pPr/>
              <a:t>21</a:t>
            </a:fld>
            <a:endParaRPr lang="en-GB" dirty="0"/>
          </a:p>
        </p:txBody>
      </p:sp>
    </p:spTree>
    <p:extLst>
      <p:ext uri="{BB962C8B-B14F-4D97-AF65-F5344CB8AC3E}">
        <p14:creationId xmlns:p14="http://schemas.microsoft.com/office/powerpoint/2010/main" val="17836947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New GCSE science resources</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5" name="Slide Number Placeholder 4"/>
          <p:cNvSpPr>
            <a:spLocks noGrp="1"/>
          </p:cNvSpPr>
          <p:nvPr>
            <p:ph type="sldNum" sz="quarter" idx="4"/>
          </p:nvPr>
        </p:nvSpPr>
        <p:spPr/>
        <p:txBody>
          <a:bodyPr/>
          <a:lstStyle/>
          <a:p>
            <a:fld id="{9D4704D4-DAEA-4D4A-A9DC-4373E3AC7101}" type="slidenum">
              <a:rPr lang="en-GB" smtClean="0"/>
              <a:t>22</a:t>
            </a:fld>
            <a:endParaRPr lang="en-GB"/>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00000">
            <a:off x="5365928" y="1940839"/>
            <a:ext cx="2104325" cy="29784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00000">
            <a:off x="6082104" y="1900105"/>
            <a:ext cx="2111071" cy="2984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6865395" y="2065894"/>
            <a:ext cx="2161575" cy="3046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540000" y="1059483"/>
            <a:ext cx="4212235" cy="5416868"/>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GB" sz="1600" dirty="0"/>
              <a:t>Five self-guided modular training packs being released over the next year</a:t>
            </a:r>
          </a:p>
          <a:p>
            <a:endParaRPr lang="en-GB" sz="1600" dirty="0"/>
          </a:p>
          <a:p>
            <a:pPr marL="285750" lvl="0" indent="-285750">
              <a:buFont typeface="Arial" panose="020B0604020202020204" pitchFamily="34" charset="0"/>
              <a:buChar char="•"/>
            </a:pPr>
            <a:r>
              <a:rPr lang="en-GB" sz="1600" dirty="0"/>
              <a:t>Helping teachers to better understand the assessment requirements</a:t>
            </a:r>
          </a:p>
          <a:p>
            <a:pPr lvl="0"/>
            <a:endParaRPr lang="en-GB" sz="1600" dirty="0"/>
          </a:p>
          <a:p>
            <a:pPr marL="285750" indent="-285750">
              <a:buFont typeface="Arial" panose="020B0604020202020204" pitchFamily="34" charset="0"/>
              <a:buChar char="•"/>
            </a:pPr>
            <a:r>
              <a:rPr lang="en-GB" sz="1600" dirty="0"/>
              <a:t>Pack 1: Extended response questions – help your students master the extended response</a:t>
            </a:r>
          </a:p>
          <a:p>
            <a:pPr lvl="0"/>
            <a:endParaRPr lang="en-GB" sz="1600" dirty="0"/>
          </a:p>
          <a:p>
            <a:pPr marL="285750" indent="-285750">
              <a:buFont typeface="Arial" panose="020B0604020202020204" pitchFamily="34" charset="0"/>
              <a:buChar char="•"/>
            </a:pPr>
            <a:r>
              <a:rPr lang="en-GB" sz="1600" dirty="0"/>
              <a:t>Pack 2: AO2 – prepare students to manage scientific knowledge in an unfamiliar context</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3: Practical questions coming Spring 2020</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4: AO3 coming Spring 2020</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Pack 5: Maths in science coming Summer 2020</a:t>
            </a:r>
          </a:p>
          <a:p>
            <a:pPr marL="285750" lvl="0" indent="-285750">
              <a:buFont typeface="Arial" panose="020B0604020202020204" pitchFamily="34" charset="0"/>
              <a:buChar char="•"/>
            </a:pPr>
            <a:endParaRPr lang="en-GB" sz="800" dirty="0"/>
          </a:p>
          <a:p>
            <a:pPr lvl="0"/>
            <a:endParaRPr lang="en-GB" sz="800" dirty="0"/>
          </a:p>
        </p:txBody>
      </p:sp>
    </p:spTree>
    <p:extLst>
      <p:ext uri="{BB962C8B-B14F-4D97-AF65-F5344CB8AC3E}">
        <p14:creationId xmlns:p14="http://schemas.microsoft.com/office/powerpoint/2010/main" val="26382203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dirty="0"/>
              <a:t>How did we do?</a:t>
            </a:r>
          </a:p>
        </p:txBody>
      </p:sp>
      <p:sp>
        <p:nvSpPr>
          <p:cNvPr id="5" name="Content Placeholder 4"/>
          <p:cNvSpPr>
            <a:spLocks noGrp="1"/>
          </p:cNvSpPr>
          <p:nvPr>
            <p:ph idx="1"/>
          </p:nvPr>
        </p:nvSpPr>
        <p:spPr>
          <a:prstGeom prst="rect">
            <a:avLst/>
          </a:prstGeom>
        </p:spPr>
        <p:txBody>
          <a:bodyPr/>
          <a:lstStyle/>
          <a:p>
            <a:pPr>
              <a:lnSpc>
                <a:spcPct val="100000"/>
              </a:lnSpc>
              <a:spcBef>
                <a:spcPts val="0"/>
              </a:spcBef>
            </a:pPr>
            <a:r>
              <a:rPr lang="en-GB" sz="2400" dirty="0"/>
              <a:t>Please rate this session on the </a:t>
            </a:r>
            <a:r>
              <a:rPr lang="en-GB" sz="2400" b="1" dirty="0"/>
              <a:t>Sched Conference app</a:t>
            </a:r>
            <a:r>
              <a:rPr lang="en-GB" sz="2400" dirty="0"/>
              <a:t>.</a:t>
            </a:r>
          </a:p>
          <a:p>
            <a:pPr>
              <a:lnSpc>
                <a:spcPct val="100000"/>
              </a:lnSpc>
              <a:spcBef>
                <a:spcPts val="0"/>
              </a:spcBef>
            </a:pPr>
            <a:endParaRPr lang="en-GB" sz="2400" dirty="0"/>
          </a:p>
          <a:p>
            <a:pPr>
              <a:lnSpc>
                <a:spcPct val="100000"/>
              </a:lnSpc>
              <a:spcBef>
                <a:spcPts val="0"/>
              </a:spcBef>
            </a:pPr>
            <a:r>
              <a:rPr lang="en-GB" sz="2400" dirty="0"/>
              <a:t>Using the postcards provided, please write:</a:t>
            </a:r>
          </a:p>
          <a:p>
            <a:pPr lvl="1">
              <a:lnSpc>
                <a:spcPct val="100000"/>
              </a:lnSpc>
              <a:spcBef>
                <a:spcPts val="0"/>
              </a:spcBef>
              <a:buClr>
                <a:schemeClr val="tx2"/>
              </a:buClr>
              <a:buSzPct val="50000"/>
              <a:buFont typeface="Courier New" panose="02070309020205020404" pitchFamily="49" charset="0"/>
              <a:buChar char="o"/>
            </a:pPr>
            <a:r>
              <a:rPr lang="en-GB" sz="2400" dirty="0"/>
              <a:t>one thing you enjoyed about our session or will take away for your teaching</a:t>
            </a:r>
          </a:p>
          <a:p>
            <a:pPr lvl="1">
              <a:lnSpc>
                <a:spcPct val="100000"/>
              </a:lnSpc>
              <a:spcBef>
                <a:spcPts val="0"/>
              </a:spcBef>
              <a:buClr>
                <a:schemeClr val="tx2"/>
              </a:buClr>
              <a:buSzPct val="50000"/>
              <a:buFont typeface="Courier New" panose="02070309020205020404" pitchFamily="49" charset="0"/>
              <a:buChar char="o"/>
            </a:pPr>
            <a:r>
              <a:rPr lang="en-GB" sz="2400" dirty="0"/>
              <a:t>one thing you feel could be improved.</a:t>
            </a:r>
          </a:p>
          <a:p>
            <a:pPr lvl="1">
              <a:lnSpc>
                <a:spcPct val="100000"/>
              </a:lnSpc>
              <a:spcBef>
                <a:spcPts val="0"/>
              </a:spcBef>
              <a:buFont typeface="Arial" panose="020B0604020202020204" pitchFamily="34" charset="0"/>
              <a:buChar char="•"/>
            </a:pPr>
            <a:endParaRPr lang="en-GB" sz="2400" dirty="0"/>
          </a:p>
          <a:p>
            <a:pPr>
              <a:lnSpc>
                <a:spcPct val="100000"/>
              </a:lnSpc>
              <a:spcBef>
                <a:spcPts val="0"/>
              </a:spcBef>
              <a:buFont typeface="Arial" panose="020B0604020202020204" pitchFamily="34" charset="0"/>
              <a:buChar char="•"/>
            </a:pPr>
            <a:r>
              <a:rPr lang="en-GB" sz="2400" dirty="0"/>
              <a:t>Please hand your postcard in as you leave.</a:t>
            </a:r>
          </a:p>
          <a:p>
            <a:pPr lvl="1">
              <a:buFont typeface="Arial" panose="020B0604020202020204" pitchFamily="34" charset="0"/>
              <a:buChar char="•"/>
            </a:pPr>
            <a:endParaRPr lang="en-GB" sz="1800" dirty="0"/>
          </a:p>
          <a:p>
            <a:pPr marL="0" indent="0">
              <a:buNone/>
            </a:pPr>
            <a:endParaRPr lang="en-GB" dirty="0"/>
          </a:p>
        </p:txBody>
      </p:sp>
      <p:sp>
        <p:nvSpPr>
          <p:cNvPr id="3" name="Footer Placeholder 2">
            <a:extLst>
              <a:ext uri="{FF2B5EF4-FFF2-40B4-BE49-F238E27FC236}">
                <a16:creationId xmlns:a16="http://schemas.microsoft.com/office/drawing/2014/main" id="{0AA6104E-37EE-4FB6-A920-09DFE262C7CB}"/>
              </a:ext>
            </a:extLst>
          </p:cNvPr>
          <p:cNvSpPr>
            <a:spLocks noGrp="1"/>
          </p:cNvSpPr>
          <p:nvPr>
            <p:ph type="ftr" sz="quarter" idx="10"/>
          </p:nvPr>
        </p:nvSpPr>
        <p:spPr/>
        <p:txBody>
          <a:bodyPr/>
          <a:lstStyle/>
          <a:p>
            <a:r>
              <a:rPr lang="en-US"/>
              <a:t>Copyright © AQA and its licensors. All rights reserved.</a:t>
            </a:r>
            <a:endParaRPr lang="en-US" dirty="0"/>
          </a:p>
        </p:txBody>
      </p:sp>
      <p:sp>
        <p:nvSpPr>
          <p:cNvPr id="4" name="Slide Number Placeholder 3">
            <a:extLst>
              <a:ext uri="{FF2B5EF4-FFF2-40B4-BE49-F238E27FC236}">
                <a16:creationId xmlns:a16="http://schemas.microsoft.com/office/drawing/2014/main" id="{5AC7CECF-86E6-49DD-9728-8CB1E21756A4}"/>
              </a:ext>
            </a:extLst>
          </p:cNvPr>
          <p:cNvSpPr>
            <a:spLocks noGrp="1"/>
          </p:cNvSpPr>
          <p:nvPr>
            <p:ph type="sldNum" sz="quarter" idx="4"/>
          </p:nvPr>
        </p:nvSpPr>
        <p:spPr/>
        <p:txBody>
          <a:bodyPr/>
          <a:lstStyle/>
          <a:p>
            <a:fld id="{9D4704D4-DAEA-4D4A-A9DC-4373E3AC7101}" type="slidenum">
              <a:rPr lang="en-GB" smtClean="0"/>
              <a:pPr/>
              <a:t>23</a:t>
            </a:fld>
            <a:endParaRPr lang="en-GB" dirty="0"/>
          </a:p>
        </p:txBody>
      </p:sp>
    </p:spTree>
    <p:extLst>
      <p:ext uri="{BB962C8B-B14F-4D97-AF65-F5344CB8AC3E}">
        <p14:creationId xmlns:p14="http://schemas.microsoft.com/office/powerpoint/2010/main" val="18378990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200" dirty="0"/>
              <a:t>Get in touch</a:t>
            </a:r>
          </a:p>
        </p:txBody>
      </p:sp>
      <p:sp>
        <p:nvSpPr>
          <p:cNvPr id="5" name="Content Placeholder 4"/>
          <p:cNvSpPr>
            <a:spLocks noGrp="1"/>
          </p:cNvSpPr>
          <p:nvPr>
            <p:ph idx="1"/>
          </p:nvPr>
        </p:nvSpPr>
        <p:spPr>
          <a:xfrm>
            <a:off x="540000" y="1731713"/>
            <a:ext cx="4000102" cy="4406804"/>
          </a:xfrm>
        </p:spPr>
        <p:txBody>
          <a:bodyPr/>
          <a:lstStyle/>
          <a:p>
            <a:pPr marL="0" indent="0">
              <a:lnSpc>
                <a:spcPct val="100000"/>
              </a:lnSpc>
              <a:buNone/>
            </a:pPr>
            <a:r>
              <a:rPr lang="en-US" sz="2400" dirty="0"/>
              <a:t>For qualification information, resources and support, please visit: </a:t>
            </a:r>
            <a:r>
              <a:rPr lang="en-US" sz="2400" dirty="0">
                <a:solidFill>
                  <a:schemeClr val="tx2"/>
                </a:solidFill>
                <a:hlinkClick r:id="rId3"/>
              </a:rPr>
              <a:t>aqa.org.uk/science</a:t>
            </a:r>
            <a:endParaRPr lang="en-US" sz="2400" dirty="0">
              <a:solidFill>
                <a:schemeClr val="tx2"/>
              </a:solidFill>
            </a:endParaRPr>
          </a:p>
          <a:p>
            <a:pPr>
              <a:lnSpc>
                <a:spcPct val="100000"/>
              </a:lnSpc>
            </a:pPr>
            <a:endParaRPr lang="en-US" sz="2400" b="1" dirty="0">
              <a:solidFill>
                <a:schemeClr val="tx2"/>
              </a:solidFill>
            </a:endParaRPr>
          </a:p>
          <a:p>
            <a:pPr marL="0" indent="0">
              <a:lnSpc>
                <a:spcPct val="100000"/>
              </a:lnSpc>
              <a:buNone/>
            </a:pPr>
            <a:r>
              <a:rPr lang="en-US" sz="2400" dirty="0"/>
              <a:t>Enquiries:</a:t>
            </a:r>
            <a:r>
              <a:rPr lang="en-US" sz="2400" b="1" dirty="0"/>
              <a:t> </a:t>
            </a:r>
          </a:p>
          <a:p>
            <a:pPr marL="0" indent="0">
              <a:lnSpc>
                <a:spcPct val="100000"/>
              </a:lnSpc>
              <a:buNone/>
            </a:pPr>
            <a:r>
              <a:rPr lang="en-US" sz="2400" b="1" dirty="0"/>
              <a:t>Tel</a:t>
            </a:r>
            <a:r>
              <a:rPr lang="en-US" sz="2400" dirty="0"/>
              <a:t>:</a:t>
            </a:r>
            <a:r>
              <a:rPr lang="en-US" sz="2400" b="1" dirty="0"/>
              <a:t> </a:t>
            </a:r>
            <a:r>
              <a:rPr lang="en-US" sz="2400" dirty="0"/>
              <a:t>01483 477 756</a:t>
            </a:r>
          </a:p>
          <a:p>
            <a:pPr marL="0" indent="0">
              <a:lnSpc>
                <a:spcPct val="100000"/>
              </a:lnSpc>
              <a:buNone/>
            </a:pPr>
            <a:r>
              <a:rPr lang="en-US" sz="2400" b="1" dirty="0"/>
              <a:t>Email</a:t>
            </a:r>
            <a:r>
              <a:rPr lang="en-US" sz="2400" dirty="0"/>
              <a:t>:</a:t>
            </a:r>
          </a:p>
          <a:p>
            <a:pPr marL="0" indent="0">
              <a:lnSpc>
                <a:spcPct val="100000"/>
              </a:lnSpc>
              <a:buNone/>
            </a:pPr>
            <a:r>
              <a:rPr lang="en-US" sz="2400" dirty="0">
                <a:hlinkClick r:id="rId4"/>
              </a:rPr>
              <a:t>gcsescience@aqa.org.uk</a:t>
            </a:r>
            <a:endParaRPr lang="en-US" sz="2400" dirty="0"/>
          </a:p>
          <a:p>
            <a:pPr marL="0" indent="0">
              <a:lnSpc>
                <a:spcPct val="100000"/>
              </a:lnSpc>
              <a:buNone/>
            </a:pPr>
            <a:r>
              <a:rPr lang="en-US" sz="2400" dirty="0">
                <a:hlinkClick r:id="rId5"/>
              </a:rPr>
              <a:t>alevelscience@aqa.org.uk</a:t>
            </a:r>
            <a:endParaRPr lang="en-US" sz="2400" dirty="0"/>
          </a:p>
          <a:p>
            <a:endParaRPr lang="en-GB" dirty="0"/>
          </a:p>
        </p:txBody>
      </p:sp>
      <p:sp>
        <p:nvSpPr>
          <p:cNvPr id="2" name="Footer Placeholder 1">
            <a:extLst>
              <a:ext uri="{FF2B5EF4-FFF2-40B4-BE49-F238E27FC236}">
                <a16:creationId xmlns:a16="http://schemas.microsoft.com/office/drawing/2014/main" id="{89DC650F-B33F-40E9-87F5-BF2836DC2D17}"/>
              </a:ext>
            </a:extLst>
          </p:cNvPr>
          <p:cNvSpPr>
            <a:spLocks noGrp="1"/>
          </p:cNvSpPr>
          <p:nvPr>
            <p:ph type="ftr" sz="quarter" idx="11"/>
          </p:nvPr>
        </p:nvSpPr>
        <p:spPr/>
        <p:txBody>
          <a:bodyPr/>
          <a:lstStyle/>
          <a:p>
            <a:r>
              <a:rPr lang="en-US"/>
              <a:t>Copyright © AQA and its licensors. All rights reserved.</a:t>
            </a:r>
            <a:endParaRPr lang="en-US" dirty="0"/>
          </a:p>
        </p:txBody>
      </p:sp>
      <p:sp>
        <p:nvSpPr>
          <p:cNvPr id="3" name="Slide Number Placeholder 2">
            <a:extLst>
              <a:ext uri="{FF2B5EF4-FFF2-40B4-BE49-F238E27FC236}">
                <a16:creationId xmlns:a16="http://schemas.microsoft.com/office/drawing/2014/main" id="{6C2B9993-F93E-4713-BDA5-FD227D8AD3E4}"/>
              </a:ext>
            </a:extLst>
          </p:cNvPr>
          <p:cNvSpPr>
            <a:spLocks noGrp="1"/>
          </p:cNvSpPr>
          <p:nvPr>
            <p:ph type="sldNum" sz="quarter" idx="4"/>
          </p:nvPr>
        </p:nvSpPr>
        <p:spPr/>
        <p:txBody>
          <a:bodyPr/>
          <a:lstStyle/>
          <a:p>
            <a:fld id="{9D4704D4-DAEA-4D4A-A9DC-4373E3AC7101}" type="slidenum">
              <a:rPr lang="en-GB" smtClean="0"/>
              <a:pPr/>
              <a:t>24</a:t>
            </a:fld>
            <a:endParaRPr lang="en-GB" dirty="0"/>
          </a:p>
        </p:txBody>
      </p:sp>
    </p:spTree>
    <p:extLst>
      <p:ext uri="{BB962C8B-B14F-4D97-AF65-F5344CB8AC3E}">
        <p14:creationId xmlns:p14="http://schemas.microsoft.com/office/powerpoint/2010/main" val="240372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t>Thank you</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4" name="Slide Number Placeholder 3"/>
          <p:cNvSpPr>
            <a:spLocks noGrp="1"/>
          </p:cNvSpPr>
          <p:nvPr>
            <p:ph type="sldNum" sz="quarter" idx="10"/>
          </p:nvPr>
        </p:nvSpPr>
        <p:spPr/>
        <p:txBody>
          <a:bodyPr/>
          <a:lstStyle/>
          <a:p>
            <a:fld id="{9D4704D4-DAEA-4D4A-A9DC-4373E3AC7101}" type="slidenum">
              <a:rPr lang="en-GB" smtClean="0"/>
              <a:pPr/>
              <a:t>25</a:t>
            </a:fld>
            <a:endParaRPr lang="en-GB" dirty="0"/>
          </a:p>
        </p:txBody>
      </p:sp>
    </p:spTree>
    <p:extLst>
      <p:ext uri="{BB962C8B-B14F-4D97-AF65-F5344CB8AC3E}">
        <p14:creationId xmlns:p14="http://schemas.microsoft.com/office/powerpoint/2010/main" val="690332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This meeting will be recorded</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6" name="Content Placeholder 5"/>
          <p:cNvSpPr>
            <a:spLocks noGrp="1"/>
          </p:cNvSpPr>
          <p:nvPr>
            <p:ph idx="1"/>
          </p:nvPr>
        </p:nvSpPr>
        <p:spPr/>
        <p:txBody>
          <a:bodyPr/>
          <a:lstStyle/>
          <a:p>
            <a:pPr marL="0" indent="0">
              <a:buNone/>
            </a:pPr>
            <a:r>
              <a:rPr lang="en-GB" dirty="0"/>
              <a:t>Exam boards have an Ofqual requirement to record event audio.</a:t>
            </a:r>
          </a:p>
          <a:p>
            <a:pPr marL="0" indent="0">
              <a:buNone/>
            </a:pPr>
            <a:endParaRPr lang="en-GB" dirty="0"/>
          </a:p>
          <a:p>
            <a:pPr marL="0" indent="0">
              <a:buNone/>
            </a:pPr>
            <a:r>
              <a:rPr lang="en-GB" dirty="0"/>
              <a:t>Recordings are kept for the lifetime of the specification and not shared as an accompaniment to session resources.</a:t>
            </a:r>
          </a:p>
          <a:p>
            <a:pPr marL="0" indent="0">
              <a:buNone/>
            </a:pPr>
            <a:endParaRPr lang="en-GB" dirty="0"/>
          </a:p>
          <a:p>
            <a:pPr marL="0" indent="0">
              <a:buNone/>
            </a:pPr>
            <a:r>
              <a:rPr lang="en-GB" dirty="0"/>
              <a:t>The recording will begin now.</a:t>
            </a:r>
          </a:p>
          <a:p>
            <a:endParaRPr lang="en-GB" dirty="0"/>
          </a:p>
        </p:txBody>
      </p:sp>
      <p:sp>
        <p:nvSpPr>
          <p:cNvPr id="2" name="Slide Number Placeholder 1"/>
          <p:cNvSpPr>
            <a:spLocks noGrp="1"/>
          </p:cNvSpPr>
          <p:nvPr>
            <p:ph type="sldNum" sz="quarter" idx="4"/>
          </p:nvPr>
        </p:nvSpPr>
        <p:spPr/>
        <p:txBody>
          <a:bodyPr/>
          <a:lstStyle/>
          <a:p>
            <a:fld id="{9D4704D4-DAEA-4D4A-A9DC-4373E3AC7101}" type="slidenum">
              <a:rPr lang="en-GB" smtClean="0"/>
              <a:pPr/>
              <a:t>3</a:t>
            </a:fld>
            <a:endParaRPr lang="en-GB" dirty="0"/>
          </a:p>
        </p:txBody>
      </p:sp>
    </p:spTree>
    <p:extLst>
      <p:ext uri="{BB962C8B-B14F-4D97-AF65-F5344CB8AC3E}">
        <p14:creationId xmlns:p14="http://schemas.microsoft.com/office/powerpoint/2010/main" val="25368740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Outline for the session</a:t>
            </a:r>
          </a:p>
        </p:txBody>
      </p:sp>
      <p:sp>
        <p:nvSpPr>
          <p:cNvPr id="3" name="Footer Placeholder 2"/>
          <p:cNvSpPr>
            <a:spLocks noGrp="1"/>
          </p:cNvSpPr>
          <p:nvPr>
            <p:ph type="ftr" sz="quarter" idx="11"/>
          </p:nvPr>
        </p:nvSpPr>
        <p:spPr/>
        <p:txBody>
          <a:bodyPr/>
          <a:lstStyle/>
          <a:p>
            <a:r>
              <a:rPr lang="en-US"/>
              <a:t>Copyright © AQA and its licensors. All rights reserved.</a:t>
            </a:r>
            <a:endParaRPr lang="en-US" dirty="0"/>
          </a:p>
        </p:txBody>
      </p:sp>
      <p:sp>
        <p:nvSpPr>
          <p:cNvPr id="4" name="Content Placeholder 3"/>
          <p:cNvSpPr>
            <a:spLocks noGrp="1"/>
          </p:cNvSpPr>
          <p:nvPr>
            <p:ph idx="1"/>
          </p:nvPr>
        </p:nvSpPr>
        <p:spPr>
          <a:xfrm>
            <a:off x="540000" y="1731600"/>
            <a:ext cx="8045200" cy="4406804"/>
          </a:xfrm>
        </p:spPr>
        <p:txBody>
          <a:bodyPr/>
          <a:lstStyle/>
          <a:p>
            <a:r>
              <a:rPr lang="en-GB" dirty="0"/>
              <a:t>Level of demand </a:t>
            </a:r>
          </a:p>
          <a:p>
            <a:r>
              <a:rPr lang="en-GB" dirty="0"/>
              <a:t>Why we don’t write graded questions </a:t>
            </a:r>
          </a:p>
          <a:p>
            <a:r>
              <a:rPr lang="en-GB" dirty="0"/>
              <a:t>Marks and grades </a:t>
            </a:r>
          </a:p>
          <a:p>
            <a:r>
              <a:rPr lang="en-GB" dirty="0"/>
              <a:t>Balance of the papers </a:t>
            </a:r>
          </a:p>
          <a:p>
            <a:r>
              <a:rPr lang="en-GB" dirty="0"/>
              <a:t>What is different about the different levels of demand</a:t>
            </a:r>
          </a:p>
          <a:p>
            <a:r>
              <a:rPr lang="en-GB" dirty="0"/>
              <a:t>Grades within a level of demand</a:t>
            </a:r>
          </a:p>
          <a:p>
            <a:r>
              <a:rPr lang="en-GB" dirty="0"/>
              <a:t>Impact on teaching and learning </a:t>
            </a:r>
          </a:p>
          <a:p>
            <a:r>
              <a:rPr lang="en-GB" dirty="0"/>
              <a:t>School monitoring systems</a:t>
            </a:r>
          </a:p>
        </p:txBody>
      </p:sp>
      <p:sp>
        <p:nvSpPr>
          <p:cNvPr id="5" name="Slide Number Placeholder 4"/>
          <p:cNvSpPr>
            <a:spLocks noGrp="1"/>
          </p:cNvSpPr>
          <p:nvPr>
            <p:ph type="sldNum" sz="quarter" idx="4"/>
          </p:nvPr>
        </p:nvSpPr>
        <p:spPr/>
        <p:txBody>
          <a:bodyPr/>
          <a:lstStyle/>
          <a:p>
            <a:fld id="{9D4704D4-DAEA-4D4A-A9DC-4373E3AC7101}" type="slidenum">
              <a:rPr lang="en-GB" smtClean="0"/>
              <a:pPr/>
              <a:t>4</a:t>
            </a:fld>
            <a:endParaRPr lang="en-GB" dirty="0"/>
          </a:p>
        </p:txBody>
      </p:sp>
    </p:spTree>
    <p:extLst>
      <p:ext uri="{BB962C8B-B14F-4D97-AF65-F5344CB8AC3E}">
        <p14:creationId xmlns:p14="http://schemas.microsoft.com/office/powerpoint/2010/main" val="34435141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Levels of demand </a:t>
            </a:r>
          </a:p>
        </p:txBody>
      </p:sp>
      <p:sp>
        <p:nvSpPr>
          <p:cNvPr id="3" name="Content Placeholder 2"/>
          <p:cNvSpPr>
            <a:spLocks noGrp="1"/>
          </p:cNvSpPr>
          <p:nvPr>
            <p:ph idx="1"/>
          </p:nvPr>
        </p:nvSpPr>
        <p:spPr/>
        <p:txBody>
          <a:bodyPr/>
          <a:lstStyle/>
          <a:p>
            <a:r>
              <a:rPr lang="en-GB" dirty="0"/>
              <a:t>Questions are written to target a broad level of demand, not a specific grade.</a:t>
            </a:r>
          </a:p>
          <a:p>
            <a:r>
              <a:rPr lang="en-GB" dirty="0"/>
              <a:t>Each level of demand targets a range of grades. </a:t>
            </a:r>
          </a:p>
          <a:p>
            <a:r>
              <a:rPr lang="en-GB" dirty="0"/>
              <a:t>There are four levels of demand. </a:t>
            </a:r>
            <a:br>
              <a:rPr lang="en-GB" dirty="0"/>
            </a:br>
            <a:br>
              <a:rPr lang="en-GB" dirty="0"/>
            </a:br>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5</a:t>
            </a:fld>
            <a:endParaRPr lang="en-GB" dirty="0"/>
          </a:p>
        </p:txBody>
      </p:sp>
      <p:sp>
        <p:nvSpPr>
          <p:cNvPr id="5" name="Footer Placeholder 4"/>
          <p:cNvSpPr>
            <a:spLocks noGrp="1"/>
          </p:cNvSpPr>
          <p:nvPr>
            <p:ph type="ftr" sz="quarter" idx="3"/>
          </p:nvPr>
        </p:nvSpPr>
        <p:spPr/>
        <p:txBody>
          <a:bodyPr/>
          <a:lstStyle/>
          <a:p>
            <a:r>
              <a:rPr lang="en-US"/>
              <a:t>Copyright © AQA and its licensors. All rights reserved.</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96626367"/>
              </p:ext>
            </p:extLst>
          </p:nvPr>
        </p:nvGraphicFramePr>
        <p:xfrm>
          <a:off x="540000" y="3429001"/>
          <a:ext cx="8045200" cy="2749579"/>
        </p:xfrm>
        <a:graphic>
          <a:graphicData uri="http://schemas.openxmlformats.org/drawingml/2006/table">
            <a:tbl>
              <a:tblPr firstRow="1" bandRow="1">
                <a:tableStyleId>{5C22544A-7EE6-4342-B048-85BDC9FD1C3A}</a:tableStyleId>
              </a:tblPr>
              <a:tblGrid>
                <a:gridCol w="2011300">
                  <a:extLst>
                    <a:ext uri="{9D8B030D-6E8A-4147-A177-3AD203B41FA5}">
                      <a16:colId xmlns:a16="http://schemas.microsoft.com/office/drawing/2014/main" val="20000"/>
                    </a:ext>
                  </a:extLst>
                </a:gridCol>
                <a:gridCol w="2011300">
                  <a:extLst>
                    <a:ext uri="{9D8B030D-6E8A-4147-A177-3AD203B41FA5}">
                      <a16:colId xmlns:a16="http://schemas.microsoft.com/office/drawing/2014/main" val="20001"/>
                    </a:ext>
                  </a:extLst>
                </a:gridCol>
                <a:gridCol w="2011300">
                  <a:extLst>
                    <a:ext uri="{9D8B030D-6E8A-4147-A177-3AD203B41FA5}">
                      <a16:colId xmlns:a16="http://schemas.microsoft.com/office/drawing/2014/main" val="20002"/>
                    </a:ext>
                  </a:extLst>
                </a:gridCol>
                <a:gridCol w="2011300">
                  <a:extLst>
                    <a:ext uri="{9D8B030D-6E8A-4147-A177-3AD203B41FA5}">
                      <a16:colId xmlns:a16="http://schemas.microsoft.com/office/drawing/2014/main" val="20003"/>
                    </a:ext>
                  </a:extLst>
                </a:gridCol>
              </a:tblGrid>
              <a:tr h="712723">
                <a:tc>
                  <a:txBody>
                    <a:bodyPr/>
                    <a:lstStyle/>
                    <a:p>
                      <a:r>
                        <a:rPr lang="en-GB" sz="1900" dirty="0"/>
                        <a:t>Level of demand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900" dirty="0"/>
                        <a:t>Target grades</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900" dirty="0"/>
                        <a:t>% marks Foundation Tier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sz="1900" baseline="0" dirty="0"/>
                        <a:t>% marks </a:t>
                      </a:r>
                      <a:br>
                        <a:rPr lang="en-GB" sz="1900" baseline="0" dirty="0"/>
                      </a:br>
                      <a:r>
                        <a:rPr lang="en-GB" sz="1900" baseline="0" dirty="0"/>
                        <a:t>Higher Tier </a:t>
                      </a:r>
                      <a:endParaRPr lang="en-GB" sz="19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25612">
                <a:tc>
                  <a:txBody>
                    <a:bodyPr/>
                    <a:lstStyle/>
                    <a:p>
                      <a:r>
                        <a:rPr lang="en-GB" sz="2000" dirty="0"/>
                        <a:t>Low</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2000" dirty="0"/>
                        <a:t>1-3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2000" dirty="0"/>
                        <a:t>60%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endParaRPr lang="en-GB" sz="20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425612">
                <a:tc>
                  <a:txBody>
                    <a:bodyPr/>
                    <a:lstStyle/>
                    <a:p>
                      <a:r>
                        <a:rPr lang="en-GB" sz="2000" dirty="0"/>
                        <a:t>Standard</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2000" dirty="0"/>
                        <a:t>4-5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2000" dirty="0"/>
                        <a:t>40%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2000" dirty="0"/>
                        <a:t>40%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760020">
                <a:tc>
                  <a:txBody>
                    <a:bodyPr/>
                    <a:lstStyle/>
                    <a:p>
                      <a:r>
                        <a:rPr lang="en-GB" sz="2000" dirty="0"/>
                        <a:t>Standard/High</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2000" dirty="0"/>
                        <a:t>6-7</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rowSpan="2">
                  <a:txBody>
                    <a:bodyPr/>
                    <a:lstStyle/>
                    <a:p>
                      <a:endParaRPr lang="en-GB" sz="2000"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rowSpan="2">
                  <a:txBody>
                    <a:bodyPr/>
                    <a:lstStyle/>
                    <a:p>
                      <a:r>
                        <a:rPr lang="en-GB" sz="2000" dirty="0"/>
                        <a:t>60%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25612">
                <a:tc>
                  <a:txBody>
                    <a:bodyPr/>
                    <a:lstStyle/>
                    <a:p>
                      <a:r>
                        <a:rPr lang="en-GB" sz="2000" dirty="0"/>
                        <a:t>High</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r>
                        <a:rPr lang="en-GB" sz="2000" dirty="0"/>
                        <a:t>8-9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vMerge="1">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vMerge="1">
                  <a:txBody>
                    <a:bodyPr/>
                    <a:lstStyle/>
                    <a:p>
                      <a:endParaRPr lang="en-GB" dirty="0"/>
                    </a:p>
                  </a:txBody>
                  <a:tcPr>
                    <a:lnL w="12700" cap="flat" cmpd="sng" algn="ctr">
                      <a:solidFill>
                        <a:schemeClr val="tx2"/>
                      </a:solidFill>
                      <a:prstDash val="solid"/>
                      <a:round/>
                      <a:headEnd type="none" w="med" len="med"/>
                      <a:tailEnd type="none" w="med" len="med"/>
                    </a:lnL>
                    <a:lnT w="12700" cap="flat" cmpd="sng" algn="ctr">
                      <a:solidFill>
                        <a:schemeClr val="tx2"/>
                      </a:solidFill>
                      <a:prstDash val="solid"/>
                      <a:round/>
                      <a:headEnd type="none" w="med" len="med"/>
                      <a:tailEnd type="none" w="med" len="med"/>
                    </a:lnT>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2733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we don’t write graded questions </a:t>
            </a:r>
          </a:p>
        </p:txBody>
      </p:sp>
      <p:sp>
        <p:nvSpPr>
          <p:cNvPr id="3" name="Content Placeholder 2"/>
          <p:cNvSpPr>
            <a:spLocks noGrp="1"/>
          </p:cNvSpPr>
          <p:nvPr>
            <p:ph idx="1"/>
          </p:nvPr>
        </p:nvSpPr>
        <p:spPr>
          <a:xfrm>
            <a:off x="539999" y="1731713"/>
            <a:ext cx="8159863" cy="4406804"/>
          </a:xfrm>
        </p:spPr>
        <p:txBody>
          <a:bodyPr/>
          <a:lstStyle/>
          <a:p>
            <a:pPr>
              <a:lnSpc>
                <a:spcPts val="2800"/>
              </a:lnSpc>
            </a:pPr>
            <a:r>
              <a:rPr lang="en-GB" dirty="0"/>
              <a:t>Science curriculum and assessment covers:</a:t>
            </a:r>
          </a:p>
          <a:p>
            <a:pPr lvl="1">
              <a:lnSpc>
                <a:spcPts val="2800"/>
              </a:lnSpc>
              <a:buClr>
                <a:schemeClr val="tx2"/>
              </a:buClr>
              <a:buSzPct val="50000"/>
              <a:buFont typeface="Courier New" panose="02070309020205020404" pitchFamily="49" charset="0"/>
              <a:buChar char="o"/>
            </a:pPr>
            <a:r>
              <a:rPr lang="en-GB" dirty="0"/>
              <a:t>diverse and large amount of content </a:t>
            </a:r>
          </a:p>
          <a:p>
            <a:pPr lvl="1">
              <a:lnSpc>
                <a:spcPts val="2800"/>
              </a:lnSpc>
              <a:buClr>
                <a:schemeClr val="tx2"/>
              </a:buClr>
              <a:buSzPct val="50000"/>
              <a:buFont typeface="Courier New" panose="02070309020205020404" pitchFamily="49" charset="0"/>
              <a:buChar char="o"/>
            </a:pPr>
            <a:r>
              <a:rPr lang="en-GB" dirty="0"/>
              <a:t>wide range of maths skills</a:t>
            </a:r>
          </a:p>
          <a:p>
            <a:pPr lvl="1">
              <a:lnSpc>
                <a:spcPts val="2800"/>
              </a:lnSpc>
              <a:buClr>
                <a:schemeClr val="tx2"/>
              </a:buClr>
              <a:buSzPct val="50000"/>
              <a:buFont typeface="Courier New" panose="02070309020205020404" pitchFamily="49" charset="0"/>
              <a:buChar char="o"/>
            </a:pPr>
            <a:r>
              <a:rPr lang="en-GB" dirty="0"/>
              <a:t>wide range of practical skills that include apparatus and techniques (ATs) and working scientifically</a:t>
            </a:r>
          </a:p>
          <a:p>
            <a:pPr lvl="1">
              <a:lnSpc>
                <a:spcPts val="2800"/>
              </a:lnSpc>
              <a:buClr>
                <a:schemeClr val="tx2"/>
              </a:buClr>
              <a:buSzPct val="50000"/>
              <a:buFont typeface="Courier New" panose="02070309020205020404" pitchFamily="49" charset="0"/>
              <a:buChar char="o"/>
            </a:pPr>
            <a:r>
              <a:rPr lang="en-GB" dirty="0"/>
              <a:t>range of question styles.</a:t>
            </a:r>
          </a:p>
          <a:p>
            <a:pPr>
              <a:lnSpc>
                <a:spcPts val="2800"/>
              </a:lnSpc>
            </a:pPr>
            <a:r>
              <a:rPr lang="en-GB" dirty="0"/>
              <a:t>Questions are made up of a number of items assessing different assessment skills and parts of the specification. </a:t>
            </a:r>
          </a:p>
          <a:p>
            <a:pPr>
              <a:lnSpc>
                <a:spcPts val="2800"/>
              </a:lnSpc>
            </a:pPr>
            <a:r>
              <a:rPr lang="en-GB" dirty="0"/>
              <a:t>To perform equally well and at the same level in all these is rare. </a:t>
            </a:r>
          </a:p>
          <a:p>
            <a:endParaRPr lang="en-GB" dirty="0"/>
          </a:p>
          <a:p>
            <a:endParaRPr lang="en-GB" dirty="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6</a:t>
            </a:fld>
            <a:endParaRPr lang="en-GB" dirty="0"/>
          </a:p>
        </p:txBody>
      </p:sp>
      <p:sp>
        <p:nvSpPr>
          <p:cNvPr id="5" name="Footer Placeholder 4"/>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4134720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EB46D-EC51-4CFE-9967-ACD9B58D5B8C}"/>
              </a:ext>
            </a:extLst>
          </p:cNvPr>
          <p:cNvSpPr>
            <a:spLocks noGrp="1"/>
          </p:cNvSpPr>
          <p:nvPr>
            <p:ph type="title"/>
          </p:nvPr>
        </p:nvSpPr>
        <p:spPr/>
        <p:txBody>
          <a:bodyPr/>
          <a:lstStyle/>
          <a:p>
            <a:r>
              <a:rPr lang="en-GB" dirty="0"/>
              <a:t>Why we don’t write graded questions </a:t>
            </a:r>
          </a:p>
        </p:txBody>
      </p:sp>
      <p:sp>
        <p:nvSpPr>
          <p:cNvPr id="3" name="Content Placeholder 2">
            <a:extLst>
              <a:ext uri="{FF2B5EF4-FFF2-40B4-BE49-F238E27FC236}">
                <a16:creationId xmlns:a16="http://schemas.microsoft.com/office/drawing/2014/main" id="{B75B361C-BD7E-4425-9632-061C7DFF492E}"/>
              </a:ext>
            </a:extLst>
          </p:cNvPr>
          <p:cNvSpPr>
            <a:spLocks noGrp="1"/>
          </p:cNvSpPr>
          <p:nvPr>
            <p:ph idx="1"/>
          </p:nvPr>
        </p:nvSpPr>
        <p:spPr/>
        <p:txBody>
          <a:bodyPr/>
          <a:lstStyle/>
          <a:p>
            <a:r>
              <a:rPr lang="en-GB" dirty="0"/>
              <a:t>The range and breadth of skills and knowledge required in science means there isn’t a clear cut-off where you can say ‘this, a Grade 5 can do but a Grade 4 can’t’.</a:t>
            </a:r>
          </a:p>
          <a:p>
            <a:r>
              <a:rPr lang="en-GB" dirty="0"/>
              <a:t>Rather, it is a continuum, evidenced by the total number of marks across the specification.</a:t>
            </a:r>
          </a:p>
          <a:p>
            <a:r>
              <a:rPr lang="en-GB" dirty="0"/>
              <a:t>If questions were graded we would expect all students who achieve a Grade 4 to get the questions targeting Grade 4 (and below) correct, but not any targeting higher grades. This isn’t what happens.</a:t>
            </a:r>
          </a:p>
          <a:p>
            <a:r>
              <a:rPr lang="en-GB" dirty="0"/>
              <a:t>Student performance across the assessments is ‘spikey’, depending on their strengths and weaknesses.</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E4F07B15-266F-4141-A140-5CBE6D7C9DE8}"/>
              </a:ext>
            </a:extLst>
          </p:cNvPr>
          <p:cNvSpPr>
            <a:spLocks noGrp="1"/>
          </p:cNvSpPr>
          <p:nvPr>
            <p:ph type="sldNum" sz="quarter" idx="4"/>
          </p:nvPr>
        </p:nvSpPr>
        <p:spPr/>
        <p:txBody>
          <a:bodyPr/>
          <a:lstStyle/>
          <a:p>
            <a:fld id="{9D4704D4-DAEA-4D4A-A9DC-4373E3AC7101}" type="slidenum">
              <a:rPr lang="en-GB" smtClean="0"/>
              <a:pPr/>
              <a:t>7</a:t>
            </a:fld>
            <a:endParaRPr lang="en-GB" dirty="0"/>
          </a:p>
        </p:txBody>
      </p:sp>
      <p:sp>
        <p:nvSpPr>
          <p:cNvPr id="5" name="Footer Placeholder 4">
            <a:extLst>
              <a:ext uri="{FF2B5EF4-FFF2-40B4-BE49-F238E27FC236}">
                <a16:creationId xmlns:a16="http://schemas.microsoft.com/office/drawing/2014/main" id="{BD10CFC2-BDA8-4F54-A4A6-569546CF0509}"/>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41898870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03A88-59D0-4525-94F2-36C996A92C5B}"/>
              </a:ext>
            </a:extLst>
          </p:cNvPr>
          <p:cNvSpPr>
            <a:spLocks noGrp="1"/>
          </p:cNvSpPr>
          <p:nvPr>
            <p:ph type="title"/>
          </p:nvPr>
        </p:nvSpPr>
        <p:spPr/>
        <p:txBody>
          <a:bodyPr/>
          <a:lstStyle/>
          <a:p>
            <a:r>
              <a:rPr lang="en-GB" dirty="0"/>
              <a:t>Why we don’t write graded questions </a:t>
            </a:r>
          </a:p>
        </p:txBody>
      </p:sp>
      <p:sp>
        <p:nvSpPr>
          <p:cNvPr id="3" name="Content Placeholder 2">
            <a:extLst>
              <a:ext uri="{FF2B5EF4-FFF2-40B4-BE49-F238E27FC236}">
                <a16:creationId xmlns:a16="http://schemas.microsoft.com/office/drawing/2014/main" id="{68943B34-D0C3-4192-A627-C924255F13F8}"/>
              </a:ext>
            </a:extLst>
          </p:cNvPr>
          <p:cNvSpPr>
            <a:spLocks noGrp="1"/>
          </p:cNvSpPr>
          <p:nvPr>
            <p:ph idx="1"/>
          </p:nvPr>
        </p:nvSpPr>
        <p:spPr/>
        <p:txBody>
          <a:bodyPr/>
          <a:lstStyle/>
          <a:p>
            <a:pPr marL="0" indent="0">
              <a:lnSpc>
                <a:spcPts val="2800"/>
              </a:lnSpc>
              <a:buNone/>
            </a:pPr>
            <a:r>
              <a:rPr lang="en-GB" dirty="0"/>
              <a:t>Example – Combined Science Trilogy 2019</a:t>
            </a:r>
          </a:p>
          <a:p>
            <a:pPr>
              <a:lnSpc>
                <a:spcPts val="2800"/>
              </a:lnSpc>
            </a:pPr>
            <a:r>
              <a:rPr lang="en-GB" dirty="0"/>
              <a:t>Across the six Trilogy papers 249 items provided the 420 marks available for the specification.</a:t>
            </a:r>
          </a:p>
          <a:p>
            <a:pPr>
              <a:lnSpc>
                <a:spcPts val="2800"/>
              </a:lnSpc>
            </a:pPr>
            <a:r>
              <a:rPr lang="en-GB" dirty="0"/>
              <a:t>Students needed 200 out of the 420 marks to achieve a Grade 4.</a:t>
            </a:r>
          </a:p>
          <a:p>
            <a:pPr>
              <a:lnSpc>
                <a:spcPts val="2800"/>
              </a:lnSpc>
            </a:pPr>
            <a:r>
              <a:rPr lang="en-GB" dirty="0"/>
              <a:t>Any combination of marks from the 249 items that will total 200 marks will ensure a Grade 4.</a:t>
            </a:r>
          </a:p>
          <a:p>
            <a:pPr>
              <a:lnSpc>
                <a:spcPts val="2800"/>
              </a:lnSpc>
            </a:pPr>
            <a:r>
              <a:rPr lang="en-GB" dirty="0"/>
              <a:t>There is therefore an almost infinite number of ways a student can achieve their Grade 4.</a:t>
            </a:r>
          </a:p>
          <a:p>
            <a:endParaRPr lang="en-GB" dirty="0"/>
          </a:p>
          <a:p>
            <a:endParaRPr lang="en-GB" dirty="0"/>
          </a:p>
        </p:txBody>
      </p:sp>
      <p:sp>
        <p:nvSpPr>
          <p:cNvPr id="4" name="Slide Number Placeholder 3">
            <a:extLst>
              <a:ext uri="{FF2B5EF4-FFF2-40B4-BE49-F238E27FC236}">
                <a16:creationId xmlns:a16="http://schemas.microsoft.com/office/drawing/2014/main" id="{D9AFCE91-429B-4869-B20F-776579CDE151}"/>
              </a:ext>
            </a:extLst>
          </p:cNvPr>
          <p:cNvSpPr>
            <a:spLocks noGrp="1"/>
          </p:cNvSpPr>
          <p:nvPr>
            <p:ph type="sldNum" sz="quarter" idx="4"/>
          </p:nvPr>
        </p:nvSpPr>
        <p:spPr/>
        <p:txBody>
          <a:bodyPr/>
          <a:lstStyle/>
          <a:p>
            <a:fld id="{9D4704D4-DAEA-4D4A-A9DC-4373E3AC7101}" type="slidenum">
              <a:rPr lang="en-GB" smtClean="0"/>
              <a:pPr/>
              <a:t>8</a:t>
            </a:fld>
            <a:endParaRPr lang="en-GB" dirty="0"/>
          </a:p>
        </p:txBody>
      </p:sp>
      <p:sp>
        <p:nvSpPr>
          <p:cNvPr id="5" name="Footer Placeholder 4">
            <a:extLst>
              <a:ext uri="{FF2B5EF4-FFF2-40B4-BE49-F238E27FC236}">
                <a16:creationId xmlns:a16="http://schemas.microsoft.com/office/drawing/2014/main" id="{82552EEC-79C8-42DD-9DCF-09ADC34C944E}"/>
              </a:ext>
            </a:extLst>
          </p:cNvPr>
          <p:cNvSpPr>
            <a:spLocks noGrp="1"/>
          </p:cNvSpPr>
          <p:nvPr>
            <p:ph type="ftr" sz="quarter" idx="3"/>
          </p:nvPr>
        </p:nvSpPr>
        <p:spPr/>
        <p:txBody>
          <a:bodyPr/>
          <a:lstStyle/>
          <a:p>
            <a:r>
              <a:rPr lang="en-US"/>
              <a:t>Copyright © AQA and its licensors. All rights reserved.</a:t>
            </a:r>
            <a:endParaRPr lang="en-US" dirty="0"/>
          </a:p>
        </p:txBody>
      </p:sp>
    </p:spTree>
    <p:extLst>
      <p:ext uri="{BB962C8B-B14F-4D97-AF65-F5344CB8AC3E}">
        <p14:creationId xmlns:p14="http://schemas.microsoft.com/office/powerpoint/2010/main" val="38723308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Marks and grades</a:t>
            </a:r>
          </a:p>
        </p:txBody>
      </p:sp>
      <p:sp>
        <p:nvSpPr>
          <p:cNvPr id="3" name="Content Placeholder 2"/>
          <p:cNvSpPr>
            <a:spLocks noGrp="1"/>
          </p:cNvSpPr>
          <p:nvPr>
            <p:ph idx="1"/>
          </p:nvPr>
        </p:nvSpPr>
        <p:spPr>
          <a:xfrm>
            <a:off x="558800" y="1270815"/>
            <a:ext cx="8045200" cy="4406804"/>
          </a:xfrm>
        </p:spPr>
        <p:txBody>
          <a:bodyPr/>
          <a:lstStyle/>
          <a:p>
            <a:r>
              <a:rPr lang="en-GB" dirty="0"/>
              <a:t>There are a total of 420 marks on Trilogy Combined and a total of 400 marks on Synergy Combined at each tier </a:t>
            </a:r>
          </a:p>
          <a:p>
            <a:r>
              <a:rPr lang="en-GB" dirty="0"/>
              <a:t>Trilogy Combined:</a:t>
            </a:r>
            <a:br>
              <a:rPr lang="en-GB" dirty="0"/>
            </a:br>
            <a:r>
              <a:rPr lang="en-GB" dirty="0"/>
              <a:t>252 marks = 60% Low Demand </a:t>
            </a:r>
          </a:p>
          <a:p>
            <a:pPr marL="360000" lvl="1" indent="0">
              <a:buNone/>
            </a:pPr>
            <a:r>
              <a:rPr lang="en-GB" dirty="0"/>
              <a:t>168 marks = 40% Standard Demand</a:t>
            </a:r>
            <a:br>
              <a:rPr lang="en-GB" dirty="0"/>
            </a:br>
            <a:br>
              <a:rPr lang="en-GB" dirty="0"/>
            </a:br>
            <a:br>
              <a:rPr lang="en-GB" dirty="0"/>
            </a:br>
            <a:endParaRPr lang="en-GB" dirty="0"/>
          </a:p>
          <a:p>
            <a:endParaRPr lang="en-GB" dirty="0"/>
          </a:p>
          <a:p>
            <a:endParaRPr lang="en-GB" dirty="0"/>
          </a:p>
          <a:p>
            <a:endParaRPr lang="en-GB" dirty="0"/>
          </a:p>
        </p:txBody>
      </p:sp>
      <p:sp>
        <p:nvSpPr>
          <p:cNvPr id="4" name="Slide Number Placeholder 3"/>
          <p:cNvSpPr>
            <a:spLocks noGrp="1"/>
          </p:cNvSpPr>
          <p:nvPr>
            <p:ph type="sldNum" sz="quarter" idx="4"/>
          </p:nvPr>
        </p:nvSpPr>
        <p:spPr/>
        <p:txBody>
          <a:bodyPr/>
          <a:lstStyle/>
          <a:p>
            <a:fld id="{9D4704D4-DAEA-4D4A-A9DC-4373E3AC7101}" type="slidenum">
              <a:rPr lang="en-GB" smtClean="0"/>
              <a:pPr/>
              <a:t>9</a:t>
            </a:fld>
            <a:endParaRPr lang="en-GB" dirty="0"/>
          </a:p>
        </p:txBody>
      </p:sp>
      <p:sp>
        <p:nvSpPr>
          <p:cNvPr id="5" name="Footer Placeholder 4"/>
          <p:cNvSpPr>
            <a:spLocks noGrp="1"/>
          </p:cNvSpPr>
          <p:nvPr>
            <p:ph type="ftr" sz="quarter" idx="3"/>
          </p:nvPr>
        </p:nvSpPr>
        <p:spPr/>
        <p:txBody>
          <a:bodyPr/>
          <a:lstStyle/>
          <a:p>
            <a:r>
              <a:rPr lang="en-US"/>
              <a:t>Copyright © AQA and its licensors. All rights reserved.</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4142982561"/>
              </p:ext>
            </p:extLst>
          </p:nvPr>
        </p:nvGraphicFramePr>
        <p:xfrm>
          <a:off x="540000" y="3385877"/>
          <a:ext cx="8045200" cy="2854230"/>
        </p:xfrm>
        <a:graphic>
          <a:graphicData uri="http://schemas.openxmlformats.org/drawingml/2006/table">
            <a:tbl>
              <a:tblPr firstRow="1" bandRow="1">
                <a:tableStyleId>{5C22544A-7EE6-4342-B048-85BDC9FD1C3A}</a:tableStyleId>
              </a:tblPr>
              <a:tblGrid>
                <a:gridCol w="2011300">
                  <a:extLst>
                    <a:ext uri="{9D8B030D-6E8A-4147-A177-3AD203B41FA5}">
                      <a16:colId xmlns:a16="http://schemas.microsoft.com/office/drawing/2014/main" val="20000"/>
                    </a:ext>
                  </a:extLst>
                </a:gridCol>
                <a:gridCol w="2011300">
                  <a:extLst>
                    <a:ext uri="{9D8B030D-6E8A-4147-A177-3AD203B41FA5}">
                      <a16:colId xmlns:a16="http://schemas.microsoft.com/office/drawing/2014/main" val="20001"/>
                    </a:ext>
                  </a:extLst>
                </a:gridCol>
                <a:gridCol w="2011300">
                  <a:extLst>
                    <a:ext uri="{9D8B030D-6E8A-4147-A177-3AD203B41FA5}">
                      <a16:colId xmlns:a16="http://schemas.microsoft.com/office/drawing/2014/main" val="20002"/>
                    </a:ext>
                  </a:extLst>
                </a:gridCol>
                <a:gridCol w="2011300">
                  <a:extLst>
                    <a:ext uri="{9D8B030D-6E8A-4147-A177-3AD203B41FA5}">
                      <a16:colId xmlns:a16="http://schemas.microsoft.com/office/drawing/2014/main" val="20003"/>
                    </a:ext>
                  </a:extLst>
                </a:gridCol>
              </a:tblGrid>
              <a:tr h="475705">
                <a:tc>
                  <a:txBody>
                    <a:bodyPr/>
                    <a:lstStyle/>
                    <a:p>
                      <a:r>
                        <a:rPr lang="en-GB" dirty="0"/>
                        <a:t>2018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r>
                        <a:rPr lang="en-GB" dirty="0"/>
                        <a:t>2019</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tc>
                  <a:txBody>
                    <a:bodyPr/>
                    <a:lstStyle/>
                    <a:p>
                      <a:endParaRPr lang="en-GB" dirty="0"/>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tx2"/>
                    </a:solidFill>
                  </a:tcPr>
                </a:tc>
                <a:extLst>
                  <a:ext uri="{0D108BD9-81ED-4DB2-BD59-A6C34878D82A}">
                    <a16:rowId xmlns:a16="http://schemas.microsoft.com/office/drawing/2014/main" val="10000"/>
                  </a:ext>
                </a:extLst>
              </a:tr>
              <a:tr h="475705">
                <a:tc>
                  <a:txBody>
                    <a:bodyPr/>
                    <a:lstStyle/>
                    <a:p>
                      <a:r>
                        <a:rPr lang="en-GB" dirty="0"/>
                        <a:t>Marks needed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n-GB" dirty="0"/>
                        <a:t>Grade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n-GB" dirty="0"/>
                        <a:t>Marks needed </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n-GB" dirty="0"/>
                        <a:t>Grade</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1"/>
                  </a:ext>
                </a:extLst>
              </a:tr>
              <a:tr h="475705">
                <a:tc>
                  <a:txBody>
                    <a:bodyPr/>
                    <a:lstStyle/>
                    <a:p>
                      <a:r>
                        <a:rPr lang="en-GB" dirty="0"/>
                        <a:t>253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n-GB" dirty="0"/>
                        <a:t>5-5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n-GB" dirty="0"/>
                        <a:t>243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n-GB" dirty="0"/>
                        <a:t>5-5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2"/>
                  </a:ext>
                </a:extLst>
              </a:tr>
              <a:tr h="475705">
                <a:tc>
                  <a:txBody>
                    <a:bodyPr/>
                    <a:lstStyle/>
                    <a:p>
                      <a:r>
                        <a:rPr lang="en-GB" dirty="0"/>
                        <a:t>235</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n-GB" dirty="0"/>
                        <a:t>5-4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n-GB" dirty="0"/>
                        <a:t>221</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n-GB" dirty="0"/>
                        <a:t>5-4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3"/>
                  </a:ext>
                </a:extLst>
              </a:tr>
              <a:tr h="475705">
                <a:tc>
                  <a:txBody>
                    <a:bodyPr/>
                    <a:lstStyle/>
                    <a:p>
                      <a:r>
                        <a:rPr lang="en-GB" dirty="0"/>
                        <a:t>218</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n-GB" dirty="0"/>
                        <a:t>4-4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n-GB" dirty="0"/>
                        <a:t>200</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n-GB" dirty="0"/>
                        <a:t>4-4</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4"/>
                  </a:ext>
                </a:extLst>
              </a:tr>
              <a:tr h="475705">
                <a:tc>
                  <a:txBody>
                    <a:bodyPr/>
                    <a:lstStyle/>
                    <a:p>
                      <a:r>
                        <a:rPr lang="en-GB" dirty="0"/>
                        <a:t>193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n-GB" dirty="0"/>
                        <a:t>4-3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n-GB" dirty="0"/>
                        <a:t>173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tc>
                  <a:txBody>
                    <a:bodyPr/>
                    <a:lstStyle/>
                    <a:p>
                      <a:r>
                        <a:rPr lang="en-GB" dirty="0"/>
                        <a:t>4-3</a:t>
                      </a:r>
                    </a:p>
                  </a:txBody>
                  <a:tcP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2"/>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058776457"/>
      </p:ext>
    </p:extLst>
  </p:cSld>
  <p:clrMapOvr>
    <a:masterClrMapping/>
  </p:clrMapOvr>
</p:sld>
</file>

<file path=ppt/theme/theme1.xml><?xml version="1.0" encoding="utf-8"?>
<a:theme xmlns:a="http://schemas.openxmlformats.org/drawingml/2006/main" name="AQA presentation master Events">
  <a:themeElements>
    <a:clrScheme name="Custom 2">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2F71AC"/>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2218</Words>
  <Application>Microsoft Office PowerPoint</Application>
  <PresentationFormat>On-screen Show (4:3)</PresentationFormat>
  <Paragraphs>346</Paragraphs>
  <Slides>25</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Courier New</vt:lpstr>
      <vt:lpstr>AQA presentation master Events</vt:lpstr>
      <vt:lpstr>ASE Annual Conference: Why questions are not graded 9-1 </vt:lpstr>
      <vt:lpstr>Welcome</vt:lpstr>
      <vt:lpstr>This meeting will be recorded</vt:lpstr>
      <vt:lpstr>Outline for the session</vt:lpstr>
      <vt:lpstr>Levels of demand </vt:lpstr>
      <vt:lpstr>Why we don’t write graded questions </vt:lpstr>
      <vt:lpstr>Why we don’t write graded questions </vt:lpstr>
      <vt:lpstr>Why we don’t write graded questions </vt:lpstr>
      <vt:lpstr>Marks and grades</vt:lpstr>
      <vt:lpstr>Marks and grades </vt:lpstr>
      <vt:lpstr>Marks and grades </vt:lpstr>
      <vt:lpstr>Balance of the papers </vt:lpstr>
      <vt:lpstr>Characteristics of low demand questions</vt:lpstr>
      <vt:lpstr>Characteristics of standard demand questions </vt:lpstr>
      <vt:lpstr>Characteristics of high demand questions </vt:lpstr>
      <vt:lpstr>Grades within a level of demand </vt:lpstr>
      <vt:lpstr>Grades within a level of demand </vt:lpstr>
      <vt:lpstr>Grade boundaries, outcomes and awarding </vt:lpstr>
      <vt:lpstr>Impact for teaching and learning</vt:lpstr>
      <vt:lpstr>School monitoring systems</vt:lpstr>
      <vt:lpstr>Any questions?</vt:lpstr>
      <vt:lpstr>New GCSE science resources</vt:lpstr>
      <vt:lpstr>How did we do?</vt:lpstr>
      <vt:lpstr>Get in touch</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 2020 Why questions are not graded 9–1</dc:title>
  <dc:creator>AQA</dc:creator>
  <cp:lastPrinted>2019-11-08T11:42:22Z</cp:lastPrinted>
  <dcterms:created xsi:type="dcterms:W3CDTF">2017-07-10T11:13:35Z</dcterms:created>
  <dcterms:modified xsi:type="dcterms:W3CDTF">2019-11-29T14:40:39Z</dcterms:modified>
</cp:coreProperties>
</file>