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51"/>
  </p:notesMasterIdLst>
  <p:handoutMasterIdLst>
    <p:handoutMasterId r:id="rId52"/>
  </p:handoutMasterIdLst>
  <p:sldIdLst>
    <p:sldId id="256" r:id="rId2"/>
    <p:sldId id="302" r:id="rId3"/>
    <p:sldId id="303" r:id="rId4"/>
    <p:sldId id="258" r:id="rId5"/>
    <p:sldId id="339" r:id="rId6"/>
    <p:sldId id="363" r:id="rId7"/>
    <p:sldId id="382" r:id="rId8"/>
    <p:sldId id="380" r:id="rId9"/>
    <p:sldId id="368" r:id="rId10"/>
    <p:sldId id="366" r:id="rId11"/>
    <p:sldId id="367" r:id="rId12"/>
    <p:sldId id="351" r:id="rId13"/>
    <p:sldId id="383" r:id="rId14"/>
    <p:sldId id="352" r:id="rId15"/>
    <p:sldId id="385" r:id="rId16"/>
    <p:sldId id="353" r:id="rId17"/>
    <p:sldId id="361" r:id="rId18"/>
    <p:sldId id="365" r:id="rId19"/>
    <p:sldId id="369" r:id="rId20"/>
    <p:sldId id="370" r:id="rId21"/>
    <p:sldId id="381" r:id="rId22"/>
    <p:sldId id="329" r:id="rId23"/>
    <p:sldId id="362" r:id="rId24"/>
    <p:sldId id="386" r:id="rId25"/>
    <p:sldId id="354" r:id="rId26"/>
    <p:sldId id="355" r:id="rId27"/>
    <p:sldId id="356" r:id="rId28"/>
    <p:sldId id="358" r:id="rId29"/>
    <p:sldId id="371" r:id="rId30"/>
    <p:sldId id="359" r:id="rId31"/>
    <p:sldId id="372" r:id="rId32"/>
    <p:sldId id="376" r:id="rId33"/>
    <p:sldId id="387" r:id="rId34"/>
    <p:sldId id="377" r:id="rId35"/>
    <p:sldId id="429" r:id="rId36"/>
    <p:sldId id="388" r:id="rId37"/>
    <p:sldId id="378" r:id="rId38"/>
    <p:sldId id="379" r:id="rId39"/>
    <p:sldId id="389" r:id="rId40"/>
    <p:sldId id="390" r:id="rId41"/>
    <p:sldId id="375" r:id="rId42"/>
    <p:sldId id="391" r:id="rId43"/>
    <p:sldId id="341" r:id="rId44"/>
    <p:sldId id="374" r:id="rId45"/>
    <p:sldId id="410" r:id="rId46"/>
    <p:sldId id="438" r:id="rId47"/>
    <p:sldId id="300" r:id="rId48"/>
    <p:sldId id="428" r:id="rId49"/>
    <p:sldId id="263" r:id="rId50"/>
  </p:sldIdLst>
  <p:sldSz cx="9144000" cy="6858000" type="screen4x3"/>
  <p:notesSz cx="6805613" cy="9944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59857A7-F430-4EE6-B994-F510B0AE8F4E}">
          <p14:sldIdLst>
            <p14:sldId id="256"/>
            <p14:sldId id="302"/>
            <p14:sldId id="303"/>
            <p14:sldId id="258"/>
            <p14:sldId id="339"/>
            <p14:sldId id="363"/>
            <p14:sldId id="382"/>
            <p14:sldId id="380"/>
            <p14:sldId id="368"/>
            <p14:sldId id="366"/>
            <p14:sldId id="367"/>
            <p14:sldId id="351"/>
            <p14:sldId id="383"/>
            <p14:sldId id="352"/>
            <p14:sldId id="385"/>
            <p14:sldId id="353"/>
            <p14:sldId id="361"/>
            <p14:sldId id="365"/>
            <p14:sldId id="369"/>
            <p14:sldId id="370"/>
            <p14:sldId id="381"/>
            <p14:sldId id="329"/>
            <p14:sldId id="362"/>
            <p14:sldId id="386"/>
            <p14:sldId id="354"/>
            <p14:sldId id="355"/>
            <p14:sldId id="356"/>
            <p14:sldId id="358"/>
            <p14:sldId id="371"/>
            <p14:sldId id="359"/>
            <p14:sldId id="372"/>
            <p14:sldId id="376"/>
            <p14:sldId id="387"/>
            <p14:sldId id="377"/>
            <p14:sldId id="429"/>
            <p14:sldId id="388"/>
            <p14:sldId id="378"/>
            <p14:sldId id="379"/>
            <p14:sldId id="389"/>
            <p14:sldId id="390"/>
            <p14:sldId id="375"/>
            <p14:sldId id="391"/>
            <p14:sldId id="341"/>
            <p14:sldId id="374"/>
            <p14:sldId id="410"/>
            <p14:sldId id="438"/>
            <p14:sldId id="300"/>
            <p14:sldId id="428"/>
            <p14:sldId id="263"/>
          </p14:sldIdLst>
        </p14:section>
      </p14:sectionLst>
    </p:ext>
    <p:ext uri="{EFAFB233-063F-42B5-8137-9DF3F51BA10A}">
      <p15:sldGuideLst xmlns:p15="http://schemas.microsoft.com/office/powerpoint/2012/main">
        <p15:guide id="1" orient="horz" pos="2157">
          <p15:clr>
            <a:srgbClr val="A4A3A4"/>
          </p15:clr>
        </p15:guide>
        <p15:guide id="2" orient="horz" pos="4230">
          <p15:clr>
            <a:srgbClr val="A4A3A4"/>
          </p15:clr>
        </p15:guide>
        <p15:guide id="3" pos="344">
          <p15:clr>
            <a:srgbClr val="A4A3A4"/>
          </p15:clr>
        </p15:guide>
      </p15:sldGuideLst>
    </p:ext>
    <p:ext uri="{2D200454-40CA-4A62-9FC3-DE9A4176ACB9}">
      <p15:notesGuideLst xmlns:p15="http://schemas.microsoft.com/office/powerpoint/2012/main">
        <p15:guide id="1" orient="horz" pos="3132">
          <p15:clr>
            <a:srgbClr val="A4A3A4"/>
          </p15:clr>
        </p15:guide>
        <p15:guide id="2" pos="214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utley, Helen" initials="RH" lastIdx="7" clrIdx="0"/>
  <p:cmAuthor id="1" name="Clarke, Julian" initials="CJ" lastIdx="13" clrIdx="1"/>
  <p:cmAuthor id="2" name="Woodbridge, Zoe" initials="WZ" lastIdx="12" clrIdx="2">
    <p:extLst/>
  </p:cmAuthor>
  <p:cmAuthor id="3" name="Lauren" initials="LD" lastIdx="4"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B4B4B"/>
    <a:srgbClr val="3273AF"/>
    <a:srgbClr val="783C2D"/>
    <a:srgbClr val="DC7D28"/>
    <a:srgbClr val="6464A0"/>
    <a:srgbClr val="325F7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6" autoAdjust="0"/>
    <p:restoredTop sz="94532" autoAdjust="0"/>
  </p:normalViewPr>
  <p:slideViewPr>
    <p:cSldViewPr snapToGrid="0" snapToObjects="1" showGuides="1">
      <p:cViewPr varScale="1">
        <p:scale>
          <a:sx n="67" d="100"/>
          <a:sy n="67" d="100"/>
        </p:scale>
        <p:origin x="1770" y="60"/>
      </p:cViewPr>
      <p:guideLst>
        <p:guide orient="horz" pos="2157"/>
        <p:guide orient="horz" pos="4230"/>
        <p:guide pos="34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90" d="100"/>
          <a:sy n="90" d="100"/>
        </p:scale>
        <p:origin x="-1908" y="-126"/>
      </p:cViewPr>
      <p:guideLst>
        <p:guide orient="horz" pos="3132"/>
        <p:guide pos="214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internal\dfs\Redirected_Folders\JJClarke\Desktop\Gender%20BCP%2012H%20Final%202018%20data%20shared.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internal\dfs\Redirected_Folders\JJClarke\Desktop\Gender%20BCP%2012H%20Final%202018%20data%20shared.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internal\dfs\Redirected_Folders\JJClarke\Desktop\Gender%20BCP%2012H%20Final%202018%20data%20shared.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H:\2018%20Gender%20data\Shared%20with%20DfE\JC%20Copy%20of%20BCP%2012H%20Gender%20data%20Final%202018%20150719%20new%20scales%20corrected.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H:\2018%20Gender%20data\Shared%20with%20DfE\JC%20Copy%20of%20BCP%2012H%20Gender%20data%20Final%202018%20150719%20new%20scales%20corrected.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H:\2018%20Gender%20data\Shared%20with%20DfE\JC%20Copy%20of%20BCP%2012H%20Gender%20data%20Final%202018%20150719%20new%20scales%20corrected.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H:\2018%20Gender%20data\Shared%20with%20DfE\JC%20Copy%20of%20BCP%2012H%20Gender%20data%20Final%202018%20150719%20new%20scales%20corrected.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internal\dfs\Redirected_Folders\JJClarke\Desktop\Gender%20BCP%2012H%20Final%202018%20data%20shared.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internal\dfs\Redirected_Folders\JJClarke\Desktop\Gender%20BCP%2012H%20Final%202018%20data%20share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lang="en-GB" dirty="0"/>
          </a:p>
        </c:rich>
      </c:tx>
      <c:overlay val="0"/>
    </c:title>
    <c:autoTitleDeleted val="0"/>
    <c:plotArea>
      <c:layout/>
      <c:barChart>
        <c:barDir val="col"/>
        <c:grouping val="clustered"/>
        <c:varyColors val="0"/>
        <c:ser>
          <c:idx val="0"/>
          <c:order val="0"/>
          <c:tx>
            <c:v>Female</c:v>
          </c:tx>
          <c:invertIfNegative val="0"/>
          <c:cat>
            <c:strRef>
              <c:f>'8461 BCP 12H average grid'!$E$2:$AC$2</c:f>
              <c:strCache>
                <c:ptCount val="25"/>
                <c:pt idx="0">
                  <c:v>Maths marks</c:v>
                </c:pt>
                <c:pt idx="1">
                  <c:v>Working Scientifically marks: Scientific thinking</c:v>
                </c:pt>
                <c:pt idx="2">
                  <c:v>Working Scientifically marks: Exp. Skills</c:v>
                </c:pt>
                <c:pt idx="3">
                  <c:v>Working Scientifically marks: Analysis and evaluation</c:v>
                </c:pt>
                <c:pt idx="4">
                  <c:v>Required practical marks</c:v>
                </c:pt>
                <c:pt idx="5">
                  <c:v>Linking of ideas marks</c:v>
                </c:pt>
                <c:pt idx="6">
                  <c:v>AO1 ‒ Demonstrate knowledge and understanding of: Scientific ideas</c:v>
                </c:pt>
                <c:pt idx="7">
                  <c:v>AO1 ‒ Demonstrate knowledge and understanding of: Techniques and procedures</c:v>
                </c:pt>
                <c:pt idx="8">
                  <c:v>AO1 ‒ Demonstrate knowledge and understanding of: AO1 in isolation</c:v>
                </c:pt>
                <c:pt idx="9">
                  <c:v>AO2 ‒ Apply knowledge and understanding of: Scientific ideas</c:v>
                </c:pt>
                <c:pt idx="10">
                  <c:v>AO2 ‒ Apply knowledge and understanding of: Techniques and procedures</c:v>
                </c:pt>
                <c:pt idx="11">
                  <c:v>AO3 ‒ Analyse information and ideas to: Interpret and evaluate: Element 1A</c:v>
                </c:pt>
                <c:pt idx="12">
                  <c:v>AO3 ‒ Analyse information and ideas to: Interpret and evaluate: Element 1B</c:v>
                </c:pt>
                <c:pt idx="13">
                  <c:v>AO3 ‒ Analyse information and ideas to: Make judgements and draw conclusions: Element 2A</c:v>
                </c:pt>
                <c:pt idx="14">
                  <c:v>AO3 ‒ Analyse information and ideas to: Make judgements and draw conclusions: Element 2B</c:v>
                </c:pt>
                <c:pt idx="15">
                  <c:v>AO3 ‒ Analyse information and ideas to: Develop and improve exp. Procedures: Element 3A</c:v>
                </c:pt>
                <c:pt idx="16">
                  <c:v>AO3 ‒ Analyse information and ideas to: Develop and improve exp. Procedures: Element 3B</c:v>
                </c:pt>
                <c:pt idx="17">
                  <c:v>Grades 4‒5</c:v>
                </c:pt>
                <c:pt idx="18">
                  <c:v>Grades 6‒7</c:v>
                </c:pt>
                <c:pt idx="19">
                  <c:v>Grades 8‒9</c:v>
                </c:pt>
                <c:pt idx="20">
                  <c:v>Total marks </c:v>
                </c:pt>
                <c:pt idx="21">
                  <c:v>Marks common to Found. Tier</c:v>
                </c:pt>
                <c:pt idx="22">
                  <c:v>Closed</c:v>
                </c:pt>
                <c:pt idx="23">
                  <c:v>Open</c:v>
                </c:pt>
                <c:pt idx="24">
                  <c:v>Extended response</c:v>
                </c:pt>
              </c:strCache>
            </c:strRef>
          </c:cat>
          <c:val>
            <c:numRef>
              <c:f>'8461 BCP 12H average grid'!$E$98:$U$98</c:f>
              <c:numCache>
                <c:formatCode>0.000</c:formatCode>
                <c:ptCount val="17"/>
                <c:pt idx="0">
                  <c:v>0.30932646637371797</c:v>
                </c:pt>
                <c:pt idx="1">
                  <c:v>0.28460075751041669</c:v>
                </c:pt>
                <c:pt idx="2">
                  <c:v>0.13684994363440861</c:v>
                </c:pt>
                <c:pt idx="3">
                  <c:v>0.27570255600737181</c:v>
                </c:pt>
                <c:pt idx="4">
                  <c:v>0.17650542678777778</c:v>
                </c:pt>
                <c:pt idx="5">
                  <c:v>0.18248747174800001</c:v>
                </c:pt>
                <c:pt idx="6">
                  <c:v>0.29421287735784307</c:v>
                </c:pt>
                <c:pt idx="7">
                  <c:v>0.22236632391666666</c:v>
                </c:pt>
                <c:pt idx="8">
                  <c:v>0.53899492922222225</c:v>
                </c:pt>
                <c:pt idx="9">
                  <c:v>0.24293416992276423</c:v>
                </c:pt>
                <c:pt idx="10">
                  <c:v>0.24503181678640351</c:v>
                </c:pt>
                <c:pt idx="11">
                  <c:v>0.32004544790277778</c:v>
                </c:pt>
                <c:pt idx="12">
                  <c:v>0.37872562144444438</c:v>
                </c:pt>
                <c:pt idx="13">
                  <c:v>0.51837219816666658</c:v>
                </c:pt>
                <c:pt idx="14">
                  <c:v>0.52633475743333336</c:v>
                </c:pt>
                <c:pt idx="15">
                  <c:v>9.9354108015151515E-2</c:v>
                </c:pt>
                <c:pt idx="16">
                  <c:v>0.24356579566666667</c:v>
                </c:pt>
              </c:numCache>
            </c:numRef>
          </c:val>
          <c:extLst>
            <c:ext xmlns:c16="http://schemas.microsoft.com/office/drawing/2014/chart" uri="{C3380CC4-5D6E-409C-BE32-E72D297353CC}">
              <c16:uniqueId val="{00000000-0812-4218-B04C-0A2561F81F27}"/>
            </c:ext>
          </c:extLst>
        </c:ser>
        <c:ser>
          <c:idx val="1"/>
          <c:order val="1"/>
          <c:tx>
            <c:v>Male</c:v>
          </c:tx>
          <c:invertIfNegative val="0"/>
          <c:cat>
            <c:strRef>
              <c:f>'8461 BCP 12H average grid'!$E$2:$AC$2</c:f>
              <c:strCache>
                <c:ptCount val="25"/>
                <c:pt idx="0">
                  <c:v>Maths marks</c:v>
                </c:pt>
                <c:pt idx="1">
                  <c:v>Working Scientifically marks: Scientific thinking</c:v>
                </c:pt>
                <c:pt idx="2">
                  <c:v>Working Scientifically marks: Exp. Skills</c:v>
                </c:pt>
                <c:pt idx="3">
                  <c:v>Working Scientifically marks: Analysis and evaluation</c:v>
                </c:pt>
                <c:pt idx="4">
                  <c:v>Required practical marks</c:v>
                </c:pt>
                <c:pt idx="5">
                  <c:v>Linking of ideas marks</c:v>
                </c:pt>
                <c:pt idx="6">
                  <c:v>AO1 ‒ Demonstrate knowledge and understanding of: Scientific ideas</c:v>
                </c:pt>
                <c:pt idx="7">
                  <c:v>AO1 ‒ Demonstrate knowledge and understanding of: Techniques and procedures</c:v>
                </c:pt>
                <c:pt idx="8">
                  <c:v>AO1 ‒ Demonstrate knowledge and understanding of: AO1 in isolation</c:v>
                </c:pt>
                <c:pt idx="9">
                  <c:v>AO2 ‒ Apply knowledge and understanding of: Scientific ideas</c:v>
                </c:pt>
                <c:pt idx="10">
                  <c:v>AO2 ‒ Apply knowledge and understanding of: Techniques and procedures</c:v>
                </c:pt>
                <c:pt idx="11">
                  <c:v>AO3 ‒ Analyse information and ideas to: Interpret and evaluate: Element 1A</c:v>
                </c:pt>
                <c:pt idx="12">
                  <c:v>AO3 ‒ Analyse information and ideas to: Interpret and evaluate: Element 1B</c:v>
                </c:pt>
                <c:pt idx="13">
                  <c:v>AO3 ‒ Analyse information and ideas to: Make judgements and draw conclusions: Element 2A</c:v>
                </c:pt>
                <c:pt idx="14">
                  <c:v>AO3 ‒ Analyse information and ideas to: Make judgements and draw conclusions: Element 2B</c:v>
                </c:pt>
                <c:pt idx="15">
                  <c:v>AO3 ‒ Analyse information and ideas to: Develop and improve exp. Procedures: Element 3A</c:v>
                </c:pt>
                <c:pt idx="16">
                  <c:v>AO3 ‒ Analyse information and ideas to: Develop and improve exp. Procedures: Element 3B</c:v>
                </c:pt>
                <c:pt idx="17">
                  <c:v>Grades 4‒5</c:v>
                </c:pt>
                <c:pt idx="18">
                  <c:v>Grades 6‒7</c:v>
                </c:pt>
                <c:pt idx="19">
                  <c:v>Grades 8‒9</c:v>
                </c:pt>
                <c:pt idx="20">
                  <c:v>Total marks </c:v>
                </c:pt>
                <c:pt idx="21">
                  <c:v>Marks common to Found. Tier</c:v>
                </c:pt>
                <c:pt idx="22">
                  <c:v>Closed</c:v>
                </c:pt>
                <c:pt idx="23">
                  <c:v>Open</c:v>
                </c:pt>
                <c:pt idx="24">
                  <c:v>Extended response</c:v>
                </c:pt>
              </c:strCache>
            </c:strRef>
          </c:cat>
          <c:val>
            <c:numRef>
              <c:f>'8461 BCP 12H average grid'!$E$106:$U$106</c:f>
              <c:numCache>
                <c:formatCode>0.000</c:formatCode>
                <c:ptCount val="17"/>
                <c:pt idx="0">
                  <c:v>0.32349962113461539</c:v>
                </c:pt>
                <c:pt idx="1">
                  <c:v>0.27323863387500003</c:v>
                </c:pt>
                <c:pt idx="2">
                  <c:v>0.12601355078225807</c:v>
                </c:pt>
                <c:pt idx="3">
                  <c:v>0.28460498907051279</c:v>
                </c:pt>
                <c:pt idx="4">
                  <c:v>0.1685998927</c:v>
                </c:pt>
                <c:pt idx="5">
                  <c:v>0.17390378474666668</c:v>
                </c:pt>
                <c:pt idx="6">
                  <c:v>0.27926989928308821</c:v>
                </c:pt>
                <c:pt idx="7">
                  <c:v>0.20680901903333332</c:v>
                </c:pt>
                <c:pt idx="8">
                  <c:v>0.52138773795555549</c:v>
                </c:pt>
                <c:pt idx="9">
                  <c:v>0.23906741482926827</c:v>
                </c:pt>
                <c:pt idx="10">
                  <c:v>0.25319455353947373</c:v>
                </c:pt>
                <c:pt idx="11">
                  <c:v>0.32110125231250003</c:v>
                </c:pt>
                <c:pt idx="12">
                  <c:v>0.35008665905555553</c:v>
                </c:pt>
                <c:pt idx="13">
                  <c:v>0.52760389716666667</c:v>
                </c:pt>
                <c:pt idx="14">
                  <c:v>0.52912709916666667</c:v>
                </c:pt>
                <c:pt idx="15">
                  <c:v>9.1532118060606071E-2</c:v>
                </c:pt>
                <c:pt idx="16">
                  <c:v>0.24006226066666669</c:v>
                </c:pt>
              </c:numCache>
            </c:numRef>
          </c:val>
          <c:extLst>
            <c:ext xmlns:c16="http://schemas.microsoft.com/office/drawing/2014/chart" uri="{C3380CC4-5D6E-409C-BE32-E72D297353CC}">
              <c16:uniqueId val="{00000001-0812-4218-B04C-0A2561F81F27}"/>
            </c:ext>
          </c:extLst>
        </c:ser>
        <c:dLbls>
          <c:showLegendKey val="0"/>
          <c:showVal val="0"/>
          <c:showCatName val="0"/>
          <c:showSerName val="0"/>
          <c:showPercent val="0"/>
          <c:showBubbleSize val="0"/>
        </c:dLbls>
        <c:gapWidth val="150"/>
        <c:axId val="116303744"/>
        <c:axId val="116305280"/>
      </c:barChart>
      <c:catAx>
        <c:axId val="116303744"/>
        <c:scaling>
          <c:orientation val="minMax"/>
        </c:scaling>
        <c:delete val="0"/>
        <c:axPos val="b"/>
        <c:numFmt formatCode="General" sourceLinked="0"/>
        <c:majorTickMark val="out"/>
        <c:minorTickMark val="none"/>
        <c:tickLblPos val="nextTo"/>
        <c:crossAx val="116305280"/>
        <c:crosses val="autoZero"/>
        <c:auto val="1"/>
        <c:lblAlgn val="ctr"/>
        <c:lblOffset val="100"/>
        <c:noMultiLvlLbl val="0"/>
      </c:catAx>
      <c:valAx>
        <c:axId val="116305280"/>
        <c:scaling>
          <c:orientation val="minMax"/>
          <c:max val="0.9"/>
        </c:scaling>
        <c:delete val="0"/>
        <c:axPos val="l"/>
        <c:majorGridlines/>
        <c:numFmt formatCode="0.000" sourceLinked="1"/>
        <c:majorTickMark val="out"/>
        <c:minorTickMark val="none"/>
        <c:tickLblPos val="nextTo"/>
        <c:crossAx val="116303744"/>
        <c:crosses val="autoZero"/>
        <c:crossBetween val="between"/>
      </c:valAx>
    </c:plotArea>
    <c:legend>
      <c:legendPos val="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GB" sz="1800" b="1" i="0" baseline="0" dirty="0">
                <a:solidFill>
                  <a:schemeClr val="tx1"/>
                </a:solidFill>
                <a:effectLst/>
              </a:rPr>
              <a:t>AQA GCSE Chemistry 2018 proportion of available marks gained by gender</a:t>
            </a:r>
            <a:endParaRPr lang="en-GB" dirty="0">
              <a:solidFill>
                <a:schemeClr val="tx1"/>
              </a:solidFill>
              <a:effectLst/>
            </a:endParaRPr>
          </a:p>
        </c:rich>
      </c:tx>
      <c:overlay val="0"/>
    </c:title>
    <c:autoTitleDeleted val="0"/>
    <c:plotArea>
      <c:layout/>
      <c:barChart>
        <c:barDir val="col"/>
        <c:grouping val="clustered"/>
        <c:varyColors val="0"/>
        <c:ser>
          <c:idx val="0"/>
          <c:order val="0"/>
          <c:tx>
            <c:v>Female</c:v>
          </c:tx>
          <c:invertIfNegative val="0"/>
          <c:cat>
            <c:strRef>
              <c:f>'8462 BCP 12H average grid'!$E$2:$AC$2</c:f>
              <c:strCache>
                <c:ptCount val="25"/>
                <c:pt idx="0">
                  <c:v>Maths marks</c:v>
                </c:pt>
                <c:pt idx="1">
                  <c:v>Working Scientifically marks: Scientific thinking</c:v>
                </c:pt>
                <c:pt idx="2">
                  <c:v>Working Scientifically marks: Exp. Skills</c:v>
                </c:pt>
                <c:pt idx="3">
                  <c:v>Working Scientifically marks: Analysis and evaluation</c:v>
                </c:pt>
                <c:pt idx="4">
                  <c:v>Required practical marks</c:v>
                </c:pt>
                <c:pt idx="5">
                  <c:v>Linking of ideas marks</c:v>
                </c:pt>
                <c:pt idx="6">
                  <c:v>AO1 ‒ Demonstrate knowledge and understanding of: Scientific ideas</c:v>
                </c:pt>
                <c:pt idx="7">
                  <c:v>AO1 ‒ Demonstrate knowledge and understanding of: Techniques and procedures</c:v>
                </c:pt>
                <c:pt idx="8">
                  <c:v>AO1 ‒ Demonstrate knowledge and understanding of: AO1 in isolation</c:v>
                </c:pt>
                <c:pt idx="9">
                  <c:v>AO2 ‒ Apply knowledge and understanding of: Scientific ideas</c:v>
                </c:pt>
                <c:pt idx="10">
                  <c:v>AO2 ‒ Apply knowledge and understanding of: Techniques and procedures</c:v>
                </c:pt>
                <c:pt idx="11">
                  <c:v>AO3 ‒ Analyse information and ideas to: Interpret and evaluate: Element 1A</c:v>
                </c:pt>
                <c:pt idx="12">
                  <c:v>AO3 ‒ Analyse information and ideas to: Interpret and evaluate: Element 1B</c:v>
                </c:pt>
                <c:pt idx="13">
                  <c:v>AO3 ‒ Analyse information and ideas to: Make judgements and draw conclusions: Element 2A</c:v>
                </c:pt>
                <c:pt idx="14">
                  <c:v>AO3 ‒ Analyse information and ideas to: Make judgements and draw conclusions: Element 2B</c:v>
                </c:pt>
                <c:pt idx="15">
                  <c:v>AO3 ‒ Analyse information and ideas to: Develop and improve exp. Procedures: Element 3A</c:v>
                </c:pt>
                <c:pt idx="16">
                  <c:v>AO3 ‒ Analyse information and ideas to: Develop and improve exp. Procedures: Element 3B</c:v>
                </c:pt>
                <c:pt idx="17">
                  <c:v>Grades 4‒5</c:v>
                </c:pt>
                <c:pt idx="18">
                  <c:v>Grades 6‒7</c:v>
                </c:pt>
                <c:pt idx="19">
                  <c:v>Grades 8‒9</c:v>
                </c:pt>
                <c:pt idx="20">
                  <c:v>Total marks </c:v>
                </c:pt>
                <c:pt idx="21">
                  <c:v>Marks common to Found. Tier</c:v>
                </c:pt>
                <c:pt idx="22">
                  <c:v>Closed</c:v>
                </c:pt>
                <c:pt idx="23">
                  <c:v>Open</c:v>
                </c:pt>
                <c:pt idx="24">
                  <c:v>Extended response</c:v>
                </c:pt>
              </c:strCache>
            </c:strRef>
          </c:cat>
          <c:val>
            <c:numRef>
              <c:f>'8462 BCP 12H average grid'!$E$104:$U$104</c:f>
              <c:numCache>
                <c:formatCode>0.000</c:formatCode>
                <c:ptCount val="17"/>
                <c:pt idx="0">
                  <c:v>0.26704588736585372</c:v>
                </c:pt>
                <c:pt idx="1">
                  <c:v>0.32797340128985508</c:v>
                </c:pt>
                <c:pt idx="2">
                  <c:v>0.1596923921302083</c:v>
                </c:pt>
                <c:pt idx="3">
                  <c:v>0.22784149556000002</c:v>
                </c:pt>
                <c:pt idx="4">
                  <c:v>0.20391724619444446</c:v>
                </c:pt>
                <c:pt idx="5">
                  <c:v>0.13741673204166666</c:v>
                </c:pt>
                <c:pt idx="6">
                  <c:v>0.28933110592261907</c:v>
                </c:pt>
                <c:pt idx="7">
                  <c:v>0.24584588338194449</c:v>
                </c:pt>
                <c:pt idx="8">
                  <c:v>0.39500112186805564</c:v>
                </c:pt>
                <c:pt idx="9">
                  <c:v>0.35062476611250004</c:v>
                </c:pt>
                <c:pt idx="10">
                  <c:v>0.27706717889682536</c:v>
                </c:pt>
                <c:pt idx="11">
                  <c:v>0.7270275633333334</c:v>
                </c:pt>
                <c:pt idx="12">
                  <c:v>0.27180303394444444</c:v>
                </c:pt>
                <c:pt idx="13">
                  <c:v>0.37009769499999995</c:v>
                </c:pt>
                <c:pt idx="14">
                  <c:v>0.27113930461111108</c:v>
                </c:pt>
                <c:pt idx="15">
                  <c:v>0.10168012</c:v>
                </c:pt>
                <c:pt idx="16">
                  <c:v>0.17150983666666667</c:v>
                </c:pt>
              </c:numCache>
            </c:numRef>
          </c:val>
          <c:extLst>
            <c:ext xmlns:c16="http://schemas.microsoft.com/office/drawing/2014/chart" uri="{C3380CC4-5D6E-409C-BE32-E72D297353CC}">
              <c16:uniqueId val="{00000000-A801-4DD8-8896-C80E23ABD0B1}"/>
            </c:ext>
          </c:extLst>
        </c:ser>
        <c:ser>
          <c:idx val="1"/>
          <c:order val="1"/>
          <c:tx>
            <c:v>Male</c:v>
          </c:tx>
          <c:invertIfNegative val="0"/>
          <c:cat>
            <c:strRef>
              <c:f>'8462 BCP 12H average grid'!$E$2:$AC$2</c:f>
              <c:strCache>
                <c:ptCount val="25"/>
                <c:pt idx="0">
                  <c:v>Maths marks</c:v>
                </c:pt>
                <c:pt idx="1">
                  <c:v>Working Scientifically marks: Scientific thinking</c:v>
                </c:pt>
                <c:pt idx="2">
                  <c:v>Working Scientifically marks: Exp. Skills</c:v>
                </c:pt>
                <c:pt idx="3">
                  <c:v>Working Scientifically marks: Analysis and evaluation</c:v>
                </c:pt>
                <c:pt idx="4">
                  <c:v>Required practical marks</c:v>
                </c:pt>
                <c:pt idx="5">
                  <c:v>Linking of ideas marks</c:v>
                </c:pt>
                <c:pt idx="6">
                  <c:v>AO1 ‒ Demonstrate knowledge and understanding of: Scientific ideas</c:v>
                </c:pt>
                <c:pt idx="7">
                  <c:v>AO1 ‒ Demonstrate knowledge and understanding of: Techniques and procedures</c:v>
                </c:pt>
                <c:pt idx="8">
                  <c:v>AO1 ‒ Demonstrate knowledge and understanding of: AO1 in isolation</c:v>
                </c:pt>
                <c:pt idx="9">
                  <c:v>AO2 ‒ Apply knowledge and understanding of: Scientific ideas</c:v>
                </c:pt>
                <c:pt idx="10">
                  <c:v>AO2 ‒ Apply knowledge and understanding of: Techniques and procedures</c:v>
                </c:pt>
                <c:pt idx="11">
                  <c:v>AO3 ‒ Analyse information and ideas to: Interpret and evaluate: Element 1A</c:v>
                </c:pt>
                <c:pt idx="12">
                  <c:v>AO3 ‒ Analyse information and ideas to: Interpret and evaluate: Element 1B</c:v>
                </c:pt>
                <c:pt idx="13">
                  <c:v>AO3 ‒ Analyse information and ideas to: Make judgements and draw conclusions: Element 2A</c:v>
                </c:pt>
                <c:pt idx="14">
                  <c:v>AO3 ‒ Analyse information and ideas to: Make judgements and draw conclusions: Element 2B</c:v>
                </c:pt>
                <c:pt idx="15">
                  <c:v>AO3 ‒ Analyse information and ideas to: Develop and improve exp. Procedures: Element 3A</c:v>
                </c:pt>
                <c:pt idx="16">
                  <c:v>AO3 ‒ Analyse information and ideas to: Develop and improve exp. Procedures: Element 3B</c:v>
                </c:pt>
                <c:pt idx="17">
                  <c:v>Grades 4‒5</c:v>
                </c:pt>
                <c:pt idx="18">
                  <c:v>Grades 6‒7</c:v>
                </c:pt>
                <c:pt idx="19">
                  <c:v>Grades 8‒9</c:v>
                </c:pt>
                <c:pt idx="20">
                  <c:v>Total marks </c:v>
                </c:pt>
                <c:pt idx="21">
                  <c:v>Marks common to Found. Tier</c:v>
                </c:pt>
                <c:pt idx="22">
                  <c:v>Closed</c:v>
                </c:pt>
                <c:pt idx="23">
                  <c:v>Open</c:v>
                </c:pt>
                <c:pt idx="24">
                  <c:v>Extended response</c:v>
                </c:pt>
              </c:strCache>
            </c:strRef>
          </c:cat>
          <c:val>
            <c:numRef>
              <c:f>'8462 BCP 12H average grid'!$E$112:$U$112</c:f>
              <c:numCache>
                <c:formatCode>0.000</c:formatCode>
                <c:ptCount val="17"/>
                <c:pt idx="0">
                  <c:v>0.27458546790484317</c:v>
                </c:pt>
                <c:pt idx="1">
                  <c:v>0.33237580348339124</c:v>
                </c:pt>
                <c:pt idx="2">
                  <c:v>0.15572757347259705</c:v>
                </c:pt>
                <c:pt idx="3">
                  <c:v>0.23166291793464835</c:v>
                </c:pt>
                <c:pt idx="4">
                  <c:v>0.19689260827969352</c:v>
                </c:pt>
                <c:pt idx="5">
                  <c:v>0.12965318890675664</c:v>
                </c:pt>
                <c:pt idx="6">
                  <c:v>0.28177980525696483</c:v>
                </c:pt>
                <c:pt idx="7">
                  <c:v>0.22819696367869957</c:v>
                </c:pt>
                <c:pt idx="8">
                  <c:v>0.37404446365544292</c:v>
                </c:pt>
                <c:pt idx="9">
                  <c:v>0.34760105550743592</c:v>
                </c:pt>
                <c:pt idx="10">
                  <c:v>0.28719831657813488</c:v>
                </c:pt>
                <c:pt idx="11">
                  <c:v>0.71321241219880838</c:v>
                </c:pt>
                <c:pt idx="12">
                  <c:v>0.26450809735542319</c:v>
                </c:pt>
                <c:pt idx="13">
                  <c:v>0.37890858454253323</c:v>
                </c:pt>
                <c:pt idx="14">
                  <c:v>0.28452848122329805</c:v>
                </c:pt>
                <c:pt idx="15">
                  <c:v>0.11412281359052813</c:v>
                </c:pt>
                <c:pt idx="16">
                  <c:v>0.16568229754323291</c:v>
                </c:pt>
              </c:numCache>
            </c:numRef>
          </c:val>
          <c:extLst>
            <c:ext xmlns:c16="http://schemas.microsoft.com/office/drawing/2014/chart" uri="{C3380CC4-5D6E-409C-BE32-E72D297353CC}">
              <c16:uniqueId val="{00000001-A801-4DD8-8896-C80E23ABD0B1}"/>
            </c:ext>
          </c:extLst>
        </c:ser>
        <c:dLbls>
          <c:showLegendKey val="0"/>
          <c:showVal val="0"/>
          <c:showCatName val="0"/>
          <c:showSerName val="0"/>
          <c:showPercent val="0"/>
          <c:showBubbleSize val="0"/>
        </c:dLbls>
        <c:gapWidth val="150"/>
        <c:axId val="115905664"/>
        <c:axId val="115907200"/>
      </c:barChart>
      <c:catAx>
        <c:axId val="115905664"/>
        <c:scaling>
          <c:orientation val="minMax"/>
        </c:scaling>
        <c:delete val="0"/>
        <c:axPos val="b"/>
        <c:numFmt formatCode="General" sourceLinked="0"/>
        <c:majorTickMark val="out"/>
        <c:minorTickMark val="none"/>
        <c:tickLblPos val="nextTo"/>
        <c:crossAx val="115907200"/>
        <c:crosses val="autoZero"/>
        <c:auto val="1"/>
        <c:lblAlgn val="ctr"/>
        <c:lblOffset val="100"/>
        <c:noMultiLvlLbl val="0"/>
      </c:catAx>
      <c:valAx>
        <c:axId val="115907200"/>
        <c:scaling>
          <c:orientation val="minMax"/>
          <c:max val="0.9"/>
        </c:scaling>
        <c:delete val="0"/>
        <c:axPos val="l"/>
        <c:majorGridlines/>
        <c:numFmt formatCode="0.000" sourceLinked="1"/>
        <c:majorTickMark val="out"/>
        <c:minorTickMark val="none"/>
        <c:tickLblPos val="nextTo"/>
        <c:crossAx val="115905664"/>
        <c:crosses val="autoZero"/>
        <c:crossBetween val="between"/>
      </c:valAx>
    </c:plotArea>
    <c:legend>
      <c:legendPos val="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GB" sz="1800" b="1" i="0" baseline="0" dirty="0">
                <a:solidFill>
                  <a:schemeClr val="tx1"/>
                </a:solidFill>
                <a:effectLst/>
              </a:rPr>
              <a:t>AQA GCSE Physics 2018 proportion of available marks gained by gender</a:t>
            </a:r>
            <a:endParaRPr lang="en-GB" dirty="0">
              <a:solidFill>
                <a:schemeClr val="tx1"/>
              </a:solidFill>
              <a:effectLst/>
            </a:endParaRPr>
          </a:p>
        </c:rich>
      </c:tx>
      <c:overlay val="0"/>
    </c:title>
    <c:autoTitleDeleted val="0"/>
    <c:plotArea>
      <c:layout/>
      <c:barChart>
        <c:barDir val="col"/>
        <c:grouping val="clustered"/>
        <c:varyColors val="0"/>
        <c:ser>
          <c:idx val="0"/>
          <c:order val="0"/>
          <c:tx>
            <c:v>Female</c:v>
          </c:tx>
          <c:invertIfNegative val="0"/>
          <c:cat>
            <c:strRef>
              <c:f>'8463 BCP 12H average grid'!$E$2:$AC$2</c:f>
              <c:strCache>
                <c:ptCount val="25"/>
                <c:pt idx="0">
                  <c:v>Maths marks</c:v>
                </c:pt>
                <c:pt idx="1">
                  <c:v>Working Scientifically marks: Scientific thinking</c:v>
                </c:pt>
                <c:pt idx="2">
                  <c:v>Working Scientifically marks: Exp. Skills</c:v>
                </c:pt>
                <c:pt idx="3">
                  <c:v>Working Scientifically marks: Analysis and evaluation</c:v>
                </c:pt>
                <c:pt idx="4">
                  <c:v>Required practical marks</c:v>
                </c:pt>
                <c:pt idx="5">
                  <c:v>Linking of ideas marks</c:v>
                </c:pt>
                <c:pt idx="6">
                  <c:v>AO1 ‒ Demonstrate knowledge and understanding of: Scientific ideas</c:v>
                </c:pt>
                <c:pt idx="7">
                  <c:v>AO1 ‒ Demonstrate knowledge and understanding of: Techniques and procedures</c:v>
                </c:pt>
                <c:pt idx="8">
                  <c:v>AO1 ‒ Demonstrate knowledge and understanding of: AO1 in isolation</c:v>
                </c:pt>
                <c:pt idx="9">
                  <c:v>AO2 ‒ Apply knowledge and understanding of: Scientific ideas</c:v>
                </c:pt>
                <c:pt idx="10">
                  <c:v>AO2 ‒ Apply knowledge and understanding of: Techniques and procedures</c:v>
                </c:pt>
                <c:pt idx="11">
                  <c:v>AO3 ‒ Analyse information and ideas to: Interpret and evaluate: Element 1A</c:v>
                </c:pt>
                <c:pt idx="12">
                  <c:v>AO3 ‒ Analyse information and ideas to: Interpret and evaluate: Element 1B</c:v>
                </c:pt>
                <c:pt idx="13">
                  <c:v>AO3 ‒ Analyse information and ideas to: Make judgements and draw conclusions: Element 2A</c:v>
                </c:pt>
                <c:pt idx="14">
                  <c:v>AO3 ‒ Analyse information and ideas to: Make judgements and draw conclusions: Element 2B</c:v>
                </c:pt>
                <c:pt idx="15">
                  <c:v>AO3 ‒ Analyse information and ideas to: Develop and improve exp. Procedures: Element 3A</c:v>
                </c:pt>
                <c:pt idx="16">
                  <c:v>AO3 ‒ Analyse information and ideas to: Develop and improve exp. Procedures: Element 3B</c:v>
                </c:pt>
                <c:pt idx="17">
                  <c:v>Grades 4‒5</c:v>
                </c:pt>
                <c:pt idx="18">
                  <c:v>Grades 6‒7</c:v>
                </c:pt>
                <c:pt idx="19">
                  <c:v>Grades 8‒9</c:v>
                </c:pt>
                <c:pt idx="20">
                  <c:v>Total marks </c:v>
                </c:pt>
                <c:pt idx="21">
                  <c:v>Marks common to Found. Tier</c:v>
                </c:pt>
                <c:pt idx="22">
                  <c:v>Closed</c:v>
                </c:pt>
                <c:pt idx="23">
                  <c:v>Open</c:v>
                </c:pt>
                <c:pt idx="24">
                  <c:v>Extended response</c:v>
                </c:pt>
              </c:strCache>
            </c:strRef>
          </c:cat>
          <c:val>
            <c:numRef>
              <c:f>'8463 BCP 12H average grid'!$E$100:$U$100</c:f>
              <c:numCache>
                <c:formatCode>0.000</c:formatCode>
                <c:ptCount val="17"/>
                <c:pt idx="0">
                  <c:v>0.19353661899253735</c:v>
                </c:pt>
                <c:pt idx="1">
                  <c:v>0.23192834565909093</c:v>
                </c:pt>
                <c:pt idx="2">
                  <c:v>0.14016885962037037</c:v>
                </c:pt>
                <c:pt idx="3">
                  <c:v>0.30334819541935482</c:v>
                </c:pt>
                <c:pt idx="4">
                  <c:v>0.21483773794573638</c:v>
                </c:pt>
                <c:pt idx="5">
                  <c:v>0.10248270965579712</c:v>
                </c:pt>
                <c:pt idx="6">
                  <c:v>0.30939596843461536</c:v>
                </c:pt>
                <c:pt idx="7">
                  <c:v>0.14492123577777777</c:v>
                </c:pt>
                <c:pt idx="8">
                  <c:v>0.56937871941111107</c:v>
                </c:pt>
                <c:pt idx="9">
                  <c:v>0.20120198605907175</c:v>
                </c:pt>
                <c:pt idx="10">
                  <c:v>0.33860016924999997</c:v>
                </c:pt>
                <c:pt idx="11">
                  <c:v>0.31034979950000002</c:v>
                </c:pt>
                <c:pt idx="12">
                  <c:v>0.21505602643749999</c:v>
                </c:pt>
                <c:pt idx="13">
                  <c:v>0.24212555566666669</c:v>
                </c:pt>
                <c:pt idx="14">
                  <c:v>0.27345803137500002</c:v>
                </c:pt>
                <c:pt idx="15">
                  <c:v>0.19750688509999997</c:v>
                </c:pt>
                <c:pt idx="16">
                  <c:v>0.32219569725000002</c:v>
                </c:pt>
              </c:numCache>
            </c:numRef>
          </c:val>
          <c:extLst>
            <c:ext xmlns:c16="http://schemas.microsoft.com/office/drawing/2014/chart" uri="{C3380CC4-5D6E-409C-BE32-E72D297353CC}">
              <c16:uniqueId val="{00000000-E7AA-4753-9661-B84CBBF3480C}"/>
            </c:ext>
          </c:extLst>
        </c:ser>
        <c:ser>
          <c:idx val="1"/>
          <c:order val="1"/>
          <c:tx>
            <c:v>Male</c:v>
          </c:tx>
          <c:invertIfNegative val="0"/>
          <c:cat>
            <c:strRef>
              <c:f>'8463 BCP 12H average grid'!$E$2:$AC$2</c:f>
              <c:strCache>
                <c:ptCount val="25"/>
                <c:pt idx="0">
                  <c:v>Maths marks</c:v>
                </c:pt>
                <c:pt idx="1">
                  <c:v>Working Scientifically marks: Scientific thinking</c:v>
                </c:pt>
                <c:pt idx="2">
                  <c:v>Working Scientifically marks: Exp. Skills</c:v>
                </c:pt>
                <c:pt idx="3">
                  <c:v>Working Scientifically marks: Analysis and evaluation</c:v>
                </c:pt>
                <c:pt idx="4">
                  <c:v>Required practical marks</c:v>
                </c:pt>
                <c:pt idx="5">
                  <c:v>Linking of ideas marks</c:v>
                </c:pt>
                <c:pt idx="6">
                  <c:v>AO1 ‒ Demonstrate knowledge and understanding of: Scientific ideas</c:v>
                </c:pt>
                <c:pt idx="7">
                  <c:v>AO1 ‒ Demonstrate knowledge and understanding of: Techniques and procedures</c:v>
                </c:pt>
                <c:pt idx="8">
                  <c:v>AO1 ‒ Demonstrate knowledge and understanding of: AO1 in isolation</c:v>
                </c:pt>
                <c:pt idx="9">
                  <c:v>AO2 ‒ Apply knowledge and understanding of: Scientific ideas</c:v>
                </c:pt>
                <c:pt idx="10">
                  <c:v>AO2 ‒ Apply knowledge and understanding of: Techniques and procedures</c:v>
                </c:pt>
                <c:pt idx="11">
                  <c:v>AO3 ‒ Analyse information and ideas to: Interpret and evaluate: Element 1A</c:v>
                </c:pt>
                <c:pt idx="12">
                  <c:v>AO3 ‒ Analyse information and ideas to: Interpret and evaluate: Element 1B</c:v>
                </c:pt>
                <c:pt idx="13">
                  <c:v>AO3 ‒ Analyse information and ideas to: Make judgements and draw conclusions: Element 2A</c:v>
                </c:pt>
                <c:pt idx="14">
                  <c:v>AO3 ‒ Analyse information and ideas to: Make judgements and draw conclusions: Element 2B</c:v>
                </c:pt>
                <c:pt idx="15">
                  <c:v>AO3 ‒ Analyse information and ideas to: Develop and improve exp. Procedures: Element 3A</c:v>
                </c:pt>
                <c:pt idx="16">
                  <c:v>AO3 ‒ Analyse information and ideas to: Develop and improve exp. Procedures: Element 3B</c:v>
                </c:pt>
                <c:pt idx="17">
                  <c:v>Grades 4‒5</c:v>
                </c:pt>
                <c:pt idx="18">
                  <c:v>Grades 6‒7</c:v>
                </c:pt>
                <c:pt idx="19">
                  <c:v>Grades 8‒9</c:v>
                </c:pt>
                <c:pt idx="20">
                  <c:v>Total marks </c:v>
                </c:pt>
                <c:pt idx="21">
                  <c:v>Marks common to Found. Tier</c:v>
                </c:pt>
                <c:pt idx="22">
                  <c:v>Closed</c:v>
                </c:pt>
                <c:pt idx="23">
                  <c:v>Open</c:v>
                </c:pt>
                <c:pt idx="24">
                  <c:v>Extended response</c:v>
                </c:pt>
              </c:strCache>
            </c:strRef>
          </c:cat>
          <c:val>
            <c:numRef>
              <c:f>'8463 BCP 12H average grid'!$E$108:$U$108</c:f>
              <c:numCache>
                <c:formatCode>0.000</c:formatCode>
                <c:ptCount val="17"/>
                <c:pt idx="0">
                  <c:v>0.20450625809203982</c:v>
                </c:pt>
                <c:pt idx="1">
                  <c:v>0.25144331484090904</c:v>
                </c:pt>
                <c:pt idx="2">
                  <c:v>0.13785068745370371</c:v>
                </c:pt>
                <c:pt idx="3">
                  <c:v>0.31022152090322569</c:v>
                </c:pt>
                <c:pt idx="4">
                  <c:v>0.21789709968604651</c:v>
                </c:pt>
                <c:pt idx="5">
                  <c:v>0.11697289057246379</c:v>
                </c:pt>
                <c:pt idx="6">
                  <c:v>0.32005212691538454</c:v>
                </c:pt>
                <c:pt idx="7">
                  <c:v>0.14120278377777779</c:v>
                </c:pt>
                <c:pt idx="8">
                  <c:v>0.58074900683333341</c:v>
                </c:pt>
                <c:pt idx="9">
                  <c:v>0.22233999626371306</c:v>
                </c:pt>
                <c:pt idx="10">
                  <c:v>0.36329458708333334</c:v>
                </c:pt>
                <c:pt idx="11">
                  <c:v>0.35162811900000007</c:v>
                </c:pt>
                <c:pt idx="12">
                  <c:v>0.2229575044861111</c:v>
                </c:pt>
                <c:pt idx="13">
                  <c:v>0.26467219716666662</c:v>
                </c:pt>
                <c:pt idx="14">
                  <c:v>0.24980944999999999</c:v>
                </c:pt>
                <c:pt idx="15">
                  <c:v>0.21201860790000002</c:v>
                </c:pt>
                <c:pt idx="16">
                  <c:v>0.32972958925000001</c:v>
                </c:pt>
              </c:numCache>
            </c:numRef>
          </c:val>
          <c:extLst>
            <c:ext xmlns:c16="http://schemas.microsoft.com/office/drawing/2014/chart" uri="{C3380CC4-5D6E-409C-BE32-E72D297353CC}">
              <c16:uniqueId val="{00000001-E7AA-4753-9661-B84CBBF3480C}"/>
            </c:ext>
          </c:extLst>
        </c:ser>
        <c:dLbls>
          <c:showLegendKey val="0"/>
          <c:showVal val="0"/>
          <c:showCatName val="0"/>
          <c:showSerName val="0"/>
          <c:showPercent val="0"/>
          <c:showBubbleSize val="0"/>
        </c:dLbls>
        <c:gapWidth val="150"/>
        <c:axId val="107890176"/>
        <c:axId val="107891712"/>
      </c:barChart>
      <c:catAx>
        <c:axId val="107890176"/>
        <c:scaling>
          <c:orientation val="minMax"/>
        </c:scaling>
        <c:delete val="0"/>
        <c:axPos val="b"/>
        <c:numFmt formatCode="General" sourceLinked="0"/>
        <c:majorTickMark val="out"/>
        <c:minorTickMark val="none"/>
        <c:tickLblPos val="nextTo"/>
        <c:crossAx val="107891712"/>
        <c:crosses val="autoZero"/>
        <c:auto val="1"/>
        <c:lblAlgn val="ctr"/>
        <c:lblOffset val="100"/>
        <c:noMultiLvlLbl val="0"/>
      </c:catAx>
      <c:valAx>
        <c:axId val="107891712"/>
        <c:scaling>
          <c:orientation val="minMax"/>
          <c:max val="0.9"/>
        </c:scaling>
        <c:delete val="0"/>
        <c:axPos val="l"/>
        <c:majorGridlines/>
        <c:numFmt formatCode="0.000" sourceLinked="1"/>
        <c:majorTickMark val="out"/>
        <c:minorTickMark val="none"/>
        <c:tickLblPos val="nextTo"/>
        <c:crossAx val="107890176"/>
        <c:crosses val="autoZero"/>
        <c:crossBetween val="between"/>
      </c:valAx>
    </c:plotArea>
    <c:legend>
      <c:legendPos val="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a:t>AQA</a:t>
            </a:r>
            <a:r>
              <a:rPr lang="en-GB" baseline="0"/>
              <a:t> GCSE Biology 2018 difference in proportions of available marks gained (Male minus female)</a:t>
            </a:r>
            <a:endParaRPr lang="en-GB"/>
          </a:p>
        </c:rich>
      </c:tx>
      <c:overlay val="0"/>
    </c:title>
    <c:autoTitleDeleted val="0"/>
    <c:plotArea>
      <c:layout/>
      <c:barChart>
        <c:barDir val="col"/>
        <c:grouping val="clustered"/>
        <c:varyColors val="0"/>
        <c:ser>
          <c:idx val="0"/>
          <c:order val="0"/>
          <c:tx>
            <c:strRef>
              <c:f>'8461 BCP 12H average grid'!$A$122</c:f>
              <c:strCache>
                <c:ptCount val="1"/>
                <c:pt idx="0">
                  <c:v>Difference in Combined totals per type mark (Difference in the Average mark scored on each question of this type)</c:v>
                </c:pt>
              </c:strCache>
            </c:strRef>
          </c:tx>
          <c:invertIfNegative val="0"/>
          <c:cat>
            <c:strRef>
              <c:f>'8461 BCP 12H average grid'!$E$120:$K$120</c:f>
              <c:strCache>
                <c:ptCount val="7"/>
                <c:pt idx="0">
                  <c:v>Maths marks</c:v>
                </c:pt>
                <c:pt idx="1">
                  <c:v>Working Scientifically marks</c:v>
                </c:pt>
                <c:pt idx="2">
                  <c:v>Required practical marks</c:v>
                </c:pt>
                <c:pt idx="3">
                  <c:v>Linking of ideas marks</c:v>
                </c:pt>
                <c:pt idx="4">
                  <c:v>AO1</c:v>
                </c:pt>
                <c:pt idx="5">
                  <c:v>AO2</c:v>
                </c:pt>
                <c:pt idx="6">
                  <c:v>AO3</c:v>
                </c:pt>
              </c:strCache>
            </c:strRef>
          </c:cat>
          <c:val>
            <c:numRef>
              <c:f>'8461 BCP 12H average grid'!$E$122:$K$122</c:f>
              <c:numCache>
                <c:formatCode>0.000</c:formatCode>
                <c:ptCount val="7"/>
                <c:pt idx="0">
                  <c:v>1.4173154760897422E-2</c:v>
                </c:pt>
                <c:pt idx="1">
                  <c:v>3.967181514652196E-4</c:v>
                </c:pt>
                <c:pt idx="2">
                  <c:v>-7.9055340877777769E-3</c:v>
                </c:pt>
                <c:pt idx="3">
                  <c:v>-8.5836870013333288E-3</c:v>
                </c:pt>
                <c:pt idx="4">
                  <c:v>-1.5438746525985647E-2</c:v>
                </c:pt>
                <c:pt idx="5">
                  <c:v>1.9195827567510537E-3</c:v>
                </c:pt>
                <c:pt idx="6">
                  <c:v>-6.976202265503828E-3</c:v>
                </c:pt>
              </c:numCache>
            </c:numRef>
          </c:val>
          <c:extLst>
            <c:ext xmlns:c16="http://schemas.microsoft.com/office/drawing/2014/chart" uri="{C3380CC4-5D6E-409C-BE32-E72D297353CC}">
              <c16:uniqueId val="{00000000-720E-4F22-B269-801FE5F3C98F}"/>
            </c:ext>
          </c:extLst>
        </c:ser>
        <c:dLbls>
          <c:showLegendKey val="0"/>
          <c:showVal val="0"/>
          <c:showCatName val="0"/>
          <c:showSerName val="0"/>
          <c:showPercent val="0"/>
          <c:showBubbleSize val="0"/>
        </c:dLbls>
        <c:gapWidth val="150"/>
        <c:axId val="115942144"/>
        <c:axId val="115943680"/>
      </c:barChart>
      <c:catAx>
        <c:axId val="115942144"/>
        <c:scaling>
          <c:orientation val="minMax"/>
        </c:scaling>
        <c:delete val="0"/>
        <c:axPos val="b"/>
        <c:numFmt formatCode="General" sourceLinked="0"/>
        <c:majorTickMark val="out"/>
        <c:minorTickMark val="none"/>
        <c:tickLblPos val="nextTo"/>
        <c:crossAx val="115943680"/>
        <c:crosses val="autoZero"/>
        <c:auto val="1"/>
        <c:lblAlgn val="ctr"/>
        <c:lblOffset val="100"/>
        <c:noMultiLvlLbl val="0"/>
      </c:catAx>
      <c:valAx>
        <c:axId val="115943680"/>
        <c:scaling>
          <c:orientation val="minMax"/>
          <c:max val="2.5000000000000005E-2"/>
          <c:min val="-2.0000000000000004E-2"/>
        </c:scaling>
        <c:delete val="0"/>
        <c:axPos val="l"/>
        <c:majorGridlines/>
        <c:numFmt formatCode="0.000" sourceLinked="1"/>
        <c:majorTickMark val="out"/>
        <c:minorTickMark val="none"/>
        <c:tickLblPos val="nextTo"/>
        <c:crossAx val="115942144"/>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GB" sz="1800" b="1" i="0" baseline="0" dirty="0">
                <a:solidFill>
                  <a:schemeClr val="tx1"/>
                </a:solidFill>
                <a:effectLst/>
              </a:rPr>
              <a:t>AQA GCSE Chemistry 2018 difference in proportions of available marks gained (Male minus female)</a:t>
            </a:r>
            <a:endParaRPr lang="en-GB" dirty="0">
              <a:solidFill>
                <a:schemeClr val="tx1"/>
              </a:solidFill>
              <a:effectLst/>
            </a:endParaRPr>
          </a:p>
        </c:rich>
      </c:tx>
      <c:overlay val="0"/>
    </c:title>
    <c:autoTitleDeleted val="0"/>
    <c:plotArea>
      <c:layout/>
      <c:barChart>
        <c:barDir val="col"/>
        <c:grouping val="clustered"/>
        <c:varyColors val="0"/>
        <c:ser>
          <c:idx val="0"/>
          <c:order val="0"/>
          <c:invertIfNegative val="0"/>
          <c:cat>
            <c:strRef>
              <c:f>'8462 BCP 12H average grid'!$E$126:$K$126</c:f>
              <c:strCache>
                <c:ptCount val="7"/>
                <c:pt idx="0">
                  <c:v>Maths marks</c:v>
                </c:pt>
                <c:pt idx="1">
                  <c:v>Working Scientifically marks</c:v>
                </c:pt>
                <c:pt idx="2">
                  <c:v>Required practical marks</c:v>
                </c:pt>
                <c:pt idx="3">
                  <c:v>Linking of ideas marks</c:v>
                </c:pt>
                <c:pt idx="4">
                  <c:v>AO1</c:v>
                </c:pt>
                <c:pt idx="5">
                  <c:v>AO2</c:v>
                </c:pt>
                <c:pt idx="6">
                  <c:v>AO3</c:v>
                </c:pt>
              </c:strCache>
            </c:strRef>
          </c:cat>
          <c:val>
            <c:numRef>
              <c:f>'8462 BCP 12H average grid'!$E$128:$K$128</c:f>
              <c:numCache>
                <c:formatCode>0.000</c:formatCode>
                <c:ptCount val="7"/>
                <c:pt idx="0">
                  <c:v>7.5395805389894544E-3</c:v>
                </c:pt>
                <c:pt idx="1">
                  <c:v>1.5757349727636982E-3</c:v>
                </c:pt>
                <c:pt idx="2">
                  <c:v>-7.0246379147509419E-3</c:v>
                </c:pt>
                <c:pt idx="3">
                  <c:v>-7.7635431349100115E-3</c:v>
                </c:pt>
                <c:pt idx="4">
                  <c:v>-1.2975064492857846E-2</c:v>
                </c:pt>
                <c:pt idx="5">
                  <c:v>3.7141385172247965E-3</c:v>
                </c:pt>
                <c:pt idx="6">
                  <c:v>3.1947814044557266E-3</c:v>
                </c:pt>
              </c:numCache>
            </c:numRef>
          </c:val>
          <c:extLst>
            <c:ext xmlns:c16="http://schemas.microsoft.com/office/drawing/2014/chart" uri="{C3380CC4-5D6E-409C-BE32-E72D297353CC}">
              <c16:uniqueId val="{00000000-CAEA-46C0-B867-429BD6B5EC52}"/>
            </c:ext>
          </c:extLst>
        </c:ser>
        <c:dLbls>
          <c:showLegendKey val="0"/>
          <c:showVal val="0"/>
          <c:showCatName val="0"/>
          <c:showSerName val="0"/>
          <c:showPercent val="0"/>
          <c:showBubbleSize val="0"/>
        </c:dLbls>
        <c:gapWidth val="150"/>
        <c:axId val="115977600"/>
        <c:axId val="115979392"/>
      </c:barChart>
      <c:catAx>
        <c:axId val="115977600"/>
        <c:scaling>
          <c:orientation val="minMax"/>
        </c:scaling>
        <c:delete val="0"/>
        <c:axPos val="b"/>
        <c:numFmt formatCode="General" sourceLinked="0"/>
        <c:majorTickMark val="out"/>
        <c:minorTickMark val="none"/>
        <c:tickLblPos val="nextTo"/>
        <c:crossAx val="115979392"/>
        <c:crosses val="autoZero"/>
        <c:auto val="1"/>
        <c:lblAlgn val="ctr"/>
        <c:lblOffset val="100"/>
        <c:noMultiLvlLbl val="0"/>
      </c:catAx>
      <c:valAx>
        <c:axId val="115979392"/>
        <c:scaling>
          <c:orientation val="minMax"/>
          <c:max val="2.5000000000000005E-2"/>
          <c:min val="-2.0000000000000004E-2"/>
        </c:scaling>
        <c:delete val="0"/>
        <c:axPos val="l"/>
        <c:majorGridlines/>
        <c:numFmt formatCode="0.000" sourceLinked="1"/>
        <c:majorTickMark val="out"/>
        <c:minorTickMark val="none"/>
        <c:tickLblPos val="nextTo"/>
        <c:crossAx val="115977600"/>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GB" sz="1800" b="1" i="0" baseline="0" dirty="0">
                <a:solidFill>
                  <a:schemeClr val="tx1"/>
                </a:solidFill>
                <a:effectLst/>
              </a:rPr>
              <a:t>AQA GCSE Physics 2018 difference in proportions of available marks gained (Male minus female)</a:t>
            </a:r>
            <a:endParaRPr lang="en-GB" dirty="0">
              <a:solidFill>
                <a:schemeClr val="tx1"/>
              </a:solidFill>
              <a:effectLst/>
            </a:endParaRPr>
          </a:p>
        </c:rich>
      </c:tx>
      <c:overlay val="0"/>
    </c:title>
    <c:autoTitleDeleted val="0"/>
    <c:plotArea>
      <c:layout/>
      <c:barChart>
        <c:barDir val="col"/>
        <c:grouping val="clustered"/>
        <c:varyColors val="0"/>
        <c:ser>
          <c:idx val="0"/>
          <c:order val="0"/>
          <c:invertIfNegative val="0"/>
          <c:cat>
            <c:strRef>
              <c:f>'8463 BCP 12H average grid'!$E$122:$K$122</c:f>
              <c:strCache>
                <c:ptCount val="7"/>
                <c:pt idx="0">
                  <c:v>Maths marks</c:v>
                </c:pt>
                <c:pt idx="1">
                  <c:v>Working Scientifically marks</c:v>
                </c:pt>
                <c:pt idx="2">
                  <c:v>Required practical marks</c:v>
                </c:pt>
                <c:pt idx="3">
                  <c:v>Linking of ideas marks</c:v>
                </c:pt>
                <c:pt idx="4">
                  <c:v>AO1</c:v>
                </c:pt>
                <c:pt idx="5">
                  <c:v>AO2</c:v>
                </c:pt>
                <c:pt idx="6">
                  <c:v>AO3</c:v>
                </c:pt>
              </c:strCache>
            </c:strRef>
          </c:cat>
          <c:val>
            <c:numRef>
              <c:f>'8463 BCP 12H average grid'!$E$124:$K$124</c:f>
              <c:numCache>
                <c:formatCode>0.000</c:formatCode>
                <c:ptCount val="7"/>
                <c:pt idx="0">
                  <c:v>1.0969639099502465E-2</c:v>
                </c:pt>
                <c:pt idx="1">
                  <c:v>8.4602156760563429E-3</c:v>
                </c:pt>
                <c:pt idx="2">
                  <c:v>3.0593617403101292E-3</c:v>
                </c:pt>
                <c:pt idx="3">
                  <c:v>1.4490180916666678E-2</c:v>
                </c:pt>
                <c:pt idx="4">
                  <c:v>8.4992403429824392E-3</c:v>
                </c:pt>
                <c:pt idx="5">
                  <c:v>2.1389050743137239E-2</c:v>
                </c:pt>
                <c:pt idx="6">
                  <c:v>1.0648011781862698E-2</c:v>
                </c:pt>
              </c:numCache>
            </c:numRef>
          </c:val>
          <c:extLst>
            <c:ext xmlns:c16="http://schemas.microsoft.com/office/drawing/2014/chart" uri="{C3380CC4-5D6E-409C-BE32-E72D297353CC}">
              <c16:uniqueId val="{00000000-5A1D-40C2-89EF-D0CFFB27220D}"/>
            </c:ext>
          </c:extLst>
        </c:ser>
        <c:dLbls>
          <c:showLegendKey val="0"/>
          <c:showVal val="0"/>
          <c:showCatName val="0"/>
          <c:showSerName val="0"/>
          <c:showPercent val="0"/>
          <c:showBubbleSize val="0"/>
        </c:dLbls>
        <c:gapWidth val="150"/>
        <c:axId val="115996928"/>
        <c:axId val="117858304"/>
      </c:barChart>
      <c:catAx>
        <c:axId val="115996928"/>
        <c:scaling>
          <c:orientation val="minMax"/>
        </c:scaling>
        <c:delete val="0"/>
        <c:axPos val="b"/>
        <c:numFmt formatCode="General" sourceLinked="0"/>
        <c:majorTickMark val="out"/>
        <c:minorTickMark val="none"/>
        <c:tickLblPos val="nextTo"/>
        <c:crossAx val="117858304"/>
        <c:crosses val="autoZero"/>
        <c:auto val="1"/>
        <c:lblAlgn val="ctr"/>
        <c:lblOffset val="100"/>
        <c:noMultiLvlLbl val="0"/>
      </c:catAx>
      <c:valAx>
        <c:axId val="117858304"/>
        <c:scaling>
          <c:orientation val="minMax"/>
          <c:max val="2.5000000000000005E-2"/>
          <c:min val="-2.0000000000000004E-2"/>
        </c:scaling>
        <c:delete val="0"/>
        <c:axPos val="l"/>
        <c:majorGridlines/>
        <c:numFmt formatCode="0.000" sourceLinked="1"/>
        <c:majorTickMark val="out"/>
        <c:minorTickMark val="none"/>
        <c:tickLblPos val="nextTo"/>
        <c:crossAx val="115996928"/>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a:t>AQA</a:t>
            </a:r>
            <a:r>
              <a:rPr lang="en-GB" baseline="0"/>
              <a:t> GCSE Biology 2018 difference in proportions of available marks gained (Male minus female)</a:t>
            </a:r>
            <a:endParaRPr lang="en-GB"/>
          </a:p>
        </c:rich>
      </c:tx>
      <c:overlay val="0"/>
    </c:title>
    <c:autoTitleDeleted val="0"/>
    <c:plotArea>
      <c:layout/>
      <c:barChart>
        <c:barDir val="col"/>
        <c:grouping val="clustered"/>
        <c:varyColors val="0"/>
        <c:ser>
          <c:idx val="0"/>
          <c:order val="0"/>
          <c:tx>
            <c:strRef>
              <c:f>'8461 BCP 12H average grid'!$A$122</c:f>
              <c:strCache>
                <c:ptCount val="1"/>
                <c:pt idx="0">
                  <c:v>Difference in Combined totals per type mark (Difference in the Average mark scored on each question of this type)</c:v>
                </c:pt>
              </c:strCache>
            </c:strRef>
          </c:tx>
          <c:invertIfNegative val="0"/>
          <c:cat>
            <c:strRef>
              <c:f>'8461 BCP 12H average grid'!$E$120:$K$120</c:f>
              <c:strCache>
                <c:ptCount val="7"/>
                <c:pt idx="0">
                  <c:v>Maths marks</c:v>
                </c:pt>
                <c:pt idx="1">
                  <c:v>Working Scientifically marks</c:v>
                </c:pt>
                <c:pt idx="2">
                  <c:v>Required practical marks</c:v>
                </c:pt>
                <c:pt idx="3">
                  <c:v>Linking of ideas marks</c:v>
                </c:pt>
                <c:pt idx="4">
                  <c:v>AO1</c:v>
                </c:pt>
                <c:pt idx="5">
                  <c:v>AO2</c:v>
                </c:pt>
                <c:pt idx="6">
                  <c:v>AO3</c:v>
                </c:pt>
              </c:strCache>
            </c:strRef>
          </c:cat>
          <c:val>
            <c:numRef>
              <c:f>'8461 BCP 12H average grid'!$E$122:$K$122</c:f>
              <c:numCache>
                <c:formatCode>0.000</c:formatCode>
                <c:ptCount val="7"/>
                <c:pt idx="0">
                  <c:v>1.4173154760897422E-2</c:v>
                </c:pt>
                <c:pt idx="1">
                  <c:v>3.967181514652196E-4</c:v>
                </c:pt>
                <c:pt idx="2">
                  <c:v>-7.9055340877777769E-3</c:v>
                </c:pt>
                <c:pt idx="3">
                  <c:v>-8.5836870013333288E-3</c:v>
                </c:pt>
                <c:pt idx="4">
                  <c:v>-1.5438746525985647E-2</c:v>
                </c:pt>
                <c:pt idx="5">
                  <c:v>1.9195827567510537E-3</c:v>
                </c:pt>
                <c:pt idx="6">
                  <c:v>-6.976202265503828E-3</c:v>
                </c:pt>
              </c:numCache>
            </c:numRef>
          </c:val>
          <c:extLst>
            <c:ext xmlns:c16="http://schemas.microsoft.com/office/drawing/2014/chart" uri="{C3380CC4-5D6E-409C-BE32-E72D297353CC}">
              <c16:uniqueId val="{00000000-2770-495C-913F-1678B2DACFE3}"/>
            </c:ext>
          </c:extLst>
        </c:ser>
        <c:dLbls>
          <c:showLegendKey val="0"/>
          <c:showVal val="0"/>
          <c:showCatName val="0"/>
          <c:showSerName val="0"/>
          <c:showPercent val="0"/>
          <c:showBubbleSize val="0"/>
        </c:dLbls>
        <c:gapWidth val="150"/>
        <c:axId val="117892224"/>
        <c:axId val="117893760"/>
      </c:barChart>
      <c:catAx>
        <c:axId val="117892224"/>
        <c:scaling>
          <c:orientation val="minMax"/>
        </c:scaling>
        <c:delete val="0"/>
        <c:axPos val="b"/>
        <c:numFmt formatCode="General" sourceLinked="0"/>
        <c:majorTickMark val="out"/>
        <c:minorTickMark val="none"/>
        <c:tickLblPos val="nextTo"/>
        <c:crossAx val="117893760"/>
        <c:crosses val="autoZero"/>
        <c:auto val="1"/>
        <c:lblAlgn val="ctr"/>
        <c:lblOffset val="100"/>
        <c:noMultiLvlLbl val="0"/>
      </c:catAx>
      <c:valAx>
        <c:axId val="117893760"/>
        <c:scaling>
          <c:orientation val="minMax"/>
          <c:max val="2.5000000000000005E-2"/>
          <c:min val="-2.0000000000000004E-2"/>
        </c:scaling>
        <c:delete val="0"/>
        <c:axPos val="l"/>
        <c:majorGridlines/>
        <c:numFmt formatCode="0.000" sourceLinked="1"/>
        <c:majorTickMark val="out"/>
        <c:minorTickMark val="none"/>
        <c:tickLblPos val="nextTo"/>
        <c:crossAx val="117892224"/>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GB" sz="1800" b="1" i="0" baseline="0" dirty="0">
                <a:solidFill>
                  <a:schemeClr val="tx1"/>
                </a:solidFill>
                <a:effectLst/>
              </a:rPr>
              <a:t>AQA GCSE Biology 2018 difference in proportions of available marks gained (Male minus female) G7+</a:t>
            </a:r>
            <a:endParaRPr lang="en-GB" dirty="0">
              <a:solidFill>
                <a:schemeClr val="tx1"/>
              </a:solidFill>
              <a:effectLst/>
            </a:endParaRPr>
          </a:p>
        </c:rich>
      </c:tx>
      <c:overlay val="0"/>
    </c:title>
    <c:autoTitleDeleted val="0"/>
    <c:plotArea>
      <c:layout/>
      <c:barChart>
        <c:barDir val="col"/>
        <c:grouping val="clustered"/>
        <c:varyColors val="0"/>
        <c:ser>
          <c:idx val="0"/>
          <c:order val="0"/>
          <c:invertIfNegative val="0"/>
          <c:cat>
            <c:strRef>
              <c:f>'8461 BCP 12H average grid (G7)'!$E$120:$K$120</c:f>
              <c:strCache>
                <c:ptCount val="7"/>
                <c:pt idx="0">
                  <c:v>Maths marks</c:v>
                </c:pt>
                <c:pt idx="1">
                  <c:v>Working Scientifically marks</c:v>
                </c:pt>
                <c:pt idx="2">
                  <c:v>Required practical marks</c:v>
                </c:pt>
                <c:pt idx="3">
                  <c:v>Linking of ideas marks</c:v>
                </c:pt>
                <c:pt idx="4">
                  <c:v>AO1</c:v>
                </c:pt>
                <c:pt idx="5">
                  <c:v>AO2</c:v>
                </c:pt>
                <c:pt idx="6">
                  <c:v>AO3</c:v>
                </c:pt>
              </c:strCache>
            </c:strRef>
          </c:cat>
          <c:val>
            <c:numRef>
              <c:f>'8461 BCP 12H average grid (G7)'!$E$122:$K$122</c:f>
              <c:numCache>
                <c:formatCode>0.000</c:formatCode>
                <c:ptCount val="7"/>
                <c:pt idx="0">
                  <c:v>7.038390462916988E-3</c:v>
                </c:pt>
                <c:pt idx="1">
                  <c:v>-1.7858198048728569E-3</c:v>
                </c:pt>
                <c:pt idx="2">
                  <c:v>-9.4773304388518775E-3</c:v>
                </c:pt>
                <c:pt idx="3">
                  <c:v>-8.0636075528808249E-3</c:v>
                </c:pt>
                <c:pt idx="4">
                  <c:v>-1.1667922910504447E-2</c:v>
                </c:pt>
                <c:pt idx="5">
                  <c:v>-5.629677611535544E-4</c:v>
                </c:pt>
                <c:pt idx="6">
                  <c:v>-9.1887182467438322E-3</c:v>
                </c:pt>
              </c:numCache>
            </c:numRef>
          </c:val>
          <c:extLst>
            <c:ext xmlns:c16="http://schemas.microsoft.com/office/drawing/2014/chart" uri="{C3380CC4-5D6E-409C-BE32-E72D297353CC}">
              <c16:uniqueId val="{00000000-94E0-46E2-8A21-93D4C23CCAA5}"/>
            </c:ext>
          </c:extLst>
        </c:ser>
        <c:dLbls>
          <c:showLegendKey val="0"/>
          <c:showVal val="0"/>
          <c:showCatName val="0"/>
          <c:showSerName val="0"/>
          <c:showPercent val="0"/>
          <c:showBubbleSize val="0"/>
        </c:dLbls>
        <c:gapWidth val="150"/>
        <c:axId val="124416000"/>
        <c:axId val="124417536"/>
      </c:barChart>
      <c:catAx>
        <c:axId val="124416000"/>
        <c:scaling>
          <c:orientation val="minMax"/>
        </c:scaling>
        <c:delete val="0"/>
        <c:axPos val="b"/>
        <c:numFmt formatCode="General" sourceLinked="0"/>
        <c:majorTickMark val="out"/>
        <c:minorTickMark val="none"/>
        <c:tickLblPos val="nextTo"/>
        <c:crossAx val="124417536"/>
        <c:crosses val="autoZero"/>
        <c:auto val="1"/>
        <c:lblAlgn val="ctr"/>
        <c:lblOffset val="100"/>
        <c:noMultiLvlLbl val="0"/>
      </c:catAx>
      <c:valAx>
        <c:axId val="124417536"/>
        <c:scaling>
          <c:orientation val="minMax"/>
          <c:max val="2.5000000000000005E-2"/>
          <c:min val="-2.0000000000000004E-2"/>
        </c:scaling>
        <c:delete val="0"/>
        <c:axPos val="l"/>
        <c:majorGridlines/>
        <c:numFmt formatCode="0.000" sourceLinked="1"/>
        <c:majorTickMark val="out"/>
        <c:minorTickMark val="none"/>
        <c:tickLblPos val="nextTo"/>
        <c:crossAx val="124416000"/>
        <c:crosses val="autoZero"/>
        <c:crossBetween val="between"/>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GB" sz="1800" b="1" i="0" baseline="0" dirty="0">
                <a:solidFill>
                  <a:schemeClr val="tx1"/>
                </a:solidFill>
                <a:effectLst/>
              </a:rPr>
              <a:t>AQA GCSE Biology 2018 difference in proportions of available marks gained (Male minus female) G9</a:t>
            </a:r>
            <a:endParaRPr lang="en-GB" dirty="0">
              <a:solidFill>
                <a:schemeClr val="tx1"/>
              </a:solidFill>
            </a:endParaRPr>
          </a:p>
        </c:rich>
      </c:tx>
      <c:overlay val="0"/>
    </c:title>
    <c:autoTitleDeleted val="0"/>
    <c:plotArea>
      <c:layout/>
      <c:barChart>
        <c:barDir val="col"/>
        <c:grouping val="clustered"/>
        <c:varyColors val="0"/>
        <c:ser>
          <c:idx val="0"/>
          <c:order val="0"/>
          <c:invertIfNegative val="0"/>
          <c:cat>
            <c:strRef>
              <c:f>'8461 BCP 12H average grid (G9)'!$E$120:$K$120</c:f>
              <c:strCache>
                <c:ptCount val="7"/>
                <c:pt idx="0">
                  <c:v>Maths marks</c:v>
                </c:pt>
                <c:pt idx="1">
                  <c:v>Working Scientifically marks</c:v>
                </c:pt>
                <c:pt idx="2">
                  <c:v>Required practical marks</c:v>
                </c:pt>
                <c:pt idx="3">
                  <c:v>Linking of ideas marks</c:v>
                </c:pt>
                <c:pt idx="4">
                  <c:v>AO1</c:v>
                </c:pt>
                <c:pt idx="5">
                  <c:v>AO2</c:v>
                </c:pt>
                <c:pt idx="6">
                  <c:v>AO3</c:v>
                </c:pt>
              </c:strCache>
            </c:strRef>
          </c:cat>
          <c:val>
            <c:numRef>
              <c:f>'8461 BCP 12H average grid (G9)'!$E$122:$K$122</c:f>
              <c:numCache>
                <c:formatCode>0.000</c:formatCode>
                <c:ptCount val="7"/>
                <c:pt idx="0">
                  <c:v>1.7929109430484536E-3</c:v>
                </c:pt>
                <c:pt idx="1">
                  <c:v>-1.9951649868051868E-3</c:v>
                </c:pt>
                <c:pt idx="2">
                  <c:v>-6.8861084814585971E-3</c:v>
                </c:pt>
                <c:pt idx="3">
                  <c:v>-5.0393011662571152E-3</c:v>
                </c:pt>
                <c:pt idx="4">
                  <c:v>-4.2856449526673113E-3</c:v>
                </c:pt>
                <c:pt idx="5">
                  <c:v>-5.4657078638004064E-4</c:v>
                </c:pt>
                <c:pt idx="6">
                  <c:v>-6.5754917540026825E-3</c:v>
                </c:pt>
              </c:numCache>
            </c:numRef>
          </c:val>
          <c:extLst>
            <c:ext xmlns:c16="http://schemas.microsoft.com/office/drawing/2014/chart" uri="{C3380CC4-5D6E-409C-BE32-E72D297353CC}">
              <c16:uniqueId val="{00000000-005F-4654-A44D-6F712ED624C5}"/>
            </c:ext>
          </c:extLst>
        </c:ser>
        <c:dLbls>
          <c:showLegendKey val="0"/>
          <c:showVal val="0"/>
          <c:showCatName val="0"/>
          <c:showSerName val="0"/>
          <c:showPercent val="0"/>
          <c:showBubbleSize val="0"/>
        </c:dLbls>
        <c:gapWidth val="150"/>
        <c:axId val="124447360"/>
        <c:axId val="126099840"/>
      </c:barChart>
      <c:catAx>
        <c:axId val="124447360"/>
        <c:scaling>
          <c:orientation val="minMax"/>
        </c:scaling>
        <c:delete val="0"/>
        <c:axPos val="b"/>
        <c:numFmt formatCode="General" sourceLinked="0"/>
        <c:majorTickMark val="out"/>
        <c:minorTickMark val="none"/>
        <c:tickLblPos val="nextTo"/>
        <c:crossAx val="126099840"/>
        <c:crosses val="autoZero"/>
        <c:auto val="1"/>
        <c:lblAlgn val="ctr"/>
        <c:lblOffset val="100"/>
        <c:noMultiLvlLbl val="0"/>
      </c:catAx>
      <c:valAx>
        <c:axId val="126099840"/>
        <c:scaling>
          <c:orientation val="minMax"/>
          <c:max val="2.5000000000000005E-2"/>
          <c:min val="-2.0000000000000004E-2"/>
        </c:scaling>
        <c:delete val="0"/>
        <c:axPos val="l"/>
        <c:majorGridlines/>
        <c:numFmt formatCode="0.000" sourceLinked="1"/>
        <c:majorTickMark val="out"/>
        <c:minorTickMark val="none"/>
        <c:tickLblPos val="nextTo"/>
        <c:crossAx val="124447360"/>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9099" cy="49720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4939" y="0"/>
            <a:ext cx="2949099" cy="497205"/>
          </a:xfrm>
          <a:prstGeom prst="rect">
            <a:avLst/>
          </a:prstGeom>
        </p:spPr>
        <p:txBody>
          <a:bodyPr vert="horz" lIns="91440" tIns="45720" rIns="91440" bIns="45720" rtlCol="0"/>
          <a:lstStyle>
            <a:lvl1pPr algn="r">
              <a:defRPr sz="1200"/>
            </a:lvl1pPr>
          </a:lstStyle>
          <a:p>
            <a:fld id="{D7B74219-D4DB-46C3-9E74-BDEE7B4E0409}" type="datetime1">
              <a:rPr lang="en-US" smtClean="0"/>
              <a:t>11/29/2019</a:t>
            </a:fld>
            <a:endParaRPr lang="en-US"/>
          </a:p>
        </p:txBody>
      </p:sp>
      <p:sp>
        <p:nvSpPr>
          <p:cNvPr id="4" name="Footer Placeholder 3"/>
          <p:cNvSpPr>
            <a:spLocks noGrp="1"/>
          </p:cNvSpPr>
          <p:nvPr>
            <p:ph type="ftr" sz="quarter" idx="2"/>
          </p:nvPr>
        </p:nvSpPr>
        <p:spPr>
          <a:xfrm>
            <a:off x="1" y="9445170"/>
            <a:ext cx="2949099" cy="49720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4939" y="9445170"/>
            <a:ext cx="2949099" cy="497205"/>
          </a:xfrm>
          <a:prstGeom prst="rect">
            <a:avLst/>
          </a:prstGeom>
        </p:spPr>
        <p:txBody>
          <a:bodyPr vert="horz" lIns="91440" tIns="45720" rIns="91440" bIns="45720" rtlCol="0" anchor="b"/>
          <a:lstStyle>
            <a:lvl1pPr algn="r">
              <a:defRPr sz="1200"/>
            </a:lvl1pPr>
          </a:lstStyle>
          <a:p>
            <a:fld id="{E188A59E-FE67-3043-A00A-EF9E0FCBDE40}" type="slidenum">
              <a:rPr lang="en-US" smtClean="0"/>
              <a:t>‹#›</a:t>
            </a:fld>
            <a:endParaRPr lang="en-US"/>
          </a:p>
        </p:txBody>
      </p:sp>
    </p:spTree>
    <p:extLst>
      <p:ext uri="{BB962C8B-B14F-4D97-AF65-F5344CB8AC3E}">
        <p14:creationId xmlns:p14="http://schemas.microsoft.com/office/powerpoint/2010/main" val="748872257"/>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9099" cy="49720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E6124961-6C31-44C8-86C6-7789CF1930F1}" type="datetime1">
              <a:rPr lang="en-US" smtClean="0"/>
              <a:t>11/29/2019</a:t>
            </a:fld>
            <a:endParaRPr lang="en-US"/>
          </a:p>
        </p:txBody>
      </p:sp>
      <p:sp>
        <p:nvSpPr>
          <p:cNvPr id="4" name="Slide Image Placeholder 3"/>
          <p:cNvSpPr>
            <a:spLocks noGrp="1" noRot="1" noChangeAspect="1"/>
          </p:cNvSpPr>
          <p:nvPr>
            <p:ph type="sldImg" idx="2"/>
          </p:nvPr>
        </p:nvSpPr>
        <p:spPr>
          <a:xfrm>
            <a:off x="917575" y="746125"/>
            <a:ext cx="4970463" cy="37290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45170"/>
            <a:ext cx="2949099" cy="49720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4939" y="9445170"/>
            <a:ext cx="2949099" cy="497205"/>
          </a:xfrm>
          <a:prstGeom prst="rect">
            <a:avLst/>
          </a:prstGeom>
        </p:spPr>
        <p:txBody>
          <a:bodyPr vert="horz" lIns="91440" tIns="45720" rIns="91440" bIns="45720" rtlCol="0" anchor="b"/>
          <a:lstStyle>
            <a:lvl1pPr algn="r">
              <a:defRPr sz="1200"/>
            </a:lvl1pPr>
          </a:lstStyle>
          <a:p>
            <a:fld id="{D3A5C70C-4F3D-A24C-BE6B-90E4410CB343}" type="slidenum">
              <a:rPr lang="en-US" smtClean="0"/>
              <a:t>‹#›</a:t>
            </a:fld>
            <a:endParaRPr lang="en-US"/>
          </a:p>
        </p:txBody>
      </p:sp>
    </p:spTree>
    <p:extLst>
      <p:ext uri="{BB962C8B-B14F-4D97-AF65-F5344CB8AC3E}">
        <p14:creationId xmlns:p14="http://schemas.microsoft.com/office/powerpoint/2010/main" val="3260845997"/>
      </p:ext>
    </p:extLst>
  </p:cSld>
  <p:clrMap bg1="lt1" tx1="dk1" bg2="lt2" tx2="dk2" accent1="accent1" accent2="accent2" accent3="accent3" accent4="accent4" accent5="accent5" accent6="accent6" hlink="hlink" folHlink="folHlink"/>
  <p:hf/>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A0ED6571-1215-489C-B9C8-9816106C45DB}" type="datetime1">
              <a:rPr lang="en-US" smtClean="0"/>
              <a:t>11/29/2019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3</a:t>
            </a:fld>
            <a:endParaRPr lang="en-US"/>
          </a:p>
        </p:txBody>
      </p:sp>
    </p:spTree>
    <p:extLst>
      <p:ext uri="{BB962C8B-B14F-4D97-AF65-F5344CB8AC3E}">
        <p14:creationId xmlns:p14="http://schemas.microsoft.com/office/powerpoint/2010/main" val="482459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B22B95E2-FCBF-4EA3-8DD2-DB4AE96FE44B}" type="datetime1">
              <a:rPr lang="en-US" smtClean="0"/>
              <a:t>11/29/2019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4</a:t>
            </a:fld>
            <a:endParaRPr lang="en-US"/>
          </a:p>
        </p:txBody>
      </p:sp>
    </p:spTree>
    <p:extLst>
      <p:ext uri="{BB962C8B-B14F-4D97-AF65-F5344CB8AC3E}">
        <p14:creationId xmlns:p14="http://schemas.microsoft.com/office/powerpoint/2010/main" val="983547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But 9-1</a:t>
            </a:r>
            <a:r>
              <a:rPr lang="en-GB" baseline="0" dirty="0"/>
              <a:t> GCSE not offered in Scotland or Northern Ireland</a:t>
            </a:r>
          </a:p>
          <a:p>
            <a:r>
              <a:rPr lang="en-GB" baseline="0" dirty="0"/>
              <a:t>NOT matched pupils – includes independent schools and others where all 3 GCSE sciences may not be entered.</a:t>
            </a:r>
            <a:endParaRPr lang="en-GB"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83CF835B-B811-4AE1-BD03-6E2DB6ADDD02}" type="datetime1">
              <a:rPr lang="en-US" smtClean="0"/>
              <a:t>11/29/2019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10</a:t>
            </a:fld>
            <a:endParaRPr lang="en-US"/>
          </a:p>
        </p:txBody>
      </p:sp>
    </p:spTree>
    <p:extLst>
      <p:ext uri="{BB962C8B-B14F-4D97-AF65-F5344CB8AC3E}">
        <p14:creationId xmlns:p14="http://schemas.microsoft.com/office/powerpoint/2010/main" val="4003478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6172918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p:cNvSpPr/>
          <p:nvPr userDrawn="1"/>
        </p:nvSpPr>
        <p:spPr>
          <a:xfrm>
            <a:off x="4153" y="6246646"/>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0" y="892053"/>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40000" y="1426720"/>
            <a:ext cx="4114551" cy="968675"/>
          </a:xfrm>
        </p:spPr>
        <p:txBody>
          <a:bodyPr lIns="0" tIns="0" rIns="0" bIns="0" anchor="t" anchorCtr="0">
            <a:noAutofit/>
          </a:bodyPr>
          <a:lstStyle>
            <a:lvl1pPr algn="l">
              <a:lnSpc>
                <a:spcPts val="3800"/>
              </a:lnSpc>
              <a:defRPr sz="3600" baseline="0">
                <a:solidFill>
                  <a:schemeClr val="tx2"/>
                </a:solidFill>
                <a:latin typeface="Arial" panose="020B0604020202020204" pitchFamily="34" charset="0"/>
              </a:defRPr>
            </a:lvl1pPr>
          </a:lstStyle>
          <a:p>
            <a:r>
              <a:rPr lang="en-US" dirty="0"/>
              <a:t>Presentation</a:t>
            </a:r>
            <a:br>
              <a:rPr lang="en-US" dirty="0"/>
            </a:br>
            <a:r>
              <a:rPr lang="en-US" dirty="0"/>
              <a:t>title</a:t>
            </a:r>
          </a:p>
        </p:txBody>
      </p:sp>
      <p:sp>
        <p:nvSpPr>
          <p:cNvPr id="3" name="Subtitle 2"/>
          <p:cNvSpPr>
            <a:spLocks noGrp="1"/>
          </p:cNvSpPr>
          <p:nvPr>
            <p:ph type="subTitle" idx="1" hasCustomPrompt="1"/>
          </p:nvPr>
        </p:nvSpPr>
        <p:spPr>
          <a:xfrm>
            <a:off x="540000" y="2705615"/>
            <a:ext cx="4114551" cy="378312"/>
          </a:xfrm>
        </p:spPr>
        <p:txBody>
          <a:bodyPr lIns="0" tIns="0" rIns="0" bIns="0">
            <a:noAutofit/>
          </a:bodyPr>
          <a:lstStyle>
            <a:lvl1pPr marL="0" indent="0" algn="l">
              <a:lnSpc>
                <a:spcPts val="2600"/>
              </a:lnSpc>
              <a:buNone/>
              <a:defRPr sz="2400" b="0" i="0">
                <a:solidFill>
                  <a:schemeClr val="tx2"/>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Presented by</a:t>
            </a:r>
            <a:br>
              <a:rPr lang="en-US" dirty="0"/>
            </a:br>
            <a:endParaRPr lang="en-US" dirty="0"/>
          </a:p>
        </p:txBody>
      </p:sp>
      <p:cxnSp>
        <p:nvCxnSpPr>
          <p:cNvPr id="10" name="Straight Connector 9"/>
          <p:cNvCxnSpPr/>
          <p:nvPr userDrawn="1"/>
        </p:nvCxnSpPr>
        <p:spPr>
          <a:xfrm>
            <a:off x="0" y="1285819"/>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0" y="2527176"/>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1" name="Content Placeholder 10"/>
          <p:cNvSpPr>
            <a:spLocks noGrp="1"/>
          </p:cNvSpPr>
          <p:nvPr>
            <p:ph sz="quarter" idx="12" hasCustomPrompt="1"/>
          </p:nvPr>
        </p:nvSpPr>
        <p:spPr>
          <a:xfrm>
            <a:off x="539750" y="3152188"/>
            <a:ext cx="4114801" cy="338138"/>
          </a:xfrm>
        </p:spPr>
        <p:txBody>
          <a:bodyPr rIns="0"/>
          <a:lstStyle>
            <a:lvl1pPr marL="0" indent="0">
              <a:lnSpc>
                <a:spcPts val="2600"/>
              </a:lnSpc>
              <a:buFontTx/>
              <a:buNone/>
              <a:defRPr sz="2400" b="0" i="0">
                <a:solidFill>
                  <a:schemeClr val="tx2"/>
                </a:solidFill>
                <a:latin typeface="Arial" panose="020B0604020202020204" pitchFamily="34" charset="0"/>
                <a:cs typeface="Arial" panose="020B0604020202020204" pitchFamily="34" charset="0"/>
              </a:defRPr>
            </a:lvl1pPr>
          </a:lstStyle>
          <a:p>
            <a:pPr lvl="0"/>
            <a:r>
              <a:rPr lang="en-US" dirty="0"/>
              <a:t>Date &lt;</a:t>
            </a:r>
            <a:r>
              <a:rPr lang="en-US" dirty="0" err="1"/>
              <a:t>dd</a:t>
            </a:r>
            <a:r>
              <a:rPr lang="en-US" dirty="0"/>
              <a:t>/mm/</a:t>
            </a:r>
            <a:r>
              <a:rPr lang="en-US" dirty="0" err="1"/>
              <a:t>yyyy</a:t>
            </a:r>
            <a:r>
              <a:rPr lang="en-US" dirty="0"/>
              <a:t>&gt;</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6348" y="278675"/>
            <a:ext cx="1620000" cy="728567"/>
          </a:xfrm>
          <a:prstGeom prst="rect">
            <a:avLst/>
          </a:prstGeom>
        </p:spPr>
      </p:pic>
      <p:cxnSp>
        <p:nvCxnSpPr>
          <p:cNvPr id="20" name="Straight Connector 19"/>
          <p:cNvCxnSpPr/>
          <p:nvPr userDrawn="1"/>
        </p:nvCxnSpPr>
        <p:spPr>
          <a:xfrm>
            <a:off x="0" y="634047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2"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24" name="Footer Placeholder 4"/>
          <p:cNvSpPr>
            <a:spLocks noGrp="1"/>
          </p:cNvSpPr>
          <p:nvPr>
            <p:ph type="ftr" sz="quarter" idx="3"/>
          </p:nvPr>
        </p:nvSpPr>
        <p:spPr>
          <a:xfrm>
            <a:off x="1976438" y="6611005"/>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rial" panose="020B0604020202020204" pitchFamily="34" charset="0"/>
              </a:defRPr>
            </a:lvl1pPr>
          </a:lstStyle>
          <a:p>
            <a:r>
              <a:rPr lang="en-US" dirty="0"/>
              <a:t>Copyright © AQA and its licensors. All rights reserved.</a:t>
            </a:r>
          </a:p>
        </p:txBody>
      </p:sp>
    </p:spTree>
    <p:extLst>
      <p:ext uri="{BB962C8B-B14F-4D97-AF65-F5344CB8AC3E}">
        <p14:creationId xmlns:p14="http://schemas.microsoft.com/office/powerpoint/2010/main" val="975207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Welcome</a:t>
            </a:r>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p>
            <a:r>
              <a:rPr lang="en-US" dirty="0"/>
              <a:t>Copyright © AQA and its licensors. All rights reserved.</a:t>
            </a:r>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pic>
        <p:nvPicPr>
          <p:cNvPr id="1026" name="Picture 2" descr="I:\Content and Resources\Events\Templates\Ppt break slide imagery\Welcom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30450" y="1191400"/>
            <a:ext cx="4481513" cy="5091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575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ffee break">
    <p:spTree>
      <p:nvGrpSpPr>
        <p:cNvPr id="1" name=""/>
        <p:cNvGrpSpPr/>
        <p:nvPr/>
      </p:nvGrpSpPr>
      <p:grpSpPr>
        <a:xfrm>
          <a:off x="0" y="0"/>
          <a:ext cx="0" cy="0"/>
          <a:chOff x="0" y="0"/>
          <a:chExt cx="0" cy="0"/>
        </a:xfrm>
      </p:grpSpPr>
      <p:pic>
        <p:nvPicPr>
          <p:cNvPr id="2050" name="Picture 2" descr="I:\Content and Resources\Events\Templates\Ppt break slide imagery\Coffe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33625" y="1182700"/>
            <a:ext cx="4475163" cy="50847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p:txBody>
          <a:bodyPr/>
          <a:lstStyle>
            <a:lvl1pPr>
              <a:defRPr baseline="0"/>
            </a:lvl1pPr>
          </a:lstStyle>
          <a:p>
            <a:r>
              <a:rPr lang="en-US" dirty="0"/>
              <a:t>Coffee break</a:t>
            </a:r>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p>
            <a:r>
              <a:rPr lang="en-US" dirty="0"/>
              <a:t>Copyright © AQA and its licensors. All rights reserved.</a:t>
            </a:r>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1528490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ffee and networking break">
    <p:spTree>
      <p:nvGrpSpPr>
        <p:cNvPr id="1" name=""/>
        <p:cNvGrpSpPr/>
        <p:nvPr/>
      </p:nvGrpSpPr>
      <p:grpSpPr>
        <a:xfrm>
          <a:off x="0" y="0"/>
          <a:ext cx="0" cy="0"/>
          <a:chOff x="0" y="0"/>
          <a:chExt cx="0" cy="0"/>
        </a:xfrm>
      </p:grpSpPr>
      <p:pic>
        <p:nvPicPr>
          <p:cNvPr id="5122" name="Picture 2" descr="I:\Content and Resources\Events\Templates\Ppt break slide imagery\Networking_Coffe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33625" y="1167650"/>
            <a:ext cx="4475163" cy="50911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p:txBody>
          <a:bodyPr/>
          <a:lstStyle>
            <a:lvl1pPr>
              <a:defRPr baseline="0"/>
            </a:lvl1pPr>
          </a:lstStyle>
          <a:p>
            <a:r>
              <a:rPr lang="en-US" dirty="0"/>
              <a:t>Coffee and networking break</a:t>
            </a:r>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p>
            <a:r>
              <a:rPr lang="en-US" dirty="0"/>
              <a:t>Copyright © AQA and its licensors. All rights reserved.</a:t>
            </a:r>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3941164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unch">
    <p:spTree>
      <p:nvGrpSpPr>
        <p:cNvPr id="1" name=""/>
        <p:cNvGrpSpPr/>
        <p:nvPr/>
      </p:nvGrpSpPr>
      <p:grpSpPr>
        <a:xfrm>
          <a:off x="0" y="0"/>
          <a:ext cx="0" cy="0"/>
          <a:chOff x="0" y="0"/>
          <a:chExt cx="0" cy="0"/>
        </a:xfrm>
      </p:grpSpPr>
      <p:pic>
        <p:nvPicPr>
          <p:cNvPr id="4099" name="Picture 3" descr="I:\Content and Resources\Events\Templates\Ppt break slide imagery\Lunch_0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33625" y="1158950"/>
            <a:ext cx="4475163" cy="50847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p:txBody>
          <a:bodyPr/>
          <a:lstStyle>
            <a:lvl1pPr>
              <a:defRPr baseline="0"/>
            </a:lvl1pPr>
          </a:lstStyle>
          <a:p>
            <a:r>
              <a:rPr lang="en-US" dirty="0"/>
              <a:t>Lunch</a:t>
            </a:r>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p>
            <a:r>
              <a:rPr lang="en-US" dirty="0"/>
              <a:t>Copyright © AQA and its licensors. All rights reserved.</a:t>
            </a:r>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2892278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et in touch">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en-US" dirty="0"/>
              <a:t>Get in touch</a:t>
            </a:r>
          </a:p>
        </p:txBody>
      </p:sp>
      <p:sp>
        <p:nvSpPr>
          <p:cNvPr id="6" name="Footer Placeholder 5"/>
          <p:cNvSpPr>
            <a:spLocks noGrp="1"/>
          </p:cNvSpPr>
          <p:nvPr>
            <p:ph type="ftr" sz="quarter" idx="11"/>
          </p:nvPr>
        </p:nvSpPr>
        <p:spPr>
          <a:xfrm>
            <a:off x="1976438" y="6611005"/>
            <a:ext cx="2678400" cy="241200"/>
          </a:xfrm>
          <a:prstGeom prst="rect">
            <a:avLst/>
          </a:prstGeom>
        </p:spPr>
        <p:txBody>
          <a:bodyPr/>
          <a:lstStyle>
            <a:lvl1pPr>
              <a:lnSpc>
                <a:spcPts val="1000"/>
              </a:lnSpc>
              <a:defRPr/>
            </a:lvl1pPr>
          </a:lstStyle>
          <a:p>
            <a:r>
              <a:rPr lang="en-US" dirty="0"/>
              <a:t>Copyright © AQA and its licensors. All rights reserved.</a:t>
            </a:r>
          </a:p>
        </p:txBody>
      </p:sp>
      <p:pic>
        <p:nvPicPr>
          <p:cNvPr id="9"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11" name="Content Placeholder 2"/>
          <p:cNvSpPr>
            <a:spLocks noGrp="1"/>
          </p:cNvSpPr>
          <p:nvPr>
            <p:ph idx="1"/>
          </p:nvPr>
        </p:nvSpPr>
        <p:spPr>
          <a:xfrm>
            <a:off x="540000" y="1731713"/>
            <a:ext cx="3570037"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2" descr="I:\Content and Resources\Events\Templates\Ppt break slide imagery\Get_in_Touch.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48249" y="1668023"/>
            <a:ext cx="4043301" cy="4587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992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ection title Dark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a:t>Copyright © AQA and its licensors. All rights reserved.</a:t>
            </a:r>
          </a:p>
        </p:txBody>
      </p:sp>
      <p:sp>
        <p:nvSpPr>
          <p:cNvPr id="7" name="Rectangle 6"/>
          <p:cNvSpPr/>
          <p:nvPr userDrawn="1"/>
        </p:nvSpPr>
        <p:spPr>
          <a:xfrm>
            <a:off x="7845425" y="6459079"/>
            <a:ext cx="768350" cy="3068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3"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71148119"/>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Dark Orang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a:t>Copyright © AQA and its licensors. All rights reserved.</a:t>
            </a:r>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7"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5894494"/>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Dark Turquois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a:t>Copyright © AQA and its licensors. All rights reserved.</a:t>
            </a:r>
          </a:p>
        </p:txBody>
      </p:sp>
      <p:sp>
        <p:nvSpPr>
          <p:cNvPr id="7" name="Rectangle 6"/>
          <p:cNvSpPr/>
          <p:nvPr userDrawn="1"/>
        </p:nvSpPr>
        <p:spPr>
          <a:xfrm>
            <a:off x="7845425" y="6459079"/>
            <a:ext cx="768350" cy="3068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2778515"/>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Dark Pink">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a:t>Copyright © AQA and its licensors. All rights reserved.</a:t>
            </a:r>
          </a:p>
        </p:txBody>
      </p:sp>
      <p:sp>
        <p:nvSpPr>
          <p:cNvPr id="7" name="Rectangle 6"/>
          <p:cNvSpPr/>
          <p:nvPr userDrawn="1"/>
        </p:nvSpPr>
        <p:spPr>
          <a:xfrm>
            <a:off x="7845425" y="6459079"/>
            <a:ext cx="768350" cy="30684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71877965"/>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Dark Gree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a:t>Copyright © AQA and its licensors. All rights reserved.</a:t>
            </a:r>
          </a:p>
        </p:txBody>
      </p:sp>
      <p:sp>
        <p:nvSpPr>
          <p:cNvPr id="7" name="Rectangle 6"/>
          <p:cNvSpPr/>
          <p:nvPr userDrawn="1"/>
        </p:nvSpPr>
        <p:spPr>
          <a:xfrm>
            <a:off x="7845425" y="6459079"/>
            <a:ext cx="768350" cy="30684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27785336"/>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Contents</a:t>
            </a:r>
          </a:p>
        </p:txBody>
      </p:sp>
      <p:sp>
        <p:nvSpPr>
          <p:cNvPr id="5" name="Content Placeholder 2"/>
          <p:cNvSpPr>
            <a:spLocks noGrp="1"/>
          </p:cNvSpPr>
          <p:nvPr>
            <p:ph idx="1"/>
          </p:nvPr>
        </p:nvSpPr>
        <p:spPr>
          <a:xfrm>
            <a:off x="540000" y="1731713"/>
            <a:ext cx="8045200"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pic>
        <p:nvPicPr>
          <p:cNvPr id="2050"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4"/>
          <p:cNvSpPr>
            <a:spLocks noGrp="1"/>
          </p:cNvSpPr>
          <p:nvPr>
            <p:ph type="ftr" sz="quarter" idx="3"/>
          </p:nvPr>
        </p:nvSpPr>
        <p:spPr>
          <a:xfrm>
            <a:off x="1976438" y="6611005"/>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rial" panose="020B0604020202020204" pitchFamily="34" charset="0"/>
              </a:defRPr>
            </a:lvl1pPr>
          </a:lstStyle>
          <a:p>
            <a:r>
              <a:rPr lang="en-US" dirty="0"/>
              <a:t>Copyright © AQA and its licensors. All rights reserved.</a:t>
            </a:r>
          </a:p>
        </p:txBody>
      </p:sp>
    </p:spTree>
    <p:extLst>
      <p:ext uri="{BB962C8B-B14F-4D97-AF65-F5344CB8AC3E}">
        <p14:creationId xmlns:p14="http://schemas.microsoft.com/office/powerpoint/2010/main" val="18358767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Dark Violet">
    <p:bg>
      <p:bgPr>
        <a:solidFill>
          <a:srgbClr val="6464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a:t>Copyright © AQA and its licensors. All rights reserved.</a:t>
            </a:r>
          </a:p>
        </p:txBody>
      </p:sp>
      <p:sp>
        <p:nvSpPr>
          <p:cNvPr id="7" name="Rectangle 6"/>
          <p:cNvSpPr/>
          <p:nvPr userDrawn="1"/>
        </p:nvSpPr>
        <p:spPr>
          <a:xfrm>
            <a:off x="7845425" y="6459079"/>
            <a:ext cx="768350" cy="306846"/>
          </a:xfrm>
          <a:prstGeom prst="rect">
            <a:avLst/>
          </a:prstGeom>
          <a:solidFill>
            <a:srgbClr val="646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877700"/>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title Dark Teal">
    <p:bg>
      <p:bgPr>
        <a:solidFill>
          <a:srgbClr val="325F7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a:t>Copyright © AQA and its licensors. All rights reserved.</a:t>
            </a:r>
          </a:p>
        </p:txBody>
      </p:sp>
      <p:sp>
        <p:nvSpPr>
          <p:cNvPr id="7" name="Rectangle 6"/>
          <p:cNvSpPr/>
          <p:nvPr userDrawn="1"/>
        </p:nvSpPr>
        <p:spPr>
          <a:xfrm>
            <a:off x="7845425" y="6459079"/>
            <a:ext cx="768350" cy="306846"/>
          </a:xfrm>
          <a:prstGeom prst="rect">
            <a:avLst/>
          </a:prstGeom>
          <a:solidFill>
            <a:srgbClr val="325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3"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6506365"/>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title Dark Yellow">
    <p:bg>
      <p:bgPr>
        <a:solidFill>
          <a:srgbClr val="DC7D2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a:t>Copyright © AQA and its licensors. All rights reserved.</a:t>
            </a:r>
          </a:p>
        </p:txBody>
      </p:sp>
      <p:sp>
        <p:nvSpPr>
          <p:cNvPr id="7" name="Rectangle 6"/>
          <p:cNvSpPr/>
          <p:nvPr userDrawn="1"/>
        </p:nvSpPr>
        <p:spPr>
          <a:xfrm>
            <a:off x="7845425" y="6459079"/>
            <a:ext cx="768350" cy="306846"/>
          </a:xfrm>
          <a:prstGeom prst="rect">
            <a:avLst/>
          </a:prstGeom>
          <a:solidFill>
            <a:srgbClr val="DC7D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9"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39401692"/>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title Dark Brick">
    <p:bg>
      <p:bgPr>
        <a:solidFill>
          <a:srgbClr val="783C2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a:t>Copyright © AQA and its licensors. All rights reserved.</a:t>
            </a:r>
          </a:p>
        </p:txBody>
      </p:sp>
      <p:sp>
        <p:nvSpPr>
          <p:cNvPr id="7" name="Rectangle 6"/>
          <p:cNvSpPr/>
          <p:nvPr userDrawn="1"/>
        </p:nvSpPr>
        <p:spPr>
          <a:xfrm>
            <a:off x="7845425" y="6459079"/>
            <a:ext cx="768350" cy="306846"/>
          </a:xfrm>
          <a:prstGeom prst="rect">
            <a:avLst/>
          </a:prstGeom>
          <a:solidFill>
            <a:srgbClr val="783C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7916534"/>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Contents</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a:t>Copyright © AQA and its licensors. All rights reserved.</a:t>
            </a:r>
          </a:p>
        </p:txBody>
      </p:sp>
      <p:sp>
        <p:nvSpPr>
          <p:cNvPr id="12"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p:nvPr userDrawn="1"/>
        </p:nvSpPr>
        <p:spPr>
          <a:xfrm>
            <a:off x="7845425" y="6459079"/>
            <a:ext cx="768350" cy="3068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1"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310538039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Section title</a:t>
            </a:r>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lvl1pPr>
              <a:defRPr>
                <a:solidFill>
                  <a:srgbClr val="4B4B4B"/>
                </a:solidFill>
              </a:defRPr>
            </a:lvl1pPr>
          </a:lstStyle>
          <a:p>
            <a:r>
              <a:rPr lang="en-US" dirty="0"/>
              <a:t>Copyright © AQA and its licensors. All rights reserved.</a:t>
            </a:r>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7" name="Content Placeholder 2"/>
          <p:cNvSpPr>
            <a:spLocks noGrp="1"/>
          </p:cNvSpPr>
          <p:nvPr>
            <p:ph idx="1"/>
          </p:nvPr>
        </p:nvSpPr>
        <p:spPr>
          <a:xfrm>
            <a:off x="540000" y="1731713"/>
            <a:ext cx="8045200"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90462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a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Presentation title</a:t>
            </a:r>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p>
            <a:r>
              <a:rPr lang="en-US" dirty="0"/>
              <a:t>Copyright © AQA and its licensors. All rights reserved.</a:t>
            </a:r>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10" name="Content Placeholder 2"/>
          <p:cNvSpPr>
            <a:spLocks noGrp="1"/>
          </p:cNvSpPr>
          <p:nvPr>
            <p:ph idx="1"/>
          </p:nvPr>
        </p:nvSpPr>
        <p:spPr>
          <a:xfrm>
            <a:off x="540000" y="1731713"/>
            <a:ext cx="8045200"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79946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Vide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a:t>Presentation title</a:t>
            </a:r>
          </a:p>
        </p:txBody>
      </p:sp>
      <p:sp>
        <p:nvSpPr>
          <p:cNvPr id="3" name="Content Placeholder 2"/>
          <p:cNvSpPr>
            <a:spLocks noGrp="1"/>
          </p:cNvSpPr>
          <p:nvPr>
            <p:ph idx="1" hasCustomPrompt="1"/>
          </p:nvPr>
        </p:nvSpPr>
        <p:spPr/>
        <p:txBody>
          <a:bodyPr/>
          <a:lstStyle>
            <a:lvl1pPr marL="360000" indent="-360000">
              <a:defRPr/>
            </a:lvl1pPr>
          </a:lstStyle>
          <a:p>
            <a:pPr lvl="0"/>
            <a:r>
              <a:rPr lang="en-US" dirty="0"/>
              <a:t>Insert video</a:t>
            </a:r>
          </a:p>
        </p:txBody>
      </p:sp>
      <p:sp>
        <p:nvSpPr>
          <p:cNvPr id="5" name="Footer Placeholder 4"/>
          <p:cNvSpPr>
            <a:spLocks noGrp="1"/>
          </p:cNvSpPr>
          <p:nvPr>
            <p:ph type="ftr" sz="quarter" idx="11"/>
          </p:nvPr>
        </p:nvSpPr>
        <p:spPr>
          <a:xfrm>
            <a:off x="1976438" y="6611005"/>
            <a:ext cx="2678400" cy="241200"/>
          </a:xfrm>
          <a:prstGeom prst="rect">
            <a:avLst/>
          </a:prstGeom>
        </p:spPr>
        <p:txBody>
          <a:bodyPr/>
          <a:lstStyle>
            <a:lvl1pPr>
              <a:lnSpc>
                <a:spcPts val="1000"/>
              </a:lnSpc>
              <a:defRPr/>
            </a:lvl1pPr>
          </a:lstStyle>
          <a:p>
            <a:r>
              <a:rPr lang="en-US" dirty="0"/>
              <a:t>Copyright © AQA and its licensors. All rights reserved.</a:t>
            </a:r>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1183467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a:t>Presentation title</a:t>
            </a:r>
          </a:p>
        </p:txBody>
      </p:sp>
      <p:sp>
        <p:nvSpPr>
          <p:cNvPr id="4" name="Content Placeholder 3"/>
          <p:cNvSpPr>
            <a:spLocks noGrp="1"/>
          </p:cNvSpPr>
          <p:nvPr>
            <p:ph sz="half" idx="2" hasCustomPrompt="1"/>
          </p:nvPr>
        </p:nvSpPr>
        <p:spPr>
          <a:xfrm>
            <a:off x="5394324" y="1727199"/>
            <a:ext cx="3190875" cy="4406400"/>
          </a:xfrm>
        </p:spPr>
        <p:txBody>
          <a:bodyPr rIns="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Insert image or graphic</a:t>
            </a:r>
          </a:p>
        </p:txBody>
      </p:sp>
      <p:sp>
        <p:nvSpPr>
          <p:cNvPr id="6" name="Footer Placeholder 5"/>
          <p:cNvSpPr>
            <a:spLocks noGrp="1"/>
          </p:cNvSpPr>
          <p:nvPr>
            <p:ph type="ftr" sz="quarter" idx="11"/>
          </p:nvPr>
        </p:nvSpPr>
        <p:spPr>
          <a:xfrm>
            <a:off x="1976438" y="6611005"/>
            <a:ext cx="2678400" cy="241200"/>
          </a:xfrm>
          <a:prstGeom prst="rect">
            <a:avLst/>
          </a:prstGeom>
        </p:spPr>
        <p:txBody>
          <a:bodyPr/>
          <a:lstStyle>
            <a:lvl1pPr>
              <a:lnSpc>
                <a:spcPts val="1000"/>
              </a:lnSpc>
              <a:defRPr/>
            </a:lvl1pPr>
          </a:lstStyle>
          <a:p>
            <a:r>
              <a:rPr lang="en-US" dirty="0"/>
              <a:t>Copyright © AQA and its licensors. All rights reserved.</a:t>
            </a:r>
          </a:p>
        </p:txBody>
      </p:sp>
      <p:pic>
        <p:nvPicPr>
          <p:cNvPr id="9"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11" name="Content Placeholder 2"/>
          <p:cNvSpPr>
            <a:spLocks noGrp="1"/>
          </p:cNvSpPr>
          <p:nvPr>
            <p:ph idx="1"/>
          </p:nvPr>
        </p:nvSpPr>
        <p:spPr>
          <a:xfrm>
            <a:off x="540000" y="1731713"/>
            <a:ext cx="4506453"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04452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arge image are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Presentation title</a:t>
            </a:r>
            <a:endParaRPr lang="en-GB" dirty="0"/>
          </a:p>
        </p:txBody>
      </p:sp>
      <p:sp>
        <p:nvSpPr>
          <p:cNvPr id="3" name="Slide Number Placeholder 2"/>
          <p:cNvSpPr>
            <a:spLocks noGrp="1"/>
          </p:cNvSpPr>
          <p:nvPr>
            <p:ph type="sldNum" sz="quarter" idx="10"/>
          </p:nvPr>
        </p:nvSpPr>
        <p:spPr/>
        <p:txBody>
          <a:bodyPr/>
          <a:lstStyle/>
          <a:p>
            <a:fld id="{9D4704D4-DAEA-4D4A-A9DC-4373E3AC7101}" type="slidenum">
              <a:rPr lang="en-GB" smtClean="0"/>
              <a:pPr/>
              <a:t>‹#›</a:t>
            </a:fld>
            <a:endParaRPr lang="en-GB" dirty="0"/>
          </a:p>
        </p:txBody>
      </p:sp>
      <p:sp>
        <p:nvSpPr>
          <p:cNvPr id="4" name="Footer Placeholder 3"/>
          <p:cNvSpPr>
            <a:spLocks noGrp="1"/>
          </p:cNvSpPr>
          <p:nvPr>
            <p:ph type="ftr" sz="quarter" idx="11"/>
          </p:nvPr>
        </p:nvSpPr>
        <p:spPr/>
        <p:txBody>
          <a:bodyPr/>
          <a:lstStyle/>
          <a:p>
            <a:r>
              <a:rPr lang="en-US"/>
              <a:t>Copyright © AQA and its licensors. All rights reserved.</a:t>
            </a:r>
            <a:endParaRPr lang="en-US" dirty="0"/>
          </a:p>
        </p:txBody>
      </p:sp>
      <p:sp>
        <p:nvSpPr>
          <p:cNvPr id="6" name="Picture Placeholder 5"/>
          <p:cNvSpPr>
            <a:spLocks noGrp="1"/>
          </p:cNvSpPr>
          <p:nvPr>
            <p:ph type="pic" sz="quarter" idx="12"/>
          </p:nvPr>
        </p:nvSpPr>
        <p:spPr>
          <a:xfrm>
            <a:off x="0" y="974785"/>
            <a:ext cx="9144000" cy="5364000"/>
          </a:xfrm>
        </p:spPr>
        <p:txBody>
          <a:bodyPr/>
          <a:lstStyle>
            <a:lvl1pPr marL="0" indent="0">
              <a:buNone/>
              <a:defRPr/>
            </a:lvl1pPr>
          </a:lstStyle>
          <a:p>
            <a:r>
              <a:rPr lang="en-US" dirty="0"/>
              <a:t>Click icon to add picture</a:t>
            </a:r>
            <a:endParaRPr lang="en-GB" dirty="0"/>
          </a:p>
        </p:txBody>
      </p:sp>
      <p:pic>
        <p:nvPicPr>
          <p:cNvPr id="7"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954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6" name="Rectangle 15"/>
          <p:cNvSpPr/>
          <p:nvPr userDrawn="1"/>
        </p:nvSpPr>
        <p:spPr>
          <a:xfrm>
            <a:off x="0" y="899455"/>
            <a:ext cx="8768155" cy="2211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p:cNvSpPr>
            <a:spLocks noGrp="1"/>
          </p:cNvSpPr>
          <p:nvPr>
            <p:ph type="ctrTitle" hasCustomPrompt="1"/>
          </p:nvPr>
        </p:nvSpPr>
        <p:spPr>
          <a:xfrm>
            <a:off x="540000" y="1436294"/>
            <a:ext cx="4028825" cy="972952"/>
          </a:xfrm>
        </p:spPr>
        <p:txBody>
          <a:bodyPr lIns="0" tIns="0" rIns="0" bIns="0" anchor="t" anchorCtr="0">
            <a:noAutofit/>
          </a:bodyPr>
          <a:lstStyle>
            <a:lvl1pPr algn="l">
              <a:lnSpc>
                <a:spcPts val="3800"/>
              </a:lnSpc>
              <a:defRPr sz="3600" baseline="0">
                <a:solidFill>
                  <a:schemeClr val="tx2"/>
                </a:solidFill>
              </a:defRPr>
            </a:lvl1pPr>
          </a:lstStyle>
          <a:p>
            <a:r>
              <a:rPr lang="en-US" dirty="0"/>
              <a:t>Thank you</a:t>
            </a:r>
          </a:p>
        </p:txBody>
      </p:sp>
      <p:sp>
        <p:nvSpPr>
          <p:cNvPr id="2" name="Rectangle 1"/>
          <p:cNvSpPr/>
          <p:nvPr userDrawn="1"/>
        </p:nvSpPr>
        <p:spPr>
          <a:xfrm>
            <a:off x="7780867" y="6458400"/>
            <a:ext cx="829733" cy="365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a:off x="0" y="1285819"/>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0" y="2527176"/>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6348" y="278675"/>
            <a:ext cx="1620000" cy="728567"/>
          </a:xfrm>
          <a:prstGeom prst="rect">
            <a:avLst/>
          </a:prstGeom>
        </p:spPr>
      </p:pic>
      <p:sp>
        <p:nvSpPr>
          <p:cNvPr id="8" name="Footer Placeholder 3"/>
          <p:cNvSpPr txBox="1">
            <a:spLocks/>
          </p:cNvSpPr>
          <p:nvPr userDrawn="1"/>
        </p:nvSpPr>
        <p:spPr>
          <a:xfrm>
            <a:off x="6967203" y="6554109"/>
            <a:ext cx="1635126" cy="241300"/>
          </a:xfrm>
          <a:prstGeom prst="rect">
            <a:avLst/>
          </a:prstGeom>
        </p:spPr>
        <p:txBody>
          <a:bodyPr vert="horz" lIns="0" tIns="0" rIns="0" bIns="0" rtlCol="0" anchor="ctr" anchorCtr="0"/>
          <a:lstStyle>
            <a:defPPr>
              <a:defRPr lang="en-US"/>
            </a:defPPr>
            <a:lvl1pPr marL="0" algn="r"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dirty="0">
                <a:cs typeface="Arial" panose="020B0604020202020204" pitchFamily="34" charset="0"/>
              </a:rPr>
              <a:t>Follow us on Twitter @AQACPD</a:t>
            </a:r>
            <a:endParaRPr lang="en-US" dirty="0">
              <a:cs typeface="Arial" panose="020B0604020202020204" pitchFamily="34" charset="0"/>
            </a:endParaRPr>
          </a:p>
        </p:txBody>
      </p:sp>
      <p:sp>
        <p:nvSpPr>
          <p:cNvPr id="10" name="Slide Number Placeholder 2"/>
          <p:cNvSpPr>
            <a:spLocks noGrp="1"/>
          </p:cNvSpPr>
          <p:nvPr>
            <p:ph type="sldNum" sz="quarter" idx="10"/>
          </p:nvPr>
        </p:nvSpPr>
        <p:spPr>
          <a:xfrm>
            <a:off x="444464" y="6476351"/>
            <a:ext cx="698205" cy="365125"/>
          </a:xfrm>
        </p:spPr>
        <p:txBody>
          <a:bodyPr/>
          <a:lstStyle/>
          <a:p>
            <a:fld id="{9D4704D4-DAEA-4D4A-A9DC-4373E3AC7101}" type="slidenum">
              <a:rPr lang="en-GB" smtClean="0"/>
              <a:pPr/>
              <a:t>‹#›</a:t>
            </a:fld>
            <a:endParaRPr lang="en-GB" dirty="0"/>
          </a:p>
        </p:txBody>
      </p:sp>
      <p:sp>
        <p:nvSpPr>
          <p:cNvPr id="13" name="Footer Placeholder 3"/>
          <p:cNvSpPr>
            <a:spLocks noGrp="1"/>
          </p:cNvSpPr>
          <p:nvPr>
            <p:ph type="ftr" sz="quarter" idx="11"/>
          </p:nvPr>
        </p:nvSpPr>
        <p:spPr>
          <a:xfrm>
            <a:off x="1976438" y="6611005"/>
            <a:ext cx="2678400" cy="241200"/>
          </a:xfrm>
        </p:spPr>
        <p:txBody>
          <a:bodyPr/>
          <a:lstStyle/>
          <a:p>
            <a:r>
              <a:rPr lang="en-US"/>
              <a:t>Copyright © AQA and its licensors. All rights reserved.</a:t>
            </a:r>
            <a:endParaRPr lang="en-US" dirty="0"/>
          </a:p>
        </p:txBody>
      </p:sp>
    </p:spTree>
    <p:extLst>
      <p:ext uri="{BB962C8B-B14F-4D97-AF65-F5344CB8AC3E}">
        <p14:creationId xmlns:p14="http://schemas.microsoft.com/office/powerpoint/2010/main" val="2345416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441132"/>
            <a:ext cx="8045200" cy="431181"/>
          </a:xfrm>
          <a:prstGeom prst="rect">
            <a:avLst/>
          </a:prstGeom>
        </p:spPr>
        <p:txBody>
          <a:bodyPr vert="horz" lIns="0" tIns="0" rIns="91440" bIns="0" rtlCol="0" anchor="t" anchorCtr="0">
            <a:noAutofit/>
          </a:bodyPr>
          <a:lstStyle/>
          <a:p>
            <a:r>
              <a:rPr lang="en-US" dirty="0"/>
              <a:t>Presentation title</a:t>
            </a:r>
          </a:p>
        </p:txBody>
      </p:sp>
      <p:sp>
        <p:nvSpPr>
          <p:cNvPr id="3" name="Text Placeholder 2"/>
          <p:cNvSpPr>
            <a:spLocks noGrp="1"/>
          </p:cNvSpPr>
          <p:nvPr>
            <p:ph type="body" idx="1"/>
          </p:nvPr>
        </p:nvSpPr>
        <p:spPr>
          <a:xfrm>
            <a:off x="540000" y="1731713"/>
            <a:ext cx="8045200" cy="4406804"/>
          </a:xfrm>
          <a:prstGeom prst="rect">
            <a:avLst/>
          </a:prstGeom>
        </p:spPr>
        <p:txBody>
          <a:bodyPr vert="horz" lIns="0" tIns="0" rIns="9144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p:cNvCxnSpPr/>
          <p:nvPr/>
        </p:nvCxnSpPr>
        <p:spPr>
          <a:xfrm>
            <a:off x="0" y="96202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0" y="634047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12" name="Footer Placeholder 4"/>
          <p:cNvSpPr>
            <a:spLocks noGrp="1"/>
          </p:cNvSpPr>
          <p:nvPr>
            <p:ph type="ftr" sz="quarter" idx="3"/>
          </p:nvPr>
        </p:nvSpPr>
        <p:spPr>
          <a:xfrm>
            <a:off x="1976438" y="6611005"/>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rial" panose="020B0604020202020204" pitchFamily="34" charset="0"/>
              </a:defRPr>
            </a:lvl1pPr>
          </a:lstStyle>
          <a:p>
            <a:r>
              <a:rPr lang="en-US" dirty="0"/>
              <a:t>Copyright © AQA and its licensors. All rights reserved.</a:t>
            </a:r>
          </a:p>
        </p:txBody>
      </p:sp>
    </p:spTree>
    <p:extLst>
      <p:ext uri="{BB962C8B-B14F-4D97-AF65-F5344CB8AC3E}">
        <p14:creationId xmlns:p14="http://schemas.microsoft.com/office/powerpoint/2010/main" val="40407115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77" r:id="rId3"/>
    <p:sldLayoutId id="2147483680" r:id="rId4"/>
    <p:sldLayoutId id="2147483667" r:id="rId5"/>
    <p:sldLayoutId id="2147483662" r:id="rId6"/>
    <p:sldLayoutId id="2147483664" r:id="rId7"/>
    <p:sldLayoutId id="2147483681" r:id="rId8"/>
    <p:sldLayoutId id="2147483665" r:id="rId9"/>
    <p:sldLayoutId id="2147483682" r:id="rId10"/>
    <p:sldLayoutId id="2147483683" r:id="rId11"/>
    <p:sldLayoutId id="2147483686" r:id="rId12"/>
    <p:sldLayoutId id="2147483685" r:id="rId13"/>
    <p:sldLayoutId id="2147483687" r:id="rId14"/>
    <p:sldLayoutId id="2147483678" r:id="rId15"/>
    <p:sldLayoutId id="2147483669" r:id="rId16"/>
    <p:sldLayoutId id="2147483670" r:id="rId17"/>
    <p:sldLayoutId id="2147483671" r:id="rId18"/>
    <p:sldLayoutId id="2147483672" r:id="rId19"/>
    <p:sldLayoutId id="2147483674" r:id="rId20"/>
    <p:sldLayoutId id="2147483673" r:id="rId21"/>
    <p:sldLayoutId id="2147483675" r:id="rId22"/>
    <p:sldLayoutId id="2147483676" r:id="rId23"/>
  </p:sldLayoutIdLst>
  <p:hf hdr="0" dt="0"/>
  <p:txStyles>
    <p:titleStyle>
      <a:lvl1pPr algn="l" defTabSz="457200" rtl="0" eaLnBrk="1" latinLnBrk="0" hangingPunct="1">
        <a:lnSpc>
          <a:spcPts val="2800"/>
        </a:lnSpc>
        <a:spcBef>
          <a:spcPct val="0"/>
        </a:spcBef>
        <a:buNone/>
        <a:defRPr sz="3200" b="0" i="0" kern="1200">
          <a:solidFill>
            <a:schemeClr val="tx2"/>
          </a:solidFill>
          <a:latin typeface="Arial" panose="020B0604020202020204" pitchFamily="34" charset="0"/>
          <a:ea typeface="+mj-ea"/>
          <a:cs typeface="Arial" panose="020B0604020202020204" pitchFamily="34" charset="0"/>
        </a:defRPr>
      </a:lvl1pPr>
    </p:titleStyle>
    <p:bodyStyle>
      <a:lvl1pPr marL="360000" indent="-360000" algn="l" defTabSz="457200" rtl="0" eaLnBrk="1" latinLnBrk="0" hangingPunct="1">
        <a:lnSpc>
          <a:spcPct val="100000"/>
        </a:lnSpc>
        <a:spcBef>
          <a:spcPts val="400"/>
        </a:spcBef>
        <a:buClr>
          <a:srgbClr val="4B4B4B"/>
        </a:buClr>
        <a:buFont typeface="Arial"/>
        <a:buChar char="•"/>
        <a:defRPr sz="2400" kern="1200">
          <a:solidFill>
            <a:srgbClr val="4B4B4B"/>
          </a:solidFill>
          <a:latin typeface="+mn-lt"/>
          <a:ea typeface="+mn-ea"/>
          <a:cs typeface="+mn-cs"/>
        </a:defRPr>
      </a:lvl1pPr>
      <a:lvl2pPr marL="720000" indent="-360000" algn="l" defTabSz="457200" rtl="0" eaLnBrk="1" latinLnBrk="0" hangingPunct="1">
        <a:lnSpc>
          <a:spcPct val="100000"/>
        </a:lnSpc>
        <a:spcBef>
          <a:spcPts val="400"/>
        </a:spcBef>
        <a:buFont typeface="Arial" pitchFamily="34" charset="0"/>
        <a:buChar char="•"/>
        <a:defRPr sz="2400" kern="1200">
          <a:solidFill>
            <a:srgbClr val="4B4B4B"/>
          </a:solidFill>
          <a:latin typeface="+mn-lt"/>
          <a:ea typeface="+mn-ea"/>
          <a:cs typeface="+mn-cs"/>
        </a:defRPr>
      </a:lvl2pPr>
      <a:lvl3pPr marL="1080000" indent="-360000" algn="l" defTabSz="457200" rtl="0" eaLnBrk="1" latinLnBrk="0" hangingPunct="1">
        <a:lnSpc>
          <a:spcPct val="100000"/>
        </a:lnSpc>
        <a:spcBef>
          <a:spcPts val="400"/>
        </a:spcBef>
        <a:buFont typeface="Arial" pitchFamily="34" charset="0"/>
        <a:buChar char="•"/>
        <a:defRPr sz="2400" kern="1200">
          <a:solidFill>
            <a:srgbClr val="4B4B4B"/>
          </a:solidFill>
          <a:latin typeface="+mn-lt"/>
          <a:ea typeface="+mn-ea"/>
          <a:cs typeface="+mn-cs"/>
        </a:defRPr>
      </a:lvl3pPr>
      <a:lvl4pPr marL="1440000" indent="-360000" algn="l" defTabSz="457200" rtl="0" eaLnBrk="1" latinLnBrk="0" hangingPunct="1">
        <a:lnSpc>
          <a:spcPct val="100000"/>
        </a:lnSpc>
        <a:spcBef>
          <a:spcPts val="400"/>
        </a:spcBef>
        <a:buFont typeface="Arial" pitchFamily="34" charset="0"/>
        <a:buChar char="•"/>
        <a:defRPr sz="2400" kern="1200">
          <a:solidFill>
            <a:srgbClr val="4B4B4B"/>
          </a:solidFill>
          <a:latin typeface="+mn-lt"/>
          <a:ea typeface="+mn-ea"/>
          <a:cs typeface="+mn-cs"/>
        </a:defRPr>
      </a:lvl4pPr>
      <a:lvl5pPr marL="1800000" indent="-360000" algn="l" defTabSz="457200" rtl="0" eaLnBrk="1" latinLnBrk="0" hangingPunct="1">
        <a:lnSpc>
          <a:spcPct val="100000"/>
        </a:lnSpc>
        <a:spcBef>
          <a:spcPts val="400"/>
        </a:spcBef>
        <a:buFont typeface="Arial" pitchFamily="34" charset="0"/>
        <a:buChar char="•"/>
        <a:defRPr sz="2400" kern="1200">
          <a:solidFill>
            <a:srgbClr val="4B4B4B"/>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hyperlink" Target="http://www.aqa.org.uk/science"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hyperlink" Target="mailto:alevelscience@aqa.org.uk" TargetMode="External"/><Relationship Id="rId4" Type="http://schemas.openxmlformats.org/officeDocument/2006/relationships/hyperlink" Target="mailto:gcsescience@aqa.org.uk"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999" y="1426720"/>
            <a:ext cx="8010235" cy="968675"/>
          </a:xfrm>
        </p:spPr>
        <p:txBody>
          <a:bodyPr/>
          <a:lstStyle/>
          <a:p>
            <a:pPr marL="0" indent="0">
              <a:spcBef>
                <a:spcPts val="0"/>
              </a:spcBef>
            </a:pPr>
            <a:r>
              <a:rPr lang="en-GB" dirty="0"/>
              <a:t>ASE Annual Conference:</a:t>
            </a:r>
            <a:br>
              <a:rPr lang="en-GB" dirty="0"/>
            </a:br>
            <a:r>
              <a:rPr lang="en-GB" dirty="0"/>
              <a:t>‘Gender in GCSE Science’ research</a:t>
            </a:r>
          </a:p>
        </p:txBody>
      </p:sp>
      <p:sp>
        <p:nvSpPr>
          <p:cNvPr id="3" name="Subtitle 2"/>
          <p:cNvSpPr>
            <a:spLocks noGrp="1"/>
          </p:cNvSpPr>
          <p:nvPr>
            <p:ph type="subTitle" idx="1"/>
          </p:nvPr>
        </p:nvSpPr>
        <p:spPr/>
        <p:txBody>
          <a:bodyPr/>
          <a:lstStyle/>
          <a:p>
            <a:r>
              <a:rPr lang="en-GB" dirty="0"/>
              <a:t>Julian Clarke</a:t>
            </a:r>
          </a:p>
        </p:txBody>
      </p:sp>
      <p:sp>
        <p:nvSpPr>
          <p:cNvPr id="4" name="Content Placeholder 3"/>
          <p:cNvSpPr>
            <a:spLocks noGrp="1"/>
          </p:cNvSpPr>
          <p:nvPr>
            <p:ph sz="quarter" idx="12"/>
          </p:nvPr>
        </p:nvSpPr>
        <p:spPr/>
        <p:txBody>
          <a:bodyPr/>
          <a:lstStyle/>
          <a:p>
            <a:r>
              <a:rPr lang="en-GB" dirty="0"/>
              <a:t>Spring 2020</a:t>
            </a:r>
          </a:p>
        </p:txBody>
      </p:sp>
      <p:pic>
        <p:nvPicPr>
          <p:cNvPr id="6" name="Picture 5">
            <a:extLst>
              <a:ext uri="{FF2B5EF4-FFF2-40B4-BE49-F238E27FC236}">
                <a16:creationId xmlns:a16="http://schemas.microsoft.com/office/drawing/2014/main" id="{36D2CD4B-9998-4142-8064-D7646185DE5C}"/>
              </a:ext>
            </a:extLst>
          </p:cNvPr>
          <p:cNvPicPr/>
          <p:nvPr/>
        </p:nvPicPr>
        <p:blipFill>
          <a:blip r:embed="rId2">
            <a:extLst>
              <a:ext uri="{28A0092B-C50C-407E-A947-70E740481C1C}">
                <a14:useLocalDpi xmlns:a14="http://schemas.microsoft.com/office/drawing/2010/main" val="0"/>
              </a:ext>
            </a:extLst>
          </a:blip>
          <a:stretch>
            <a:fillRect/>
          </a:stretch>
        </p:blipFill>
        <p:spPr>
          <a:xfrm>
            <a:off x="5208448" y="2453624"/>
            <a:ext cx="3810549" cy="3810549"/>
          </a:xfrm>
          <a:prstGeom prst="rect">
            <a:avLst/>
          </a:prstGeom>
        </p:spPr>
      </p:pic>
    </p:spTree>
    <p:extLst>
      <p:ext uri="{BB962C8B-B14F-4D97-AF65-F5344CB8AC3E}">
        <p14:creationId xmlns:p14="http://schemas.microsoft.com/office/powerpoint/2010/main" val="3152331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442800"/>
            <a:ext cx="8045200" cy="431181"/>
          </a:xfrm>
        </p:spPr>
        <p:txBody>
          <a:bodyPr/>
          <a:lstStyle/>
          <a:p>
            <a:r>
              <a:rPr lang="en-GB" dirty="0"/>
              <a:t>JCQ data for 2018 GCSE all UK candidates</a:t>
            </a:r>
          </a:p>
        </p:txBody>
      </p:sp>
      <p:sp>
        <p:nvSpPr>
          <p:cNvPr id="3" name="Slide Number Placeholder 2"/>
          <p:cNvSpPr>
            <a:spLocks noGrp="1"/>
          </p:cNvSpPr>
          <p:nvPr>
            <p:ph type="sldNum" sz="quarter" idx="4"/>
          </p:nvPr>
        </p:nvSpPr>
        <p:spPr/>
        <p:txBody>
          <a:bodyPr/>
          <a:lstStyle/>
          <a:p>
            <a:fld id="{9D4704D4-DAEA-4D4A-A9DC-4373E3AC7101}" type="slidenum">
              <a:rPr lang="en-GB" smtClean="0"/>
              <a:pPr/>
              <a:t>10</a:t>
            </a:fld>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60425246"/>
              </p:ext>
            </p:extLst>
          </p:nvPr>
        </p:nvGraphicFramePr>
        <p:xfrm>
          <a:off x="444464" y="1065216"/>
          <a:ext cx="8045448" cy="1752600"/>
        </p:xfrm>
        <a:graphic>
          <a:graphicData uri="http://schemas.openxmlformats.org/drawingml/2006/table">
            <a:tbl>
              <a:tblPr firstRow="1" bandRow="1">
                <a:tableStyleId>{93296810-A885-4BE3-A3E7-6D5BEEA58F35}</a:tableStyleId>
              </a:tblPr>
              <a:tblGrid>
                <a:gridCol w="1340908">
                  <a:extLst>
                    <a:ext uri="{9D8B030D-6E8A-4147-A177-3AD203B41FA5}">
                      <a16:colId xmlns:a16="http://schemas.microsoft.com/office/drawing/2014/main" val="20000"/>
                    </a:ext>
                  </a:extLst>
                </a:gridCol>
                <a:gridCol w="1340908">
                  <a:extLst>
                    <a:ext uri="{9D8B030D-6E8A-4147-A177-3AD203B41FA5}">
                      <a16:colId xmlns:a16="http://schemas.microsoft.com/office/drawing/2014/main" val="20001"/>
                    </a:ext>
                  </a:extLst>
                </a:gridCol>
                <a:gridCol w="1340908">
                  <a:extLst>
                    <a:ext uri="{9D8B030D-6E8A-4147-A177-3AD203B41FA5}">
                      <a16:colId xmlns:a16="http://schemas.microsoft.com/office/drawing/2014/main" val="20002"/>
                    </a:ext>
                  </a:extLst>
                </a:gridCol>
                <a:gridCol w="1340908">
                  <a:extLst>
                    <a:ext uri="{9D8B030D-6E8A-4147-A177-3AD203B41FA5}">
                      <a16:colId xmlns:a16="http://schemas.microsoft.com/office/drawing/2014/main" val="20003"/>
                    </a:ext>
                  </a:extLst>
                </a:gridCol>
                <a:gridCol w="1340908">
                  <a:extLst>
                    <a:ext uri="{9D8B030D-6E8A-4147-A177-3AD203B41FA5}">
                      <a16:colId xmlns:a16="http://schemas.microsoft.com/office/drawing/2014/main" val="20004"/>
                    </a:ext>
                  </a:extLst>
                </a:gridCol>
                <a:gridCol w="1340908">
                  <a:extLst>
                    <a:ext uri="{9D8B030D-6E8A-4147-A177-3AD203B41FA5}">
                      <a16:colId xmlns:a16="http://schemas.microsoft.com/office/drawing/2014/main" val="20005"/>
                    </a:ext>
                  </a:extLst>
                </a:gridCol>
              </a:tblGrid>
              <a:tr h="370840">
                <a:tc>
                  <a:txBody>
                    <a:bodyPr/>
                    <a:lstStyle/>
                    <a:p>
                      <a:r>
                        <a:rPr lang="en-GB" dirty="0"/>
                        <a:t>GCSE Biology</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GB" dirty="0"/>
                        <a:t>Entry number</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GB" dirty="0"/>
                        <a:t>Grade 9</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GB" dirty="0"/>
                        <a:t>Grade 7+</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GB" dirty="0"/>
                        <a:t>Grade 5+</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GB" dirty="0"/>
                        <a:t>Grade 4+</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70840">
                <a:tc>
                  <a:txBody>
                    <a:bodyPr/>
                    <a:lstStyle/>
                    <a:p>
                      <a:r>
                        <a:rPr lang="en-GB" dirty="0"/>
                        <a:t>Male</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en-GB" dirty="0"/>
                        <a:t>82131</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en-GB" dirty="0"/>
                        <a:t>10.8</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en-GB" dirty="0"/>
                        <a:t>39.3</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en-GB" dirty="0"/>
                        <a:t>77.3</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en-GB" dirty="0"/>
                        <a:t>88.7</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r>
                        <a:rPr lang="en-GB" dirty="0"/>
                        <a:t>Female</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en-GB" dirty="0"/>
                        <a:t>83114</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en-GB" dirty="0"/>
                        <a:t>13.1</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en-GB" dirty="0"/>
                        <a:t>43.6</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en-GB" dirty="0"/>
                        <a:t>79.2</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en-GB" dirty="0"/>
                        <a:t>89.7</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840">
                <a:tc>
                  <a:txBody>
                    <a:bodyPr/>
                    <a:lstStyle/>
                    <a:p>
                      <a:r>
                        <a:rPr lang="en-GB" sz="1600" dirty="0"/>
                        <a:t>Male-female</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en-GB" dirty="0"/>
                        <a:t>(165245)</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en-GB" dirty="0"/>
                        <a:t>-2.3</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en-GB" dirty="0"/>
                        <a:t>-4.3</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en-GB" dirty="0"/>
                        <a:t>-1.9</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en-GB" dirty="0"/>
                        <a:t>-1.0</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810522695"/>
              </p:ext>
            </p:extLst>
          </p:nvPr>
        </p:nvGraphicFramePr>
        <p:xfrm>
          <a:off x="444464" y="2817816"/>
          <a:ext cx="8045448" cy="1752600"/>
        </p:xfrm>
        <a:graphic>
          <a:graphicData uri="http://schemas.openxmlformats.org/drawingml/2006/table">
            <a:tbl>
              <a:tblPr firstRow="1" bandRow="1">
                <a:tableStyleId>{F5AB1C69-6EDB-4FF4-983F-18BD219EF322}</a:tableStyleId>
              </a:tblPr>
              <a:tblGrid>
                <a:gridCol w="1340908">
                  <a:extLst>
                    <a:ext uri="{9D8B030D-6E8A-4147-A177-3AD203B41FA5}">
                      <a16:colId xmlns:a16="http://schemas.microsoft.com/office/drawing/2014/main" val="20000"/>
                    </a:ext>
                  </a:extLst>
                </a:gridCol>
                <a:gridCol w="1340908">
                  <a:extLst>
                    <a:ext uri="{9D8B030D-6E8A-4147-A177-3AD203B41FA5}">
                      <a16:colId xmlns:a16="http://schemas.microsoft.com/office/drawing/2014/main" val="20001"/>
                    </a:ext>
                  </a:extLst>
                </a:gridCol>
                <a:gridCol w="1340908">
                  <a:extLst>
                    <a:ext uri="{9D8B030D-6E8A-4147-A177-3AD203B41FA5}">
                      <a16:colId xmlns:a16="http://schemas.microsoft.com/office/drawing/2014/main" val="20002"/>
                    </a:ext>
                  </a:extLst>
                </a:gridCol>
                <a:gridCol w="1340908">
                  <a:extLst>
                    <a:ext uri="{9D8B030D-6E8A-4147-A177-3AD203B41FA5}">
                      <a16:colId xmlns:a16="http://schemas.microsoft.com/office/drawing/2014/main" val="20003"/>
                    </a:ext>
                  </a:extLst>
                </a:gridCol>
                <a:gridCol w="1340908">
                  <a:extLst>
                    <a:ext uri="{9D8B030D-6E8A-4147-A177-3AD203B41FA5}">
                      <a16:colId xmlns:a16="http://schemas.microsoft.com/office/drawing/2014/main" val="20004"/>
                    </a:ext>
                  </a:extLst>
                </a:gridCol>
                <a:gridCol w="1340908">
                  <a:extLst>
                    <a:ext uri="{9D8B030D-6E8A-4147-A177-3AD203B41FA5}">
                      <a16:colId xmlns:a16="http://schemas.microsoft.com/office/drawing/2014/main" val="20005"/>
                    </a:ext>
                  </a:extLst>
                </a:gridCol>
              </a:tblGrid>
              <a:tr h="370840">
                <a:tc>
                  <a:txBody>
                    <a:bodyPr/>
                    <a:lstStyle/>
                    <a:p>
                      <a:r>
                        <a:rPr lang="en-GB" dirty="0"/>
                        <a:t>GCSE Chemistry</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GB" dirty="0"/>
                        <a:t>Entry number</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GB" dirty="0"/>
                        <a:t>Grade 9</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GB" dirty="0"/>
                        <a:t>Grade 7+</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GB" dirty="0"/>
                        <a:t>Grade 5+</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GB" dirty="0"/>
                        <a:t>Grade 4+</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70840">
                <a:tc>
                  <a:txBody>
                    <a:bodyPr/>
                    <a:lstStyle/>
                    <a:p>
                      <a:r>
                        <a:rPr lang="en-GB" dirty="0"/>
                        <a:t>Male</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en-GB" dirty="0"/>
                        <a:t>79543</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en-GB" dirty="0"/>
                        <a:t>12.3</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en-GB" dirty="0"/>
                        <a:t>42.3</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en-GB" dirty="0"/>
                        <a:t>76.9</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en-GB" dirty="0"/>
                        <a:t>89.1</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r>
                        <a:rPr lang="en-GB" dirty="0"/>
                        <a:t>Female</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en-GB" dirty="0"/>
                        <a:t>78867</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en-GB" dirty="0"/>
                        <a:t>12.9</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en-GB" dirty="0"/>
                        <a:t>43.9</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en-GB" dirty="0"/>
                        <a:t>78.6</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en-GB" dirty="0"/>
                        <a:t>90.3</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840">
                <a:tc>
                  <a:txBody>
                    <a:bodyPr/>
                    <a:lstStyle/>
                    <a:p>
                      <a:r>
                        <a:rPr lang="en-GB" sz="1600" dirty="0"/>
                        <a:t>Male-female</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en-GB" dirty="0"/>
                        <a:t>(158410)</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en-GB" dirty="0"/>
                        <a:t>-0.7</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en-GB" dirty="0"/>
                        <a:t>-1.6</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en-GB" dirty="0"/>
                        <a:t>-1.7</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en-GB" dirty="0"/>
                        <a:t>-1.2</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257144642"/>
              </p:ext>
            </p:extLst>
          </p:nvPr>
        </p:nvGraphicFramePr>
        <p:xfrm>
          <a:off x="444464" y="4570416"/>
          <a:ext cx="8045448" cy="1747520"/>
        </p:xfrm>
        <a:graphic>
          <a:graphicData uri="http://schemas.openxmlformats.org/drawingml/2006/table">
            <a:tbl>
              <a:tblPr firstRow="1" bandRow="1">
                <a:tableStyleId>{21E4AEA4-8DFA-4A89-87EB-49C32662AFE0}</a:tableStyleId>
              </a:tblPr>
              <a:tblGrid>
                <a:gridCol w="1340908">
                  <a:extLst>
                    <a:ext uri="{9D8B030D-6E8A-4147-A177-3AD203B41FA5}">
                      <a16:colId xmlns:a16="http://schemas.microsoft.com/office/drawing/2014/main" val="20000"/>
                    </a:ext>
                  </a:extLst>
                </a:gridCol>
                <a:gridCol w="1340908">
                  <a:extLst>
                    <a:ext uri="{9D8B030D-6E8A-4147-A177-3AD203B41FA5}">
                      <a16:colId xmlns:a16="http://schemas.microsoft.com/office/drawing/2014/main" val="20001"/>
                    </a:ext>
                  </a:extLst>
                </a:gridCol>
                <a:gridCol w="1340908">
                  <a:extLst>
                    <a:ext uri="{9D8B030D-6E8A-4147-A177-3AD203B41FA5}">
                      <a16:colId xmlns:a16="http://schemas.microsoft.com/office/drawing/2014/main" val="20002"/>
                    </a:ext>
                  </a:extLst>
                </a:gridCol>
                <a:gridCol w="1340908">
                  <a:extLst>
                    <a:ext uri="{9D8B030D-6E8A-4147-A177-3AD203B41FA5}">
                      <a16:colId xmlns:a16="http://schemas.microsoft.com/office/drawing/2014/main" val="20003"/>
                    </a:ext>
                  </a:extLst>
                </a:gridCol>
                <a:gridCol w="1340908">
                  <a:extLst>
                    <a:ext uri="{9D8B030D-6E8A-4147-A177-3AD203B41FA5}">
                      <a16:colId xmlns:a16="http://schemas.microsoft.com/office/drawing/2014/main" val="20004"/>
                    </a:ext>
                  </a:extLst>
                </a:gridCol>
                <a:gridCol w="1340908">
                  <a:extLst>
                    <a:ext uri="{9D8B030D-6E8A-4147-A177-3AD203B41FA5}">
                      <a16:colId xmlns:a16="http://schemas.microsoft.com/office/drawing/2014/main" val="20005"/>
                    </a:ext>
                  </a:extLst>
                </a:gridCol>
              </a:tblGrid>
              <a:tr h="370840">
                <a:tc>
                  <a:txBody>
                    <a:bodyPr/>
                    <a:lstStyle/>
                    <a:p>
                      <a:r>
                        <a:rPr lang="en-GB" dirty="0"/>
                        <a:t>GCSE Physics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GB" dirty="0"/>
                        <a:t>Entry number</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GB" dirty="0"/>
                        <a:t>Grade 9</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GB" dirty="0"/>
                        <a:t>Grade 7+</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GB" dirty="0"/>
                        <a:t>Grade 5+</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GB" dirty="0"/>
                        <a:t>Grade 4+</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70840">
                <a:tc>
                  <a:txBody>
                    <a:bodyPr/>
                    <a:lstStyle/>
                    <a:p>
                      <a:r>
                        <a:rPr lang="en-GB" dirty="0"/>
                        <a:t>Male</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en-GB" dirty="0"/>
                        <a:t>79097</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en-GB" dirty="0"/>
                        <a:t>13.9</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en-GB" dirty="0"/>
                        <a:t>45.3</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en-GB" dirty="0"/>
                        <a:t>79.9</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en-GB" dirty="0"/>
                        <a:t>91.0</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r>
                        <a:rPr lang="en-GB" dirty="0"/>
                        <a:t>Female</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en-GB" dirty="0"/>
                        <a:t>77623</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en-GB" dirty="0"/>
                        <a:t>10.5</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en-GB" dirty="0"/>
                        <a:t>39.7</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en-GB" dirty="0"/>
                        <a:t>77.0</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en-GB" dirty="0"/>
                        <a:t>90.2</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74456">
                <a:tc>
                  <a:txBody>
                    <a:bodyPr/>
                    <a:lstStyle/>
                    <a:p>
                      <a:r>
                        <a:rPr lang="en-GB" sz="1600" dirty="0"/>
                        <a:t>Male-female</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en-GB" dirty="0"/>
                        <a:t>(156720)</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en-GB" dirty="0"/>
                        <a:t>3.4</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en-GB" dirty="0"/>
                        <a:t>5.6</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en-GB" dirty="0"/>
                        <a:t>2.9</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en-GB" dirty="0"/>
                        <a:t>0.8</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4" name="Footer Placeholder 3">
            <a:extLst>
              <a:ext uri="{FF2B5EF4-FFF2-40B4-BE49-F238E27FC236}">
                <a16:creationId xmlns:a16="http://schemas.microsoft.com/office/drawing/2014/main" id="{9A9F5F80-8A23-4463-BAF5-2274B7149A74}"/>
              </a:ext>
            </a:extLst>
          </p:cNvPr>
          <p:cNvSpPr>
            <a:spLocks noGrp="1"/>
          </p:cNvSpPr>
          <p:nvPr>
            <p:ph type="ftr" sz="quarter" idx="10"/>
          </p:nvPr>
        </p:nvSpPr>
        <p:spPr/>
        <p:txBody>
          <a:bodyPr/>
          <a:lstStyle/>
          <a:p>
            <a:r>
              <a:rPr lang="en-US"/>
              <a:t>Copyright © AQA and its licensors. All rights reserved.</a:t>
            </a:r>
            <a:endParaRPr lang="en-US" dirty="0"/>
          </a:p>
        </p:txBody>
      </p:sp>
    </p:spTree>
    <p:extLst>
      <p:ext uri="{BB962C8B-B14F-4D97-AF65-F5344CB8AC3E}">
        <p14:creationId xmlns:p14="http://schemas.microsoft.com/office/powerpoint/2010/main" val="1575639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Gender variation long established</a:t>
            </a:r>
          </a:p>
        </p:txBody>
      </p:sp>
      <p:sp>
        <p:nvSpPr>
          <p:cNvPr id="3" name="Slide Number Placeholder 2"/>
          <p:cNvSpPr>
            <a:spLocks noGrp="1"/>
          </p:cNvSpPr>
          <p:nvPr>
            <p:ph type="sldNum" sz="quarter" idx="4"/>
          </p:nvPr>
        </p:nvSpPr>
        <p:spPr/>
        <p:txBody>
          <a:bodyPr/>
          <a:lstStyle/>
          <a:p>
            <a:fld id="{9D4704D4-DAEA-4D4A-A9DC-4373E3AC7101}" type="slidenum">
              <a:rPr lang="en-GB" smtClean="0"/>
              <a:pPr/>
              <a:t>11</a:t>
            </a:fld>
            <a:endParaRPr lang="en-GB" dirty="0"/>
          </a:p>
        </p:txBody>
      </p:sp>
      <p:sp>
        <p:nvSpPr>
          <p:cNvPr id="4" name="Content Placeholder 3"/>
          <p:cNvSpPr>
            <a:spLocks noGrp="1"/>
          </p:cNvSpPr>
          <p:nvPr>
            <p:ph idx="1"/>
          </p:nvPr>
        </p:nvSpPr>
        <p:spPr/>
        <p:txBody>
          <a:bodyPr/>
          <a:lstStyle/>
          <a:p>
            <a:r>
              <a:rPr lang="en-GB" dirty="0"/>
              <a:t>There is no previous study of the outcomes of the same (matched) students across GCSE Biology, Chemistry and Physics.</a:t>
            </a:r>
          </a:p>
          <a:p>
            <a:endParaRPr lang="en-GB" dirty="0"/>
          </a:p>
          <a:p>
            <a:r>
              <a:rPr lang="en-GB" dirty="0"/>
              <a:t>There are several studies relating to A-level uptake but no previously matched progression to A-level from individual students at GCSE.</a:t>
            </a:r>
          </a:p>
          <a:p>
            <a:endParaRPr lang="en-GB" dirty="0"/>
          </a:p>
          <a:p>
            <a:r>
              <a:rPr lang="en-GB" dirty="0"/>
              <a:t>This report covers the initial stage of the first year of research – the plan is to track the students in our research forward into A-level, and possibly beyond.</a:t>
            </a:r>
          </a:p>
        </p:txBody>
      </p:sp>
      <p:sp>
        <p:nvSpPr>
          <p:cNvPr id="8" name="Footer Placeholder 7">
            <a:extLst>
              <a:ext uri="{FF2B5EF4-FFF2-40B4-BE49-F238E27FC236}">
                <a16:creationId xmlns:a16="http://schemas.microsoft.com/office/drawing/2014/main" id="{2157A8A8-1AFA-4603-B977-5CE4D5FC50F5}"/>
              </a:ext>
            </a:extLst>
          </p:cNvPr>
          <p:cNvSpPr>
            <a:spLocks noGrp="1"/>
          </p:cNvSpPr>
          <p:nvPr>
            <p:ph type="ftr" sz="quarter" idx="10"/>
          </p:nvPr>
        </p:nvSpPr>
        <p:spPr/>
        <p:txBody>
          <a:bodyPr/>
          <a:lstStyle/>
          <a:p>
            <a:r>
              <a:rPr lang="en-US"/>
              <a:t>Copyright © AQA and its licensors. All rights reserved.</a:t>
            </a:r>
            <a:endParaRPr lang="en-US" dirty="0"/>
          </a:p>
        </p:txBody>
      </p:sp>
    </p:spTree>
    <p:extLst>
      <p:ext uri="{BB962C8B-B14F-4D97-AF65-F5344CB8AC3E}">
        <p14:creationId xmlns:p14="http://schemas.microsoft.com/office/powerpoint/2010/main" val="2684544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Research methodology</a:t>
            </a:r>
            <a:endParaRPr lang="en-GB" dirty="0"/>
          </a:p>
        </p:txBody>
      </p:sp>
      <p:sp>
        <p:nvSpPr>
          <p:cNvPr id="3" name="Slide Number Placeholder 2"/>
          <p:cNvSpPr>
            <a:spLocks noGrp="1"/>
          </p:cNvSpPr>
          <p:nvPr>
            <p:ph type="sldNum" sz="quarter" idx="4"/>
          </p:nvPr>
        </p:nvSpPr>
        <p:spPr/>
        <p:txBody>
          <a:bodyPr/>
          <a:lstStyle/>
          <a:p>
            <a:fld id="{9D4704D4-DAEA-4D4A-A9DC-4373E3AC7101}" type="slidenum">
              <a:rPr lang="en-GB" smtClean="0"/>
              <a:pPr/>
              <a:t>12</a:t>
            </a:fld>
            <a:endParaRPr lang="en-GB" dirty="0"/>
          </a:p>
        </p:txBody>
      </p:sp>
      <p:sp>
        <p:nvSpPr>
          <p:cNvPr id="4" name="Content Placeholder 3"/>
          <p:cNvSpPr>
            <a:spLocks noGrp="1"/>
          </p:cNvSpPr>
          <p:nvPr>
            <p:ph idx="1"/>
          </p:nvPr>
        </p:nvSpPr>
        <p:spPr>
          <a:xfrm>
            <a:off x="540000" y="1731600"/>
            <a:ext cx="8045200" cy="5071717"/>
          </a:xfrm>
        </p:spPr>
        <p:txBody>
          <a:bodyPr/>
          <a:lstStyle/>
          <a:p>
            <a:r>
              <a:rPr lang="en-GB" dirty="0"/>
              <a:t>The individual item level performance of the matched set of </a:t>
            </a:r>
            <a:r>
              <a:rPr lang="en-GB" b="1" dirty="0"/>
              <a:t>99430</a:t>
            </a:r>
            <a:r>
              <a:rPr lang="en-GB" dirty="0"/>
              <a:t> students (all students entered for Higher Tier papers 1 and 2 in AQA </a:t>
            </a:r>
            <a:r>
              <a:rPr lang="en-GB" b="1" dirty="0"/>
              <a:t>GCSE Biology</a:t>
            </a:r>
            <a:r>
              <a:rPr lang="en-GB" dirty="0"/>
              <a:t>, </a:t>
            </a:r>
            <a:r>
              <a:rPr lang="en-GB" b="1" dirty="0"/>
              <a:t>Chemistry</a:t>
            </a:r>
            <a:r>
              <a:rPr lang="en-GB" dirty="0"/>
              <a:t> and </a:t>
            </a:r>
            <a:r>
              <a:rPr lang="en-GB" b="1" dirty="0"/>
              <a:t>Physics</a:t>
            </a:r>
            <a:r>
              <a:rPr lang="en-GB" dirty="0"/>
              <a:t> examinations in Summer 2018) was aggregated by gender, there being 50547 female and 48883 male students.</a:t>
            </a:r>
          </a:p>
          <a:p>
            <a:endParaRPr lang="en-GB" dirty="0"/>
          </a:p>
        </p:txBody>
      </p:sp>
      <p:sp>
        <p:nvSpPr>
          <p:cNvPr id="8" name="Footer Placeholder 7">
            <a:extLst>
              <a:ext uri="{FF2B5EF4-FFF2-40B4-BE49-F238E27FC236}">
                <a16:creationId xmlns:a16="http://schemas.microsoft.com/office/drawing/2014/main" id="{1AFF73A7-89D2-46C5-9AFF-CA13194999D3}"/>
              </a:ext>
            </a:extLst>
          </p:cNvPr>
          <p:cNvSpPr>
            <a:spLocks noGrp="1"/>
          </p:cNvSpPr>
          <p:nvPr>
            <p:ph type="ftr" sz="quarter" idx="10"/>
          </p:nvPr>
        </p:nvSpPr>
        <p:spPr/>
        <p:txBody>
          <a:bodyPr/>
          <a:lstStyle/>
          <a:p>
            <a:r>
              <a:rPr lang="en-US"/>
              <a:t>Copyright © AQA and its licensors. All rights reserved.</a:t>
            </a:r>
            <a:endParaRPr lang="en-US" dirty="0"/>
          </a:p>
        </p:txBody>
      </p:sp>
    </p:spTree>
    <p:extLst>
      <p:ext uri="{BB962C8B-B14F-4D97-AF65-F5344CB8AC3E}">
        <p14:creationId xmlns:p14="http://schemas.microsoft.com/office/powerpoint/2010/main" val="378484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Research methodology continued</a:t>
            </a:r>
          </a:p>
        </p:txBody>
      </p:sp>
      <p:sp>
        <p:nvSpPr>
          <p:cNvPr id="3" name="Slide Number Placeholder 2"/>
          <p:cNvSpPr>
            <a:spLocks noGrp="1"/>
          </p:cNvSpPr>
          <p:nvPr>
            <p:ph type="sldNum" sz="quarter" idx="4"/>
          </p:nvPr>
        </p:nvSpPr>
        <p:spPr/>
        <p:txBody>
          <a:bodyPr/>
          <a:lstStyle/>
          <a:p>
            <a:fld id="{9D4704D4-DAEA-4D4A-A9DC-4373E3AC7101}" type="slidenum">
              <a:rPr lang="en-GB" smtClean="0"/>
              <a:pPr/>
              <a:t>13</a:t>
            </a:fld>
            <a:endParaRPr lang="en-GB" dirty="0"/>
          </a:p>
        </p:txBody>
      </p:sp>
      <p:sp>
        <p:nvSpPr>
          <p:cNvPr id="4" name="Content Placeholder 3"/>
          <p:cNvSpPr>
            <a:spLocks noGrp="1"/>
          </p:cNvSpPr>
          <p:nvPr>
            <p:ph idx="1"/>
          </p:nvPr>
        </p:nvSpPr>
        <p:spPr>
          <a:xfrm>
            <a:off x="540000" y="1731600"/>
            <a:ext cx="8045200" cy="5071717"/>
          </a:xfrm>
        </p:spPr>
        <p:txBody>
          <a:bodyPr/>
          <a:lstStyle/>
          <a:p>
            <a:r>
              <a:rPr lang="en-GB" dirty="0"/>
              <a:t>For each group of students, the average mark achieved per available mark was calculated, giving a mark out of 1.0 per question item. </a:t>
            </a:r>
          </a:p>
          <a:p>
            <a:endParaRPr lang="en-GB" dirty="0"/>
          </a:p>
          <a:p>
            <a:r>
              <a:rPr lang="en-GB" dirty="0"/>
              <a:t>The difference between these marks was calculated by gender and shown for particular categories of question across the papers for that specification. </a:t>
            </a:r>
          </a:p>
          <a:p>
            <a:endParaRPr lang="en-GB" dirty="0"/>
          </a:p>
        </p:txBody>
      </p:sp>
      <p:sp>
        <p:nvSpPr>
          <p:cNvPr id="5" name="Footer Placeholder 4">
            <a:extLst>
              <a:ext uri="{FF2B5EF4-FFF2-40B4-BE49-F238E27FC236}">
                <a16:creationId xmlns:a16="http://schemas.microsoft.com/office/drawing/2014/main" id="{DE9AEF2B-D885-4DD3-95BC-F3E254CB43D1}"/>
              </a:ext>
            </a:extLst>
          </p:cNvPr>
          <p:cNvSpPr>
            <a:spLocks noGrp="1"/>
          </p:cNvSpPr>
          <p:nvPr>
            <p:ph type="ftr" sz="quarter" idx="10"/>
          </p:nvPr>
        </p:nvSpPr>
        <p:spPr/>
        <p:txBody>
          <a:bodyPr/>
          <a:lstStyle/>
          <a:p>
            <a:r>
              <a:rPr lang="en-US"/>
              <a:t>Copyright © AQA and its licensors. All rights reserved.</a:t>
            </a:r>
            <a:endParaRPr lang="en-US" dirty="0"/>
          </a:p>
        </p:txBody>
      </p:sp>
    </p:spTree>
    <p:extLst>
      <p:ext uri="{BB962C8B-B14F-4D97-AF65-F5344CB8AC3E}">
        <p14:creationId xmlns:p14="http://schemas.microsoft.com/office/powerpoint/2010/main" val="1826760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Research methodology continued</a:t>
            </a:r>
          </a:p>
        </p:txBody>
      </p:sp>
      <p:sp>
        <p:nvSpPr>
          <p:cNvPr id="3" name="Slide Number Placeholder 2"/>
          <p:cNvSpPr>
            <a:spLocks noGrp="1"/>
          </p:cNvSpPr>
          <p:nvPr>
            <p:ph type="sldNum" sz="quarter" idx="4"/>
          </p:nvPr>
        </p:nvSpPr>
        <p:spPr/>
        <p:txBody>
          <a:bodyPr/>
          <a:lstStyle/>
          <a:p>
            <a:fld id="{9D4704D4-DAEA-4D4A-A9DC-4373E3AC7101}" type="slidenum">
              <a:rPr lang="en-GB" smtClean="0"/>
              <a:pPr/>
              <a:t>14</a:t>
            </a:fld>
            <a:endParaRPr lang="en-GB" dirty="0"/>
          </a:p>
        </p:txBody>
      </p:sp>
      <p:sp>
        <p:nvSpPr>
          <p:cNvPr id="4" name="Content Placeholder 3"/>
          <p:cNvSpPr>
            <a:spLocks noGrp="1"/>
          </p:cNvSpPr>
          <p:nvPr>
            <p:ph idx="1"/>
          </p:nvPr>
        </p:nvSpPr>
        <p:spPr>
          <a:xfrm>
            <a:off x="540000" y="1731600"/>
            <a:ext cx="8045200" cy="5154862"/>
          </a:xfrm>
        </p:spPr>
        <p:txBody>
          <a:bodyPr/>
          <a:lstStyle/>
          <a:p>
            <a:r>
              <a:rPr lang="en-GB" dirty="0"/>
              <a:t>The data was aggregated by individual question item and categorised by question focus (fine categorisation of Assessment Objective) and question focus (blunt categorisation of assessment objective). </a:t>
            </a:r>
          </a:p>
          <a:p>
            <a:endParaRPr lang="en-GB" dirty="0"/>
          </a:p>
          <a:p>
            <a:r>
              <a:rPr lang="en-GB" dirty="0"/>
              <a:t>It was reported by science GCSE subject. </a:t>
            </a:r>
          </a:p>
        </p:txBody>
      </p:sp>
      <p:sp>
        <p:nvSpPr>
          <p:cNvPr id="5" name="Footer Placeholder 4">
            <a:extLst>
              <a:ext uri="{FF2B5EF4-FFF2-40B4-BE49-F238E27FC236}">
                <a16:creationId xmlns:a16="http://schemas.microsoft.com/office/drawing/2014/main" id="{4B63A118-2038-46D9-8C68-20297B9D6016}"/>
              </a:ext>
            </a:extLst>
          </p:cNvPr>
          <p:cNvSpPr>
            <a:spLocks noGrp="1"/>
          </p:cNvSpPr>
          <p:nvPr>
            <p:ph type="ftr" sz="quarter" idx="10"/>
          </p:nvPr>
        </p:nvSpPr>
        <p:spPr/>
        <p:txBody>
          <a:bodyPr/>
          <a:lstStyle/>
          <a:p>
            <a:r>
              <a:rPr lang="en-US"/>
              <a:t>Copyright © AQA and its licensors. All rights reserved.</a:t>
            </a:r>
            <a:endParaRPr lang="en-US" dirty="0"/>
          </a:p>
        </p:txBody>
      </p:sp>
    </p:spTree>
    <p:extLst>
      <p:ext uri="{BB962C8B-B14F-4D97-AF65-F5344CB8AC3E}">
        <p14:creationId xmlns:p14="http://schemas.microsoft.com/office/powerpoint/2010/main" val="1247683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Research methodology continued</a:t>
            </a:r>
          </a:p>
        </p:txBody>
      </p:sp>
      <p:sp>
        <p:nvSpPr>
          <p:cNvPr id="3" name="Slide Number Placeholder 2"/>
          <p:cNvSpPr>
            <a:spLocks noGrp="1"/>
          </p:cNvSpPr>
          <p:nvPr>
            <p:ph type="sldNum" sz="quarter" idx="4"/>
          </p:nvPr>
        </p:nvSpPr>
        <p:spPr/>
        <p:txBody>
          <a:bodyPr/>
          <a:lstStyle/>
          <a:p>
            <a:fld id="{9D4704D4-DAEA-4D4A-A9DC-4373E3AC7101}" type="slidenum">
              <a:rPr lang="en-GB" smtClean="0"/>
              <a:pPr/>
              <a:t>15</a:t>
            </a:fld>
            <a:endParaRPr lang="en-GB" dirty="0"/>
          </a:p>
        </p:txBody>
      </p:sp>
      <p:sp>
        <p:nvSpPr>
          <p:cNvPr id="4" name="Content Placeholder 3"/>
          <p:cNvSpPr>
            <a:spLocks noGrp="1"/>
          </p:cNvSpPr>
          <p:nvPr>
            <p:ph idx="1"/>
          </p:nvPr>
        </p:nvSpPr>
        <p:spPr>
          <a:xfrm>
            <a:off x="540000" y="1731600"/>
            <a:ext cx="8045200" cy="5154862"/>
          </a:xfrm>
        </p:spPr>
        <p:txBody>
          <a:bodyPr/>
          <a:lstStyle/>
          <a:p>
            <a:r>
              <a:rPr lang="en-GB" dirty="0"/>
              <a:t>The question focus breakdown has the following categories:</a:t>
            </a:r>
          </a:p>
          <a:p>
            <a:pPr lvl="2">
              <a:buClr>
                <a:schemeClr val="tx2"/>
              </a:buClr>
              <a:buSzPct val="50000"/>
              <a:buFont typeface="Courier New" panose="02070309020205020404" pitchFamily="49" charset="0"/>
              <a:buChar char="o"/>
            </a:pPr>
            <a:r>
              <a:rPr lang="en-GB" dirty="0"/>
              <a:t>maths marks</a:t>
            </a:r>
          </a:p>
          <a:p>
            <a:pPr lvl="2">
              <a:buClr>
                <a:schemeClr val="tx2"/>
              </a:buClr>
              <a:buSzPct val="50000"/>
              <a:buFont typeface="Courier New" panose="02070309020205020404" pitchFamily="49" charset="0"/>
              <a:buChar char="o"/>
            </a:pPr>
            <a:r>
              <a:rPr lang="en-GB" dirty="0"/>
              <a:t>working scientifically marks</a:t>
            </a:r>
          </a:p>
          <a:p>
            <a:pPr lvl="2">
              <a:buClr>
                <a:schemeClr val="tx2"/>
              </a:buClr>
              <a:buSzPct val="50000"/>
              <a:buFont typeface="Courier New" panose="02070309020205020404" pitchFamily="49" charset="0"/>
              <a:buChar char="o"/>
            </a:pPr>
            <a:r>
              <a:rPr lang="en-GB" dirty="0"/>
              <a:t>required practical marks</a:t>
            </a:r>
          </a:p>
          <a:p>
            <a:pPr lvl="2">
              <a:buClr>
                <a:schemeClr val="tx2"/>
              </a:buClr>
              <a:buSzPct val="50000"/>
              <a:buFont typeface="Courier New" panose="02070309020205020404" pitchFamily="49" charset="0"/>
              <a:buChar char="o"/>
            </a:pPr>
            <a:r>
              <a:rPr lang="en-GB" dirty="0"/>
              <a:t>linking of ideas marks</a:t>
            </a:r>
          </a:p>
          <a:p>
            <a:pPr lvl="2">
              <a:buClr>
                <a:schemeClr val="tx2"/>
              </a:buClr>
              <a:buSzPct val="50000"/>
              <a:buFont typeface="Courier New" panose="02070309020205020404" pitchFamily="49" charset="0"/>
              <a:buChar char="o"/>
            </a:pPr>
            <a:r>
              <a:rPr lang="en-GB" dirty="0"/>
              <a:t>AO1</a:t>
            </a:r>
          </a:p>
          <a:p>
            <a:pPr lvl="2">
              <a:buClr>
                <a:schemeClr val="tx2"/>
              </a:buClr>
              <a:buSzPct val="50000"/>
              <a:buFont typeface="Courier New" panose="02070309020205020404" pitchFamily="49" charset="0"/>
              <a:buChar char="o"/>
            </a:pPr>
            <a:r>
              <a:rPr lang="en-GB" dirty="0"/>
              <a:t>AO2</a:t>
            </a:r>
          </a:p>
          <a:p>
            <a:pPr lvl="2">
              <a:buClr>
                <a:schemeClr val="tx2"/>
              </a:buClr>
              <a:buSzPct val="50000"/>
              <a:buFont typeface="Courier New" panose="02070309020205020404" pitchFamily="49" charset="0"/>
              <a:buChar char="o"/>
            </a:pPr>
            <a:r>
              <a:rPr lang="en-GB" dirty="0"/>
              <a:t>AO3.</a:t>
            </a:r>
          </a:p>
          <a:p>
            <a:endParaRPr lang="en-GB" dirty="0"/>
          </a:p>
        </p:txBody>
      </p:sp>
      <p:sp>
        <p:nvSpPr>
          <p:cNvPr id="5" name="Footer Placeholder 4">
            <a:extLst>
              <a:ext uri="{FF2B5EF4-FFF2-40B4-BE49-F238E27FC236}">
                <a16:creationId xmlns:a16="http://schemas.microsoft.com/office/drawing/2014/main" id="{9CC13807-26F7-4312-AF2F-F48BB8405495}"/>
              </a:ext>
            </a:extLst>
          </p:cNvPr>
          <p:cNvSpPr>
            <a:spLocks noGrp="1"/>
          </p:cNvSpPr>
          <p:nvPr>
            <p:ph type="ftr" sz="quarter" idx="10"/>
          </p:nvPr>
        </p:nvSpPr>
        <p:spPr/>
        <p:txBody>
          <a:bodyPr/>
          <a:lstStyle/>
          <a:p>
            <a:r>
              <a:rPr lang="en-US"/>
              <a:t>Copyright © AQA and its licensors. All rights reserved.</a:t>
            </a:r>
            <a:endParaRPr lang="en-US" dirty="0"/>
          </a:p>
        </p:txBody>
      </p:sp>
    </p:spTree>
    <p:extLst>
      <p:ext uri="{BB962C8B-B14F-4D97-AF65-F5344CB8AC3E}">
        <p14:creationId xmlns:p14="http://schemas.microsoft.com/office/powerpoint/2010/main" val="2010899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Research methodology continued</a:t>
            </a:r>
          </a:p>
        </p:txBody>
      </p:sp>
      <p:sp>
        <p:nvSpPr>
          <p:cNvPr id="3" name="Slide Number Placeholder 2"/>
          <p:cNvSpPr>
            <a:spLocks noGrp="1"/>
          </p:cNvSpPr>
          <p:nvPr>
            <p:ph type="sldNum" sz="quarter" idx="4"/>
          </p:nvPr>
        </p:nvSpPr>
        <p:spPr/>
        <p:txBody>
          <a:bodyPr/>
          <a:lstStyle/>
          <a:p>
            <a:fld id="{9D4704D4-DAEA-4D4A-A9DC-4373E3AC7101}" type="slidenum">
              <a:rPr lang="en-GB" smtClean="0"/>
              <a:pPr/>
              <a:t>16</a:t>
            </a:fld>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24080130"/>
              </p:ext>
            </p:extLst>
          </p:nvPr>
        </p:nvGraphicFramePr>
        <p:xfrm>
          <a:off x="222249" y="1639799"/>
          <a:ext cx="8131175" cy="4637175"/>
        </p:xfrm>
        <a:graphic>
          <a:graphicData uri="http://schemas.openxmlformats.org/drawingml/2006/table">
            <a:tbl>
              <a:tblPr firstRow="1" firstCol="1" bandRow="1">
                <a:tableStyleId>{5C22544A-7EE6-4342-B048-85BDC9FD1C3A}</a:tableStyleId>
              </a:tblPr>
              <a:tblGrid>
                <a:gridCol w="8131175">
                  <a:extLst>
                    <a:ext uri="{9D8B030D-6E8A-4147-A177-3AD203B41FA5}">
                      <a16:colId xmlns:a16="http://schemas.microsoft.com/office/drawing/2014/main" val="20000"/>
                    </a:ext>
                  </a:extLst>
                </a:gridCol>
              </a:tblGrid>
              <a:tr h="272775">
                <a:tc>
                  <a:txBody>
                    <a:bodyPr/>
                    <a:lstStyle/>
                    <a:p>
                      <a:pPr marL="342900" lvl="0" indent="-342900">
                        <a:lnSpc>
                          <a:spcPts val="1300"/>
                        </a:lnSpc>
                        <a:spcAft>
                          <a:spcPts val="0"/>
                        </a:spcAft>
                        <a:buFont typeface="Symbol"/>
                        <a:buChar char=""/>
                      </a:pPr>
                      <a:r>
                        <a:rPr lang="en-GB" sz="1100" dirty="0">
                          <a:solidFill>
                            <a:schemeClr val="tx1"/>
                          </a:solidFill>
                          <a:effectLst/>
                        </a:rPr>
                        <a:t>Maths marks</a:t>
                      </a:r>
                      <a:endParaRPr lang="en-GB" sz="110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72775">
                <a:tc>
                  <a:txBody>
                    <a:bodyPr/>
                    <a:lstStyle/>
                    <a:p>
                      <a:pPr marL="342900" lvl="0" indent="-342900">
                        <a:lnSpc>
                          <a:spcPts val="1300"/>
                        </a:lnSpc>
                        <a:spcAft>
                          <a:spcPts val="0"/>
                        </a:spcAft>
                        <a:buFont typeface="Symbol"/>
                        <a:buChar char=""/>
                      </a:pPr>
                      <a:r>
                        <a:rPr lang="en-GB" sz="1100" dirty="0">
                          <a:solidFill>
                            <a:schemeClr val="tx1"/>
                          </a:solidFill>
                          <a:effectLst/>
                        </a:rPr>
                        <a:t>Working Scientifically marks: Scientific thinking</a:t>
                      </a:r>
                      <a:endParaRPr lang="en-GB" sz="110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72775">
                <a:tc>
                  <a:txBody>
                    <a:bodyPr/>
                    <a:lstStyle/>
                    <a:p>
                      <a:pPr marL="342900" lvl="0" indent="-342900">
                        <a:lnSpc>
                          <a:spcPts val="1300"/>
                        </a:lnSpc>
                        <a:spcAft>
                          <a:spcPts val="0"/>
                        </a:spcAft>
                        <a:buFont typeface="Symbol"/>
                        <a:buChar char=""/>
                      </a:pPr>
                      <a:r>
                        <a:rPr lang="en-GB" sz="1100" dirty="0">
                          <a:solidFill>
                            <a:schemeClr val="tx1"/>
                          </a:solidFill>
                          <a:effectLst/>
                        </a:rPr>
                        <a:t>Working Scientifically marks: Exp. Skills</a:t>
                      </a:r>
                      <a:endParaRPr lang="en-GB" sz="110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72775">
                <a:tc>
                  <a:txBody>
                    <a:bodyPr/>
                    <a:lstStyle/>
                    <a:p>
                      <a:pPr marL="342900" lvl="0" indent="-342900">
                        <a:lnSpc>
                          <a:spcPts val="1300"/>
                        </a:lnSpc>
                        <a:spcAft>
                          <a:spcPts val="0"/>
                        </a:spcAft>
                        <a:buFont typeface="Symbol"/>
                        <a:buChar char=""/>
                      </a:pPr>
                      <a:r>
                        <a:rPr lang="en-GB" sz="1100" dirty="0">
                          <a:solidFill>
                            <a:schemeClr val="tx1"/>
                          </a:solidFill>
                          <a:effectLst/>
                        </a:rPr>
                        <a:t>Working Scientifically marks: Analysis and evaluation</a:t>
                      </a:r>
                      <a:endParaRPr lang="en-GB" sz="110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72775">
                <a:tc>
                  <a:txBody>
                    <a:bodyPr/>
                    <a:lstStyle/>
                    <a:p>
                      <a:pPr marL="342900" lvl="0" indent="-342900">
                        <a:lnSpc>
                          <a:spcPts val="1300"/>
                        </a:lnSpc>
                        <a:spcAft>
                          <a:spcPts val="0"/>
                        </a:spcAft>
                        <a:buFont typeface="Symbol"/>
                        <a:buChar char=""/>
                      </a:pPr>
                      <a:r>
                        <a:rPr lang="en-GB" sz="1100" dirty="0">
                          <a:solidFill>
                            <a:schemeClr val="tx1"/>
                          </a:solidFill>
                          <a:effectLst/>
                        </a:rPr>
                        <a:t>Required practical marks</a:t>
                      </a:r>
                      <a:endParaRPr lang="en-GB" sz="110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72775">
                <a:tc>
                  <a:txBody>
                    <a:bodyPr/>
                    <a:lstStyle/>
                    <a:p>
                      <a:pPr marL="342900" lvl="0" indent="-342900">
                        <a:lnSpc>
                          <a:spcPts val="1300"/>
                        </a:lnSpc>
                        <a:spcAft>
                          <a:spcPts val="0"/>
                        </a:spcAft>
                        <a:buFont typeface="Symbol"/>
                        <a:buChar char=""/>
                      </a:pPr>
                      <a:r>
                        <a:rPr lang="en-GB" sz="1100" dirty="0">
                          <a:solidFill>
                            <a:schemeClr val="tx1"/>
                          </a:solidFill>
                          <a:effectLst/>
                        </a:rPr>
                        <a:t>Linking of ideas marks</a:t>
                      </a:r>
                      <a:endParaRPr lang="en-GB" sz="110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72775">
                <a:tc>
                  <a:txBody>
                    <a:bodyPr/>
                    <a:lstStyle/>
                    <a:p>
                      <a:pPr marL="342900" lvl="0" indent="-342900">
                        <a:lnSpc>
                          <a:spcPts val="1300"/>
                        </a:lnSpc>
                        <a:spcAft>
                          <a:spcPts val="0"/>
                        </a:spcAft>
                        <a:buFont typeface="Symbol"/>
                        <a:buChar char=""/>
                      </a:pPr>
                      <a:r>
                        <a:rPr lang="en-GB" sz="1100" dirty="0">
                          <a:solidFill>
                            <a:schemeClr val="tx1"/>
                          </a:solidFill>
                          <a:effectLst/>
                        </a:rPr>
                        <a:t>AO1 ‒ Demonstrate knowledge and understanding of: Scientific ideas</a:t>
                      </a:r>
                      <a:endParaRPr lang="en-GB" sz="110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272775">
                <a:tc>
                  <a:txBody>
                    <a:bodyPr/>
                    <a:lstStyle/>
                    <a:p>
                      <a:pPr marL="342900" lvl="0" indent="-342900">
                        <a:lnSpc>
                          <a:spcPts val="1300"/>
                        </a:lnSpc>
                        <a:spcAft>
                          <a:spcPts val="0"/>
                        </a:spcAft>
                        <a:buFont typeface="Symbol"/>
                        <a:buChar char=""/>
                      </a:pPr>
                      <a:r>
                        <a:rPr lang="en-GB" sz="1100" dirty="0">
                          <a:solidFill>
                            <a:schemeClr val="tx1"/>
                          </a:solidFill>
                          <a:effectLst/>
                        </a:rPr>
                        <a:t>AO1 ‒ Demonstrate knowledge and understanding of: Techniques and procedures</a:t>
                      </a:r>
                      <a:endParaRPr lang="en-GB" sz="110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272775">
                <a:tc>
                  <a:txBody>
                    <a:bodyPr/>
                    <a:lstStyle/>
                    <a:p>
                      <a:pPr marL="342900" lvl="0" indent="-342900">
                        <a:lnSpc>
                          <a:spcPts val="1300"/>
                        </a:lnSpc>
                        <a:spcAft>
                          <a:spcPts val="0"/>
                        </a:spcAft>
                        <a:buFont typeface="Symbol"/>
                        <a:buChar char=""/>
                      </a:pPr>
                      <a:r>
                        <a:rPr lang="en-GB" sz="1100" dirty="0">
                          <a:solidFill>
                            <a:schemeClr val="tx1"/>
                          </a:solidFill>
                          <a:effectLst/>
                        </a:rPr>
                        <a:t>AO1 ‒ Demonstrate knowledge and understanding of: AO1 in isolation</a:t>
                      </a:r>
                      <a:endParaRPr lang="en-GB" sz="110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272775">
                <a:tc>
                  <a:txBody>
                    <a:bodyPr/>
                    <a:lstStyle/>
                    <a:p>
                      <a:pPr marL="342900" lvl="0" indent="-342900">
                        <a:lnSpc>
                          <a:spcPts val="1300"/>
                        </a:lnSpc>
                        <a:spcAft>
                          <a:spcPts val="0"/>
                        </a:spcAft>
                        <a:buFont typeface="Symbol"/>
                        <a:buChar char=""/>
                      </a:pPr>
                      <a:r>
                        <a:rPr lang="en-GB" sz="1100" dirty="0">
                          <a:solidFill>
                            <a:schemeClr val="tx1"/>
                          </a:solidFill>
                          <a:effectLst/>
                        </a:rPr>
                        <a:t>AO2 ‒ Apply knowledge and understanding of: Scientific ideas</a:t>
                      </a:r>
                      <a:endParaRPr lang="en-GB" sz="110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272775">
                <a:tc>
                  <a:txBody>
                    <a:bodyPr/>
                    <a:lstStyle/>
                    <a:p>
                      <a:pPr marL="342900" lvl="0" indent="-342900">
                        <a:lnSpc>
                          <a:spcPts val="1300"/>
                        </a:lnSpc>
                        <a:spcAft>
                          <a:spcPts val="0"/>
                        </a:spcAft>
                        <a:buFont typeface="Symbol"/>
                        <a:buChar char=""/>
                      </a:pPr>
                      <a:r>
                        <a:rPr lang="en-GB" sz="1100" dirty="0">
                          <a:solidFill>
                            <a:schemeClr val="tx1"/>
                          </a:solidFill>
                          <a:effectLst/>
                        </a:rPr>
                        <a:t>AO2 ‒ Apply knowledge and understanding of: Techniques and procedures</a:t>
                      </a:r>
                      <a:endParaRPr lang="en-GB" sz="110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272775">
                <a:tc>
                  <a:txBody>
                    <a:bodyPr/>
                    <a:lstStyle/>
                    <a:p>
                      <a:pPr marL="342900" lvl="0" indent="-342900">
                        <a:lnSpc>
                          <a:spcPts val="1300"/>
                        </a:lnSpc>
                        <a:spcAft>
                          <a:spcPts val="0"/>
                        </a:spcAft>
                        <a:buFont typeface="Symbol"/>
                        <a:buChar char=""/>
                      </a:pPr>
                      <a:r>
                        <a:rPr lang="en-GB" sz="1100" dirty="0">
                          <a:solidFill>
                            <a:schemeClr val="tx1"/>
                          </a:solidFill>
                          <a:effectLst/>
                        </a:rPr>
                        <a:t>AO3 ‒ Analyse information and ideas to: Interpret and evaluate: Element 1A</a:t>
                      </a:r>
                      <a:endParaRPr lang="en-GB" sz="110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272775">
                <a:tc>
                  <a:txBody>
                    <a:bodyPr/>
                    <a:lstStyle/>
                    <a:p>
                      <a:pPr marL="342900" lvl="0" indent="-342900">
                        <a:lnSpc>
                          <a:spcPts val="1300"/>
                        </a:lnSpc>
                        <a:spcAft>
                          <a:spcPts val="0"/>
                        </a:spcAft>
                        <a:buFont typeface="Symbol"/>
                        <a:buChar char=""/>
                      </a:pPr>
                      <a:r>
                        <a:rPr lang="en-GB" sz="1100" dirty="0">
                          <a:solidFill>
                            <a:schemeClr val="tx1"/>
                          </a:solidFill>
                          <a:effectLst/>
                        </a:rPr>
                        <a:t>AO3 ‒ Analyse information and ideas to: Interpret and evaluate: Element 1B</a:t>
                      </a:r>
                      <a:endParaRPr lang="en-GB" sz="110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2"/>
                  </a:ext>
                </a:extLst>
              </a:tr>
              <a:tr h="272775">
                <a:tc>
                  <a:txBody>
                    <a:bodyPr/>
                    <a:lstStyle/>
                    <a:p>
                      <a:pPr marL="342900" lvl="0" indent="-342900">
                        <a:lnSpc>
                          <a:spcPts val="1300"/>
                        </a:lnSpc>
                        <a:spcAft>
                          <a:spcPts val="0"/>
                        </a:spcAft>
                        <a:buFont typeface="Symbol"/>
                        <a:buChar char=""/>
                      </a:pPr>
                      <a:r>
                        <a:rPr lang="en-GB" sz="1100" dirty="0">
                          <a:solidFill>
                            <a:schemeClr val="tx1"/>
                          </a:solidFill>
                          <a:effectLst/>
                        </a:rPr>
                        <a:t>AO3 ‒ Analyse information and ideas to: Make judgements and draw conclusions: Element 2A</a:t>
                      </a:r>
                      <a:endParaRPr lang="en-GB" sz="110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3"/>
                  </a:ext>
                </a:extLst>
              </a:tr>
              <a:tr h="272775">
                <a:tc>
                  <a:txBody>
                    <a:bodyPr/>
                    <a:lstStyle/>
                    <a:p>
                      <a:pPr marL="342900" lvl="0" indent="-342900">
                        <a:lnSpc>
                          <a:spcPts val="1300"/>
                        </a:lnSpc>
                        <a:spcAft>
                          <a:spcPts val="0"/>
                        </a:spcAft>
                        <a:buFont typeface="Symbol"/>
                        <a:buChar char=""/>
                      </a:pPr>
                      <a:r>
                        <a:rPr lang="en-GB" sz="1100" dirty="0">
                          <a:solidFill>
                            <a:schemeClr val="tx1"/>
                          </a:solidFill>
                          <a:effectLst/>
                        </a:rPr>
                        <a:t>AO3 ‒ Analyse information and ideas to: Make judgements and draw conclusions: Element 2B</a:t>
                      </a:r>
                      <a:endParaRPr lang="en-GB" sz="110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4"/>
                  </a:ext>
                </a:extLst>
              </a:tr>
              <a:tr h="272775">
                <a:tc>
                  <a:txBody>
                    <a:bodyPr/>
                    <a:lstStyle/>
                    <a:p>
                      <a:pPr marL="342900" lvl="0" indent="-342900">
                        <a:lnSpc>
                          <a:spcPts val="1300"/>
                        </a:lnSpc>
                        <a:spcAft>
                          <a:spcPts val="0"/>
                        </a:spcAft>
                        <a:buFont typeface="Symbol"/>
                        <a:buChar char=""/>
                      </a:pPr>
                      <a:r>
                        <a:rPr lang="en-GB" sz="1100" dirty="0">
                          <a:solidFill>
                            <a:schemeClr val="tx1"/>
                          </a:solidFill>
                          <a:effectLst/>
                        </a:rPr>
                        <a:t>AO3 ‒ Analyse information and ideas to: Develop and improve exp. Procedures: Element 3A</a:t>
                      </a:r>
                      <a:endParaRPr lang="en-GB" sz="110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5"/>
                  </a:ext>
                </a:extLst>
              </a:tr>
              <a:tr h="272775">
                <a:tc>
                  <a:txBody>
                    <a:bodyPr/>
                    <a:lstStyle/>
                    <a:p>
                      <a:pPr marL="342900" lvl="0" indent="-342900">
                        <a:lnSpc>
                          <a:spcPts val="1300"/>
                        </a:lnSpc>
                        <a:spcAft>
                          <a:spcPts val="0"/>
                        </a:spcAft>
                        <a:buFont typeface="Symbol"/>
                        <a:buChar char=""/>
                      </a:pPr>
                      <a:r>
                        <a:rPr lang="en-GB" sz="1100" dirty="0">
                          <a:solidFill>
                            <a:schemeClr val="tx1"/>
                          </a:solidFill>
                          <a:effectLst/>
                        </a:rPr>
                        <a:t>AO3 ‒ Analyse information and ideas to: Develop and improve exp. Procedures: Element 3B</a:t>
                      </a:r>
                      <a:endParaRPr lang="en-GB" sz="1100" dirty="0">
                        <a:solidFill>
                          <a:schemeClr val="tx1"/>
                        </a:solidFill>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6"/>
                  </a:ext>
                </a:extLst>
              </a:tr>
            </a:tbl>
          </a:graphicData>
        </a:graphic>
      </p:graphicFrame>
      <p:sp>
        <p:nvSpPr>
          <p:cNvPr id="6" name="Rectangle 1"/>
          <p:cNvSpPr>
            <a:spLocks noChangeArrowheads="1"/>
          </p:cNvSpPr>
          <p:nvPr/>
        </p:nvSpPr>
        <p:spPr bwMode="auto">
          <a:xfrm>
            <a:off x="117475" y="906532"/>
            <a:ext cx="888922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The fine categorisation of Assessment Objective has the following categories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(which are used as the variables on the x-axis of the first charts):</a:t>
            </a:r>
            <a:endParaRPr kumimoji="0" lang="en-GB" altLang="en-US" sz="3200" b="0" i="0" u="none" strike="noStrike" cap="none" normalizeH="0" baseline="0" dirty="0">
              <a:ln>
                <a:noFill/>
              </a:ln>
              <a:solidFill>
                <a:schemeClr val="tx1"/>
              </a:solidFill>
              <a:effectLst/>
              <a:latin typeface="Arial" pitchFamily="34" charset="0"/>
              <a:cs typeface="Arial" pitchFamily="34" charset="0"/>
            </a:endParaRPr>
          </a:p>
        </p:txBody>
      </p:sp>
      <p:sp>
        <p:nvSpPr>
          <p:cNvPr id="4" name="Footer Placeholder 3">
            <a:extLst>
              <a:ext uri="{FF2B5EF4-FFF2-40B4-BE49-F238E27FC236}">
                <a16:creationId xmlns:a16="http://schemas.microsoft.com/office/drawing/2014/main" id="{BF9A0E57-B347-46FF-BF21-8E076BC333CD}"/>
              </a:ext>
            </a:extLst>
          </p:cNvPr>
          <p:cNvSpPr>
            <a:spLocks noGrp="1"/>
          </p:cNvSpPr>
          <p:nvPr>
            <p:ph type="ftr" sz="quarter" idx="10"/>
          </p:nvPr>
        </p:nvSpPr>
        <p:spPr/>
        <p:txBody>
          <a:bodyPr/>
          <a:lstStyle/>
          <a:p>
            <a:r>
              <a:rPr lang="en-US"/>
              <a:t>Copyright © AQA and its licensors. All rights reserved.</a:t>
            </a:r>
            <a:endParaRPr lang="en-US" dirty="0"/>
          </a:p>
        </p:txBody>
      </p:sp>
    </p:spTree>
    <p:extLst>
      <p:ext uri="{BB962C8B-B14F-4D97-AF65-F5344CB8AC3E}">
        <p14:creationId xmlns:p14="http://schemas.microsoft.com/office/powerpoint/2010/main" val="1226203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7C3E8A07-DD11-4C36-B43C-023FAA6BD058}"/>
              </a:ext>
            </a:extLst>
          </p:cNvPr>
          <p:cNvSpPr>
            <a:spLocks noGrp="1"/>
          </p:cNvSpPr>
          <p:nvPr>
            <p:ph type="title"/>
          </p:nvPr>
        </p:nvSpPr>
        <p:spPr/>
        <p:txBody>
          <a:bodyPr/>
          <a:lstStyle/>
          <a:p>
            <a:r>
              <a:rPr lang="en-GB" dirty="0"/>
              <a:t>Average mark charts</a:t>
            </a:r>
          </a:p>
        </p:txBody>
      </p:sp>
      <p:sp>
        <p:nvSpPr>
          <p:cNvPr id="2" name="Footer Placeholder 1">
            <a:extLst>
              <a:ext uri="{FF2B5EF4-FFF2-40B4-BE49-F238E27FC236}">
                <a16:creationId xmlns:a16="http://schemas.microsoft.com/office/drawing/2014/main" id="{A554034B-068A-48C2-9F37-022D9FA3E763}"/>
              </a:ext>
            </a:extLst>
          </p:cNvPr>
          <p:cNvSpPr>
            <a:spLocks noGrp="1"/>
          </p:cNvSpPr>
          <p:nvPr>
            <p:ph type="ftr" sz="quarter" idx="10"/>
          </p:nvPr>
        </p:nvSpPr>
        <p:spPr/>
        <p:txBody>
          <a:bodyPr/>
          <a:lstStyle/>
          <a:p>
            <a:r>
              <a:rPr lang="en-US"/>
              <a:t>Copyright © AQA and its licensors. All rights reserved.</a:t>
            </a:r>
            <a:endParaRPr lang="en-US" dirty="0"/>
          </a:p>
        </p:txBody>
      </p:sp>
      <p:sp>
        <p:nvSpPr>
          <p:cNvPr id="3" name="Slide Number Placeholder 2"/>
          <p:cNvSpPr>
            <a:spLocks noGrp="1"/>
          </p:cNvSpPr>
          <p:nvPr>
            <p:ph type="sldNum" sz="quarter" idx="4"/>
          </p:nvPr>
        </p:nvSpPr>
        <p:spPr/>
        <p:txBody>
          <a:bodyPr/>
          <a:lstStyle/>
          <a:p>
            <a:fld id="{9D4704D4-DAEA-4D4A-A9DC-4373E3AC7101}" type="slidenum">
              <a:rPr lang="en-GB" smtClean="0"/>
              <a:pPr/>
              <a:t>17</a:t>
            </a:fld>
            <a:endParaRPr lang="en-GB" dirty="0"/>
          </a:p>
        </p:txBody>
      </p:sp>
      <p:sp>
        <p:nvSpPr>
          <p:cNvPr id="4" name="Content Placeholder 3"/>
          <p:cNvSpPr>
            <a:spLocks noGrp="1"/>
          </p:cNvSpPr>
          <p:nvPr>
            <p:ph idx="1"/>
          </p:nvPr>
        </p:nvSpPr>
        <p:spPr/>
        <p:txBody>
          <a:bodyPr/>
          <a:lstStyle/>
          <a:p>
            <a:r>
              <a:rPr lang="en-GB" dirty="0"/>
              <a:t>The following charts, one for each science subject, show the ‘Average mark scored on the relevant marking point on all question of this type’.</a:t>
            </a:r>
          </a:p>
          <a:p>
            <a:endParaRPr lang="en-GB" dirty="0"/>
          </a:p>
          <a:p>
            <a:r>
              <a:rPr lang="en-GB" dirty="0"/>
              <a:t>These charts don’t show the total marks available for each type of question.</a:t>
            </a:r>
          </a:p>
        </p:txBody>
      </p:sp>
    </p:spTree>
    <p:extLst>
      <p:ext uri="{BB962C8B-B14F-4D97-AF65-F5344CB8AC3E}">
        <p14:creationId xmlns:p14="http://schemas.microsoft.com/office/powerpoint/2010/main" val="3099638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9D4704D4-DAEA-4D4A-A9DC-4373E3AC7101}" type="slidenum">
              <a:rPr lang="en-GB" smtClean="0"/>
              <a:pPr/>
              <a:t>18</a:t>
            </a:fld>
            <a:endParaRPr lang="en-GB" dirty="0"/>
          </a:p>
        </p:txBody>
      </p:sp>
      <p:graphicFrame>
        <p:nvGraphicFramePr>
          <p:cNvPr id="5" name="Chart 4"/>
          <p:cNvGraphicFramePr>
            <a:graphicFrameLocks noGrp="1"/>
          </p:cNvGraphicFramePr>
          <p:nvPr>
            <p:extLst>
              <p:ext uri="{D42A27DB-BD31-4B8C-83A1-F6EECF244321}">
                <p14:modId xmlns:p14="http://schemas.microsoft.com/office/powerpoint/2010/main" val="3105049756"/>
              </p:ext>
            </p:extLst>
          </p:nvPr>
        </p:nvGraphicFramePr>
        <p:xfrm>
          <a:off x="81998" y="342899"/>
          <a:ext cx="8900077" cy="5921651"/>
        </p:xfrm>
        <a:graphic>
          <a:graphicData uri="http://schemas.openxmlformats.org/drawingml/2006/chart">
            <c:chart xmlns:c="http://schemas.openxmlformats.org/drawingml/2006/chart" xmlns:r="http://schemas.openxmlformats.org/officeDocument/2006/relationships" r:id="rId2"/>
          </a:graphicData>
        </a:graphic>
      </p:graphicFrame>
      <p:sp>
        <p:nvSpPr>
          <p:cNvPr id="2" name="Footer Placeholder 1">
            <a:extLst>
              <a:ext uri="{FF2B5EF4-FFF2-40B4-BE49-F238E27FC236}">
                <a16:creationId xmlns:a16="http://schemas.microsoft.com/office/drawing/2014/main" id="{0C1A820F-FCE0-4EF7-8C5F-53AD3AF94936}"/>
              </a:ext>
            </a:extLst>
          </p:cNvPr>
          <p:cNvSpPr>
            <a:spLocks noGrp="1"/>
          </p:cNvSpPr>
          <p:nvPr>
            <p:ph type="ftr" sz="quarter" idx="10"/>
          </p:nvPr>
        </p:nvSpPr>
        <p:spPr/>
        <p:txBody>
          <a:bodyPr/>
          <a:lstStyle/>
          <a:p>
            <a:r>
              <a:rPr lang="en-US"/>
              <a:t>Copyright © AQA and its licensors. All rights reserved.</a:t>
            </a:r>
            <a:endParaRPr lang="en-US" dirty="0"/>
          </a:p>
        </p:txBody>
      </p:sp>
      <p:sp>
        <p:nvSpPr>
          <p:cNvPr id="4" name="Rectangle 3">
            <a:extLst>
              <a:ext uri="{FF2B5EF4-FFF2-40B4-BE49-F238E27FC236}">
                <a16:creationId xmlns:a16="http://schemas.microsoft.com/office/drawing/2014/main" id="{E1DC1669-8849-40F2-8ECF-19E9000B59F7}"/>
              </a:ext>
            </a:extLst>
          </p:cNvPr>
          <p:cNvSpPr/>
          <p:nvPr/>
        </p:nvSpPr>
        <p:spPr>
          <a:xfrm>
            <a:off x="601133" y="201768"/>
            <a:ext cx="8017934" cy="646331"/>
          </a:xfrm>
          <a:prstGeom prst="rect">
            <a:avLst/>
          </a:prstGeom>
        </p:spPr>
        <p:txBody>
          <a:bodyPr wrap="square">
            <a:spAutoFit/>
          </a:bodyPr>
          <a:lstStyle/>
          <a:p>
            <a:pPr algn="ctr">
              <a:defRPr sz="1800" b="1" i="0" u="none" strike="noStrike" kern="1200" baseline="0">
                <a:solidFill>
                  <a:srgbClr val="4B4B4B"/>
                </a:solidFill>
                <a:latin typeface="+mn-lt"/>
                <a:ea typeface="+mn-ea"/>
                <a:cs typeface="+mn-cs"/>
              </a:defRPr>
            </a:pPr>
            <a:r>
              <a:rPr lang="en-GB" dirty="0"/>
              <a:t>AQA GCSE Biology 2018 proportion of available marks gained by gender</a:t>
            </a:r>
          </a:p>
        </p:txBody>
      </p:sp>
    </p:spTree>
    <p:extLst>
      <p:ext uri="{BB962C8B-B14F-4D97-AF65-F5344CB8AC3E}">
        <p14:creationId xmlns:p14="http://schemas.microsoft.com/office/powerpoint/2010/main" val="4116563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9D4704D4-DAEA-4D4A-A9DC-4373E3AC7101}" type="slidenum">
              <a:rPr lang="en-GB" smtClean="0"/>
              <a:pPr/>
              <a:t>19</a:t>
            </a:fld>
            <a:endParaRPr lang="en-GB" dirty="0"/>
          </a:p>
        </p:txBody>
      </p:sp>
      <p:graphicFrame>
        <p:nvGraphicFramePr>
          <p:cNvPr id="5" name="Chart 4"/>
          <p:cNvGraphicFramePr>
            <a:graphicFrameLocks noGrp="1"/>
          </p:cNvGraphicFramePr>
          <p:nvPr>
            <p:extLst>
              <p:ext uri="{D42A27DB-BD31-4B8C-83A1-F6EECF244321}">
                <p14:modId xmlns:p14="http://schemas.microsoft.com/office/powerpoint/2010/main" val="401521470"/>
              </p:ext>
            </p:extLst>
          </p:nvPr>
        </p:nvGraphicFramePr>
        <p:xfrm>
          <a:off x="116342" y="314325"/>
          <a:ext cx="8865734" cy="5745616"/>
        </p:xfrm>
        <a:graphic>
          <a:graphicData uri="http://schemas.openxmlformats.org/drawingml/2006/chart">
            <c:chart xmlns:c="http://schemas.openxmlformats.org/drawingml/2006/chart" xmlns:r="http://schemas.openxmlformats.org/officeDocument/2006/relationships" r:id="rId2"/>
          </a:graphicData>
        </a:graphic>
      </p:graphicFrame>
      <p:sp>
        <p:nvSpPr>
          <p:cNvPr id="2" name="Footer Placeholder 1">
            <a:extLst>
              <a:ext uri="{FF2B5EF4-FFF2-40B4-BE49-F238E27FC236}">
                <a16:creationId xmlns:a16="http://schemas.microsoft.com/office/drawing/2014/main" id="{E9BEC565-563B-4D85-A4F0-ABAED172A420}"/>
              </a:ext>
            </a:extLst>
          </p:cNvPr>
          <p:cNvSpPr>
            <a:spLocks noGrp="1"/>
          </p:cNvSpPr>
          <p:nvPr>
            <p:ph type="ftr" sz="quarter" idx="10"/>
          </p:nvPr>
        </p:nvSpPr>
        <p:spPr/>
        <p:txBody>
          <a:bodyPr/>
          <a:lstStyle/>
          <a:p>
            <a:r>
              <a:rPr lang="en-US"/>
              <a:t>Copyright © AQA and its licensors. All rights reserved.</a:t>
            </a:r>
            <a:endParaRPr lang="en-US" dirty="0"/>
          </a:p>
        </p:txBody>
      </p:sp>
    </p:spTree>
    <p:extLst>
      <p:ext uri="{BB962C8B-B14F-4D97-AF65-F5344CB8AC3E}">
        <p14:creationId xmlns:p14="http://schemas.microsoft.com/office/powerpoint/2010/main" val="447181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Welcome</a:t>
            </a:r>
          </a:p>
        </p:txBody>
      </p:sp>
      <p:sp>
        <p:nvSpPr>
          <p:cNvPr id="3" name="Footer Placeholder 2"/>
          <p:cNvSpPr>
            <a:spLocks noGrp="1"/>
          </p:cNvSpPr>
          <p:nvPr>
            <p:ph type="ftr" sz="quarter" idx="10"/>
          </p:nvPr>
        </p:nvSpPr>
        <p:spPr/>
        <p:txBody>
          <a:bodyPr/>
          <a:lstStyle/>
          <a:p>
            <a:r>
              <a:rPr lang="en-US"/>
              <a:t>Copyright © AQA and its licensors. All rights reserved.</a:t>
            </a:r>
            <a:endParaRPr lang="en-US" dirty="0"/>
          </a:p>
        </p:txBody>
      </p:sp>
      <p:sp>
        <p:nvSpPr>
          <p:cNvPr id="2" name="Slide Number Placeholder 1"/>
          <p:cNvSpPr>
            <a:spLocks noGrp="1"/>
          </p:cNvSpPr>
          <p:nvPr>
            <p:ph type="sldNum" sz="quarter" idx="4"/>
          </p:nvPr>
        </p:nvSpPr>
        <p:spPr/>
        <p:txBody>
          <a:bodyPr/>
          <a:lstStyle/>
          <a:p>
            <a:fld id="{9D4704D4-DAEA-4D4A-A9DC-4373E3AC7101}" type="slidenum">
              <a:rPr lang="en-GB" smtClean="0"/>
              <a:pPr/>
              <a:t>2</a:t>
            </a:fld>
            <a:endParaRPr lang="en-GB" dirty="0"/>
          </a:p>
        </p:txBody>
      </p:sp>
    </p:spTree>
    <p:extLst>
      <p:ext uri="{BB962C8B-B14F-4D97-AF65-F5344CB8AC3E}">
        <p14:creationId xmlns:p14="http://schemas.microsoft.com/office/powerpoint/2010/main" val="15434144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9D4704D4-DAEA-4D4A-A9DC-4373E3AC7101}" type="slidenum">
              <a:rPr lang="en-GB" smtClean="0"/>
              <a:pPr/>
              <a:t>20</a:t>
            </a:fld>
            <a:endParaRPr lang="en-GB" dirty="0"/>
          </a:p>
        </p:txBody>
      </p:sp>
      <p:graphicFrame>
        <p:nvGraphicFramePr>
          <p:cNvPr id="5" name="Chart 4"/>
          <p:cNvGraphicFramePr>
            <a:graphicFrameLocks noGrp="1"/>
          </p:cNvGraphicFramePr>
          <p:nvPr>
            <p:extLst>
              <p:ext uri="{D42A27DB-BD31-4B8C-83A1-F6EECF244321}">
                <p14:modId xmlns:p14="http://schemas.microsoft.com/office/powerpoint/2010/main" val="4027824756"/>
              </p:ext>
            </p:extLst>
          </p:nvPr>
        </p:nvGraphicFramePr>
        <p:xfrm>
          <a:off x="116341" y="295275"/>
          <a:ext cx="8951459" cy="5840866"/>
        </p:xfrm>
        <a:graphic>
          <a:graphicData uri="http://schemas.openxmlformats.org/drawingml/2006/chart">
            <c:chart xmlns:c="http://schemas.openxmlformats.org/drawingml/2006/chart" xmlns:r="http://schemas.openxmlformats.org/officeDocument/2006/relationships" r:id="rId2"/>
          </a:graphicData>
        </a:graphic>
      </p:graphicFrame>
      <p:sp>
        <p:nvSpPr>
          <p:cNvPr id="2" name="Footer Placeholder 1">
            <a:extLst>
              <a:ext uri="{FF2B5EF4-FFF2-40B4-BE49-F238E27FC236}">
                <a16:creationId xmlns:a16="http://schemas.microsoft.com/office/drawing/2014/main" id="{9F031384-4EB8-4CD7-B4AD-695A1CA2400C}"/>
              </a:ext>
            </a:extLst>
          </p:cNvPr>
          <p:cNvSpPr>
            <a:spLocks noGrp="1"/>
          </p:cNvSpPr>
          <p:nvPr>
            <p:ph type="ftr" sz="quarter" idx="10"/>
          </p:nvPr>
        </p:nvSpPr>
        <p:spPr/>
        <p:txBody>
          <a:bodyPr/>
          <a:lstStyle/>
          <a:p>
            <a:r>
              <a:rPr lang="en-US"/>
              <a:t>Copyright © AQA and its licensors. All rights reserved.</a:t>
            </a:r>
            <a:endParaRPr lang="en-US" dirty="0"/>
          </a:p>
        </p:txBody>
      </p:sp>
    </p:spTree>
    <p:extLst>
      <p:ext uri="{BB962C8B-B14F-4D97-AF65-F5344CB8AC3E}">
        <p14:creationId xmlns:p14="http://schemas.microsoft.com/office/powerpoint/2010/main" val="26017464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DBF49-9F44-47F2-990B-4E9962834D41}"/>
              </a:ext>
            </a:extLst>
          </p:cNvPr>
          <p:cNvSpPr>
            <a:spLocks noGrp="1"/>
          </p:cNvSpPr>
          <p:nvPr>
            <p:ph type="title"/>
          </p:nvPr>
        </p:nvSpPr>
        <p:spPr/>
        <p:txBody>
          <a:bodyPr/>
          <a:lstStyle/>
          <a:p>
            <a:r>
              <a:rPr lang="en-GB" dirty="0"/>
              <a:t>What patterns did you observe?</a:t>
            </a:r>
          </a:p>
        </p:txBody>
      </p:sp>
      <p:sp>
        <p:nvSpPr>
          <p:cNvPr id="3" name="Slide Number Placeholder 2">
            <a:extLst>
              <a:ext uri="{FF2B5EF4-FFF2-40B4-BE49-F238E27FC236}">
                <a16:creationId xmlns:a16="http://schemas.microsoft.com/office/drawing/2014/main" id="{24794313-51E7-4971-A705-05FED82946A5}"/>
              </a:ext>
            </a:extLst>
          </p:cNvPr>
          <p:cNvSpPr>
            <a:spLocks noGrp="1"/>
          </p:cNvSpPr>
          <p:nvPr>
            <p:ph type="sldNum" sz="quarter" idx="4"/>
          </p:nvPr>
        </p:nvSpPr>
        <p:spPr/>
        <p:txBody>
          <a:bodyPr/>
          <a:lstStyle/>
          <a:p>
            <a:fld id="{9D4704D4-DAEA-4D4A-A9DC-4373E3AC7101}" type="slidenum">
              <a:rPr lang="en-GB" smtClean="0"/>
              <a:pPr/>
              <a:t>21</a:t>
            </a:fld>
            <a:endParaRPr lang="en-GB" dirty="0"/>
          </a:p>
        </p:txBody>
      </p:sp>
      <p:sp>
        <p:nvSpPr>
          <p:cNvPr id="4" name="Content Placeholder 3">
            <a:extLst>
              <a:ext uri="{FF2B5EF4-FFF2-40B4-BE49-F238E27FC236}">
                <a16:creationId xmlns:a16="http://schemas.microsoft.com/office/drawing/2014/main" id="{587E43D9-ED2B-4BBB-AE03-4B5102E96E67}"/>
              </a:ext>
            </a:extLst>
          </p:cNvPr>
          <p:cNvSpPr>
            <a:spLocks noGrp="1"/>
          </p:cNvSpPr>
          <p:nvPr>
            <p:ph idx="1"/>
          </p:nvPr>
        </p:nvSpPr>
        <p:spPr>
          <a:xfrm>
            <a:off x="540000" y="1731600"/>
            <a:ext cx="8045200" cy="4406804"/>
          </a:xfrm>
        </p:spPr>
        <p:txBody>
          <a:bodyPr/>
          <a:lstStyle/>
          <a:p>
            <a:r>
              <a:rPr lang="en-GB" dirty="0"/>
              <a:t>What big picture patterns did you see across GCSE Biology, Chemistry and Physics in 2018?</a:t>
            </a:r>
          </a:p>
          <a:p>
            <a:endParaRPr lang="en-GB" dirty="0"/>
          </a:p>
          <a:p>
            <a:r>
              <a:rPr lang="en-GB" dirty="0"/>
              <a:t>What does this suggest about learning?</a:t>
            </a:r>
          </a:p>
          <a:p>
            <a:endParaRPr lang="en-GB" dirty="0"/>
          </a:p>
          <a:p>
            <a:r>
              <a:rPr lang="en-GB" dirty="0"/>
              <a:t>Are there any ways we can make use of these patterns to support further learning? (And if so, which groups of students might be supported?)</a:t>
            </a:r>
          </a:p>
        </p:txBody>
      </p:sp>
      <p:sp>
        <p:nvSpPr>
          <p:cNvPr id="5" name="Footer Placeholder 4">
            <a:extLst>
              <a:ext uri="{FF2B5EF4-FFF2-40B4-BE49-F238E27FC236}">
                <a16:creationId xmlns:a16="http://schemas.microsoft.com/office/drawing/2014/main" id="{39B08D8A-A475-41D1-8623-F15B949EB937}"/>
              </a:ext>
            </a:extLst>
          </p:cNvPr>
          <p:cNvSpPr>
            <a:spLocks noGrp="1"/>
          </p:cNvSpPr>
          <p:nvPr>
            <p:ph type="ftr" sz="quarter" idx="10"/>
          </p:nvPr>
        </p:nvSpPr>
        <p:spPr/>
        <p:txBody>
          <a:bodyPr/>
          <a:lstStyle/>
          <a:p>
            <a:r>
              <a:rPr lang="en-US" dirty="0"/>
              <a:t>Copyright © AQA and its licensors. All rights reserved.</a:t>
            </a:r>
          </a:p>
        </p:txBody>
      </p:sp>
    </p:spTree>
    <p:extLst>
      <p:ext uri="{BB962C8B-B14F-4D97-AF65-F5344CB8AC3E}">
        <p14:creationId xmlns:p14="http://schemas.microsoft.com/office/powerpoint/2010/main" val="6621962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were the gender differences in 2018?</a:t>
            </a:r>
          </a:p>
        </p:txBody>
      </p:sp>
      <p:sp>
        <p:nvSpPr>
          <p:cNvPr id="3" name="Slide Number Placeholder 2"/>
          <p:cNvSpPr>
            <a:spLocks noGrp="1"/>
          </p:cNvSpPr>
          <p:nvPr>
            <p:ph type="sldNum" sz="quarter" idx="4"/>
          </p:nvPr>
        </p:nvSpPr>
        <p:spPr/>
        <p:txBody>
          <a:bodyPr/>
          <a:lstStyle/>
          <a:p>
            <a:fld id="{9D4704D4-DAEA-4D4A-A9DC-4373E3AC7101}" type="slidenum">
              <a:rPr lang="en-GB" smtClean="0"/>
              <a:pPr/>
              <a:t>22</a:t>
            </a:fld>
            <a:endParaRPr lang="en-GB" dirty="0"/>
          </a:p>
        </p:txBody>
      </p:sp>
      <p:sp>
        <p:nvSpPr>
          <p:cNvPr id="6" name="Footer Placeholder 5">
            <a:extLst>
              <a:ext uri="{FF2B5EF4-FFF2-40B4-BE49-F238E27FC236}">
                <a16:creationId xmlns:a16="http://schemas.microsoft.com/office/drawing/2014/main" id="{C5155C48-1972-4DA9-A496-F6F17D45D999}"/>
              </a:ext>
            </a:extLst>
          </p:cNvPr>
          <p:cNvSpPr>
            <a:spLocks noGrp="1"/>
          </p:cNvSpPr>
          <p:nvPr>
            <p:ph type="ftr" sz="quarter" idx="11"/>
          </p:nvPr>
        </p:nvSpPr>
        <p:spPr/>
        <p:txBody>
          <a:bodyPr/>
          <a:lstStyle/>
          <a:p>
            <a:r>
              <a:rPr lang="en-US"/>
              <a:t>Copyright © AQA and its licensors. All rights reserved.</a:t>
            </a:r>
            <a:endParaRPr lang="en-US" dirty="0"/>
          </a:p>
        </p:txBody>
      </p:sp>
    </p:spTree>
    <p:extLst>
      <p:ext uri="{BB962C8B-B14F-4D97-AF65-F5344CB8AC3E}">
        <p14:creationId xmlns:p14="http://schemas.microsoft.com/office/powerpoint/2010/main" val="22784035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Calculating the gender differences</a:t>
            </a:r>
          </a:p>
        </p:txBody>
      </p:sp>
      <p:sp>
        <p:nvSpPr>
          <p:cNvPr id="3" name="Slide Number Placeholder 2"/>
          <p:cNvSpPr>
            <a:spLocks noGrp="1"/>
          </p:cNvSpPr>
          <p:nvPr>
            <p:ph type="sldNum" sz="quarter" idx="4"/>
          </p:nvPr>
        </p:nvSpPr>
        <p:spPr/>
        <p:txBody>
          <a:bodyPr/>
          <a:lstStyle/>
          <a:p>
            <a:fld id="{9D4704D4-DAEA-4D4A-A9DC-4373E3AC7101}" type="slidenum">
              <a:rPr lang="en-GB" smtClean="0"/>
              <a:pPr/>
              <a:t>23</a:t>
            </a:fld>
            <a:endParaRPr lang="en-GB" dirty="0"/>
          </a:p>
        </p:txBody>
      </p:sp>
      <p:sp>
        <p:nvSpPr>
          <p:cNvPr id="4" name="Content Placeholder 3"/>
          <p:cNvSpPr>
            <a:spLocks noGrp="1"/>
          </p:cNvSpPr>
          <p:nvPr>
            <p:ph idx="1"/>
          </p:nvPr>
        </p:nvSpPr>
        <p:spPr>
          <a:xfrm>
            <a:off x="540000" y="1731600"/>
            <a:ext cx="8045200" cy="5024092"/>
          </a:xfrm>
        </p:spPr>
        <p:txBody>
          <a:bodyPr/>
          <a:lstStyle/>
          <a:p>
            <a:r>
              <a:rPr lang="en-GB" dirty="0"/>
              <a:t>The difference between the average mark scored on each marking point was calculated by subtracting the value for girls from that for boys. </a:t>
            </a:r>
          </a:p>
          <a:p>
            <a:endParaRPr lang="en-GB" dirty="0"/>
          </a:p>
          <a:p>
            <a:r>
              <a:rPr lang="en-GB" dirty="0"/>
              <a:t>The difference data was plotted on a bar chart according to the blunt categorisation of exam question focus; values above the line indicate that males performed better than females, values below the line indicate that females performed better than males in these exam papers. </a:t>
            </a:r>
          </a:p>
          <a:p>
            <a:endParaRPr lang="en-GB" dirty="0"/>
          </a:p>
          <a:p>
            <a:endParaRPr lang="en-GB" dirty="0"/>
          </a:p>
        </p:txBody>
      </p:sp>
      <p:sp>
        <p:nvSpPr>
          <p:cNvPr id="5" name="Footer Placeholder 4">
            <a:extLst>
              <a:ext uri="{FF2B5EF4-FFF2-40B4-BE49-F238E27FC236}">
                <a16:creationId xmlns:a16="http://schemas.microsoft.com/office/drawing/2014/main" id="{E0AD9B21-9882-4BD3-BE24-32D3025C821E}"/>
              </a:ext>
            </a:extLst>
          </p:cNvPr>
          <p:cNvSpPr>
            <a:spLocks noGrp="1"/>
          </p:cNvSpPr>
          <p:nvPr>
            <p:ph type="ftr" sz="quarter" idx="10"/>
          </p:nvPr>
        </p:nvSpPr>
        <p:spPr/>
        <p:txBody>
          <a:bodyPr/>
          <a:lstStyle/>
          <a:p>
            <a:r>
              <a:rPr lang="en-US"/>
              <a:t>Copyright © AQA and its licensors. All rights reserved.</a:t>
            </a:r>
            <a:endParaRPr lang="en-US" dirty="0"/>
          </a:p>
        </p:txBody>
      </p:sp>
    </p:spTree>
    <p:extLst>
      <p:ext uri="{BB962C8B-B14F-4D97-AF65-F5344CB8AC3E}">
        <p14:creationId xmlns:p14="http://schemas.microsoft.com/office/powerpoint/2010/main" val="1768372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Calculating the gender differences</a:t>
            </a:r>
          </a:p>
        </p:txBody>
      </p:sp>
      <p:sp>
        <p:nvSpPr>
          <p:cNvPr id="3" name="Slide Number Placeholder 2"/>
          <p:cNvSpPr>
            <a:spLocks noGrp="1"/>
          </p:cNvSpPr>
          <p:nvPr>
            <p:ph type="sldNum" sz="quarter" idx="4"/>
          </p:nvPr>
        </p:nvSpPr>
        <p:spPr/>
        <p:txBody>
          <a:bodyPr/>
          <a:lstStyle/>
          <a:p>
            <a:fld id="{9D4704D4-DAEA-4D4A-A9DC-4373E3AC7101}" type="slidenum">
              <a:rPr lang="en-GB" smtClean="0"/>
              <a:pPr/>
              <a:t>24</a:t>
            </a:fld>
            <a:endParaRPr lang="en-GB" dirty="0"/>
          </a:p>
        </p:txBody>
      </p:sp>
      <p:sp>
        <p:nvSpPr>
          <p:cNvPr id="4" name="Content Placeholder 3"/>
          <p:cNvSpPr>
            <a:spLocks noGrp="1"/>
          </p:cNvSpPr>
          <p:nvPr>
            <p:ph idx="1"/>
          </p:nvPr>
        </p:nvSpPr>
        <p:spPr>
          <a:xfrm>
            <a:off x="540000" y="1731600"/>
            <a:ext cx="8045200" cy="5024092"/>
          </a:xfrm>
        </p:spPr>
        <p:txBody>
          <a:bodyPr/>
          <a:lstStyle/>
          <a:p>
            <a:r>
              <a:rPr lang="en-GB" dirty="0"/>
              <a:t>Whilst the size of the average difference per mark available is small, the aggregation of these differences across both papers leads to the gender variation we see in the National GCSE outcomes.</a:t>
            </a:r>
          </a:p>
          <a:p>
            <a:endParaRPr lang="en-GB" dirty="0"/>
          </a:p>
        </p:txBody>
      </p:sp>
      <p:sp>
        <p:nvSpPr>
          <p:cNvPr id="5" name="Footer Placeholder 4">
            <a:extLst>
              <a:ext uri="{FF2B5EF4-FFF2-40B4-BE49-F238E27FC236}">
                <a16:creationId xmlns:a16="http://schemas.microsoft.com/office/drawing/2014/main" id="{6D8E1F38-DB0A-4A88-9042-C69DB0895734}"/>
              </a:ext>
            </a:extLst>
          </p:cNvPr>
          <p:cNvSpPr>
            <a:spLocks noGrp="1"/>
          </p:cNvSpPr>
          <p:nvPr>
            <p:ph type="ftr" sz="quarter" idx="10"/>
          </p:nvPr>
        </p:nvSpPr>
        <p:spPr/>
        <p:txBody>
          <a:bodyPr/>
          <a:lstStyle/>
          <a:p>
            <a:r>
              <a:rPr lang="en-US"/>
              <a:t>Copyright © AQA and its licensors. All rights reserved.</a:t>
            </a:r>
            <a:endParaRPr lang="en-US" dirty="0"/>
          </a:p>
        </p:txBody>
      </p:sp>
    </p:spTree>
    <p:extLst>
      <p:ext uri="{BB962C8B-B14F-4D97-AF65-F5344CB8AC3E}">
        <p14:creationId xmlns:p14="http://schemas.microsoft.com/office/powerpoint/2010/main" val="37810427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9D4704D4-DAEA-4D4A-A9DC-4373E3AC7101}" type="slidenum">
              <a:rPr lang="en-GB" smtClean="0"/>
              <a:pPr/>
              <a:t>25</a:t>
            </a:fld>
            <a:endParaRPr lang="en-GB" dirty="0"/>
          </a:p>
        </p:txBody>
      </p:sp>
      <p:graphicFrame>
        <p:nvGraphicFramePr>
          <p:cNvPr id="5" name="Chart 4"/>
          <p:cNvGraphicFramePr>
            <a:graphicFrameLocks noGrp="1"/>
          </p:cNvGraphicFramePr>
          <p:nvPr>
            <p:extLst>
              <p:ext uri="{D42A27DB-BD31-4B8C-83A1-F6EECF244321}">
                <p14:modId xmlns:p14="http://schemas.microsoft.com/office/powerpoint/2010/main" val="929655668"/>
              </p:ext>
            </p:extLst>
          </p:nvPr>
        </p:nvGraphicFramePr>
        <p:xfrm>
          <a:off x="258536" y="292553"/>
          <a:ext cx="8486775" cy="5972176"/>
        </p:xfrm>
        <a:graphic>
          <a:graphicData uri="http://schemas.openxmlformats.org/drawingml/2006/chart">
            <c:chart xmlns:c="http://schemas.openxmlformats.org/drawingml/2006/chart" xmlns:r="http://schemas.openxmlformats.org/officeDocument/2006/relationships" r:id="rId2"/>
          </a:graphicData>
        </a:graphic>
      </p:graphicFrame>
      <p:sp>
        <p:nvSpPr>
          <p:cNvPr id="2" name="Footer Placeholder 1">
            <a:extLst>
              <a:ext uri="{FF2B5EF4-FFF2-40B4-BE49-F238E27FC236}">
                <a16:creationId xmlns:a16="http://schemas.microsoft.com/office/drawing/2014/main" id="{91187F31-342E-4864-8764-DA3D5B0E2FDA}"/>
              </a:ext>
            </a:extLst>
          </p:cNvPr>
          <p:cNvSpPr>
            <a:spLocks noGrp="1"/>
          </p:cNvSpPr>
          <p:nvPr>
            <p:ph type="ftr" sz="quarter" idx="10"/>
          </p:nvPr>
        </p:nvSpPr>
        <p:spPr/>
        <p:txBody>
          <a:bodyPr/>
          <a:lstStyle/>
          <a:p>
            <a:r>
              <a:rPr lang="en-US"/>
              <a:t>Copyright © AQA and its licensors. All rights reserved.</a:t>
            </a:r>
            <a:endParaRPr lang="en-US" dirty="0"/>
          </a:p>
        </p:txBody>
      </p:sp>
    </p:spTree>
    <p:extLst>
      <p:ext uri="{BB962C8B-B14F-4D97-AF65-F5344CB8AC3E}">
        <p14:creationId xmlns:p14="http://schemas.microsoft.com/office/powerpoint/2010/main" val="6204984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9D4704D4-DAEA-4D4A-A9DC-4373E3AC7101}" type="slidenum">
              <a:rPr lang="en-GB" smtClean="0"/>
              <a:pPr/>
              <a:t>26</a:t>
            </a:fld>
            <a:endParaRPr lang="en-GB" dirty="0"/>
          </a:p>
        </p:txBody>
      </p:sp>
      <p:graphicFrame>
        <p:nvGraphicFramePr>
          <p:cNvPr id="5" name="Chart 4"/>
          <p:cNvGraphicFramePr>
            <a:graphicFrameLocks noGrp="1"/>
          </p:cNvGraphicFramePr>
          <p:nvPr>
            <p:extLst>
              <p:ext uri="{D42A27DB-BD31-4B8C-83A1-F6EECF244321}">
                <p14:modId xmlns:p14="http://schemas.microsoft.com/office/powerpoint/2010/main" val="84566195"/>
              </p:ext>
            </p:extLst>
          </p:nvPr>
        </p:nvGraphicFramePr>
        <p:xfrm>
          <a:off x="220791" y="288472"/>
          <a:ext cx="8439248" cy="6089813"/>
        </p:xfrm>
        <a:graphic>
          <a:graphicData uri="http://schemas.openxmlformats.org/drawingml/2006/chart">
            <c:chart xmlns:c="http://schemas.openxmlformats.org/drawingml/2006/chart" xmlns:r="http://schemas.openxmlformats.org/officeDocument/2006/relationships" r:id="rId2"/>
          </a:graphicData>
        </a:graphic>
      </p:graphicFrame>
      <p:sp>
        <p:nvSpPr>
          <p:cNvPr id="2" name="Footer Placeholder 1">
            <a:extLst>
              <a:ext uri="{FF2B5EF4-FFF2-40B4-BE49-F238E27FC236}">
                <a16:creationId xmlns:a16="http://schemas.microsoft.com/office/drawing/2014/main" id="{94DBE2FD-982C-41D8-A37C-66E14F46D5FC}"/>
              </a:ext>
            </a:extLst>
          </p:cNvPr>
          <p:cNvSpPr>
            <a:spLocks noGrp="1"/>
          </p:cNvSpPr>
          <p:nvPr>
            <p:ph type="ftr" sz="quarter" idx="10"/>
          </p:nvPr>
        </p:nvSpPr>
        <p:spPr/>
        <p:txBody>
          <a:bodyPr/>
          <a:lstStyle/>
          <a:p>
            <a:r>
              <a:rPr lang="en-US"/>
              <a:t>Copyright © AQA and its licensors. All rights reserved.</a:t>
            </a:r>
            <a:endParaRPr lang="en-US" dirty="0"/>
          </a:p>
        </p:txBody>
      </p:sp>
    </p:spTree>
    <p:extLst>
      <p:ext uri="{BB962C8B-B14F-4D97-AF65-F5344CB8AC3E}">
        <p14:creationId xmlns:p14="http://schemas.microsoft.com/office/powerpoint/2010/main" val="41001681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9D4704D4-DAEA-4D4A-A9DC-4373E3AC7101}" type="slidenum">
              <a:rPr lang="en-GB" smtClean="0"/>
              <a:pPr/>
              <a:t>27</a:t>
            </a:fld>
            <a:endParaRPr lang="en-GB" dirty="0"/>
          </a:p>
        </p:txBody>
      </p:sp>
      <p:graphicFrame>
        <p:nvGraphicFramePr>
          <p:cNvPr id="5" name="Chart 4"/>
          <p:cNvGraphicFramePr>
            <a:graphicFrameLocks noGrp="1"/>
          </p:cNvGraphicFramePr>
          <p:nvPr>
            <p:extLst>
              <p:ext uri="{D42A27DB-BD31-4B8C-83A1-F6EECF244321}">
                <p14:modId xmlns:p14="http://schemas.microsoft.com/office/powerpoint/2010/main" val="3373048567"/>
              </p:ext>
            </p:extLst>
          </p:nvPr>
        </p:nvGraphicFramePr>
        <p:xfrm>
          <a:off x="228599" y="280308"/>
          <a:ext cx="8451851" cy="6048375"/>
        </p:xfrm>
        <a:graphic>
          <a:graphicData uri="http://schemas.openxmlformats.org/drawingml/2006/chart">
            <c:chart xmlns:c="http://schemas.openxmlformats.org/drawingml/2006/chart" xmlns:r="http://schemas.openxmlformats.org/officeDocument/2006/relationships" r:id="rId2"/>
          </a:graphicData>
        </a:graphic>
      </p:graphicFrame>
      <p:sp>
        <p:nvSpPr>
          <p:cNvPr id="2" name="Footer Placeholder 1">
            <a:extLst>
              <a:ext uri="{FF2B5EF4-FFF2-40B4-BE49-F238E27FC236}">
                <a16:creationId xmlns:a16="http://schemas.microsoft.com/office/drawing/2014/main" id="{BE2FFB0F-43B1-430C-954C-E90382F4AA30}"/>
              </a:ext>
            </a:extLst>
          </p:cNvPr>
          <p:cNvSpPr>
            <a:spLocks noGrp="1"/>
          </p:cNvSpPr>
          <p:nvPr>
            <p:ph type="ftr" sz="quarter" idx="10"/>
          </p:nvPr>
        </p:nvSpPr>
        <p:spPr/>
        <p:txBody>
          <a:bodyPr/>
          <a:lstStyle/>
          <a:p>
            <a:r>
              <a:rPr lang="en-US"/>
              <a:t>Copyright © AQA and its licensors. All rights reserved.</a:t>
            </a:r>
            <a:endParaRPr lang="en-US" dirty="0"/>
          </a:p>
        </p:txBody>
      </p:sp>
    </p:spTree>
    <p:extLst>
      <p:ext uri="{BB962C8B-B14F-4D97-AF65-F5344CB8AC3E}">
        <p14:creationId xmlns:p14="http://schemas.microsoft.com/office/powerpoint/2010/main" val="22719572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226800"/>
            <a:ext cx="8045200" cy="431181"/>
          </a:xfrm>
        </p:spPr>
        <p:txBody>
          <a:bodyPr/>
          <a:lstStyle/>
          <a:p>
            <a:r>
              <a:rPr lang="en-GB" dirty="0"/>
              <a:t>Does the pattern change by grade outcome?</a:t>
            </a:r>
          </a:p>
        </p:txBody>
      </p:sp>
      <p:sp>
        <p:nvSpPr>
          <p:cNvPr id="3" name="Slide Number Placeholder 2"/>
          <p:cNvSpPr>
            <a:spLocks noGrp="1"/>
          </p:cNvSpPr>
          <p:nvPr>
            <p:ph type="sldNum" sz="quarter" idx="4"/>
          </p:nvPr>
        </p:nvSpPr>
        <p:spPr/>
        <p:txBody>
          <a:bodyPr/>
          <a:lstStyle/>
          <a:p>
            <a:fld id="{9D4704D4-DAEA-4D4A-A9DC-4373E3AC7101}" type="slidenum">
              <a:rPr lang="en-GB" smtClean="0"/>
              <a:pPr/>
              <a:t>28</a:t>
            </a:fld>
            <a:endParaRPr lang="en-GB" dirty="0"/>
          </a:p>
        </p:txBody>
      </p:sp>
      <p:sp>
        <p:nvSpPr>
          <p:cNvPr id="4" name="Footer Placeholder 3">
            <a:extLst>
              <a:ext uri="{FF2B5EF4-FFF2-40B4-BE49-F238E27FC236}">
                <a16:creationId xmlns:a16="http://schemas.microsoft.com/office/drawing/2014/main" id="{6B48DE94-78E1-463C-AC07-279FE3653E67}"/>
              </a:ext>
            </a:extLst>
          </p:cNvPr>
          <p:cNvSpPr>
            <a:spLocks noGrp="1"/>
          </p:cNvSpPr>
          <p:nvPr>
            <p:ph type="ftr" sz="quarter" idx="10"/>
          </p:nvPr>
        </p:nvSpPr>
        <p:spPr/>
        <p:txBody>
          <a:bodyPr/>
          <a:lstStyle/>
          <a:p>
            <a:r>
              <a:rPr lang="en-US"/>
              <a:t>Copyright © AQA and its licensors. All rights reserved.</a:t>
            </a:r>
            <a:endParaRPr lang="en-US" dirty="0"/>
          </a:p>
        </p:txBody>
      </p:sp>
    </p:spTree>
    <p:extLst>
      <p:ext uri="{BB962C8B-B14F-4D97-AF65-F5344CB8AC3E}">
        <p14:creationId xmlns:p14="http://schemas.microsoft.com/office/powerpoint/2010/main" val="36238935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9D4704D4-DAEA-4D4A-A9DC-4373E3AC7101}" type="slidenum">
              <a:rPr lang="en-GB" smtClean="0"/>
              <a:pPr/>
              <a:t>29</a:t>
            </a:fld>
            <a:endParaRPr lang="en-GB" dirty="0"/>
          </a:p>
        </p:txBody>
      </p:sp>
      <p:graphicFrame>
        <p:nvGraphicFramePr>
          <p:cNvPr id="5" name="Chart 4"/>
          <p:cNvGraphicFramePr>
            <a:graphicFrameLocks noGrp="1"/>
          </p:cNvGraphicFramePr>
          <p:nvPr>
            <p:extLst>
              <p:ext uri="{D42A27DB-BD31-4B8C-83A1-F6EECF244321}">
                <p14:modId xmlns:p14="http://schemas.microsoft.com/office/powerpoint/2010/main" val="4284361968"/>
              </p:ext>
            </p:extLst>
          </p:nvPr>
        </p:nvGraphicFramePr>
        <p:xfrm>
          <a:off x="247650" y="314325"/>
          <a:ext cx="8486775" cy="5972176"/>
        </p:xfrm>
        <a:graphic>
          <a:graphicData uri="http://schemas.openxmlformats.org/drawingml/2006/chart">
            <c:chart xmlns:c="http://schemas.openxmlformats.org/drawingml/2006/chart" xmlns:r="http://schemas.openxmlformats.org/officeDocument/2006/relationships" r:id="rId2"/>
          </a:graphicData>
        </a:graphic>
      </p:graphicFrame>
      <p:sp>
        <p:nvSpPr>
          <p:cNvPr id="2" name="Footer Placeholder 1">
            <a:extLst>
              <a:ext uri="{FF2B5EF4-FFF2-40B4-BE49-F238E27FC236}">
                <a16:creationId xmlns:a16="http://schemas.microsoft.com/office/drawing/2014/main" id="{57B5CE93-0FD3-4352-A831-CF655DDCB960}"/>
              </a:ext>
            </a:extLst>
          </p:cNvPr>
          <p:cNvSpPr>
            <a:spLocks noGrp="1"/>
          </p:cNvSpPr>
          <p:nvPr>
            <p:ph type="ftr" sz="quarter" idx="10"/>
          </p:nvPr>
        </p:nvSpPr>
        <p:spPr/>
        <p:txBody>
          <a:bodyPr/>
          <a:lstStyle/>
          <a:p>
            <a:r>
              <a:rPr lang="en-US"/>
              <a:t>Copyright © AQA and its licensors. All rights reserved.</a:t>
            </a:r>
            <a:endParaRPr lang="en-US" dirty="0"/>
          </a:p>
        </p:txBody>
      </p:sp>
    </p:spTree>
    <p:extLst>
      <p:ext uri="{BB962C8B-B14F-4D97-AF65-F5344CB8AC3E}">
        <p14:creationId xmlns:p14="http://schemas.microsoft.com/office/powerpoint/2010/main" val="3823974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This meeting will be recorded</a:t>
            </a:r>
          </a:p>
        </p:txBody>
      </p:sp>
      <p:sp>
        <p:nvSpPr>
          <p:cNvPr id="3" name="Footer Placeholder 2"/>
          <p:cNvSpPr>
            <a:spLocks noGrp="1"/>
          </p:cNvSpPr>
          <p:nvPr>
            <p:ph type="ftr" sz="quarter" idx="10"/>
          </p:nvPr>
        </p:nvSpPr>
        <p:spPr/>
        <p:txBody>
          <a:bodyPr/>
          <a:lstStyle/>
          <a:p>
            <a:r>
              <a:rPr lang="en-US"/>
              <a:t>Copyright © AQA and its licensors. All rights reserved.</a:t>
            </a:r>
            <a:endParaRPr lang="en-US" dirty="0"/>
          </a:p>
        </p:txBody>
      </p:sp>
      <p:sp>
        <p:nvSpPr>
          <p:cNvPr id="6" name="Content Placeholder 5"/>
          <p:cNvSpPr>
            <a:spLocks noGrp="1"/>
          </p:cNvSpPr>
          <p:nvPr>
            <p:ph idx="1"/>
          </p:nvPr>
        </p:nvSpPr>
        <p:spPr/>
        <p:txBody>
          <a:bodyPr/>
          <a:lstStyle/>
          <a:p>
            <a:pPr marL="0" indent="0">
              <a:buNone/>
            </a:pPr>
            <a:r>
              <a:rPr lang="en-GB" dirty="0"/>
              <a:t>Exam boards have an Ofqual requirement to record event audio.</a:t>
            </a:r>
          </a:p>
          <a:p>
            <a:pPr marL="0" indent="0">
              <a:buNone/>
            </a:pPr>
            <a:endParaRPr lang="en-GB" dirty="0"/>
          </a:p>
          <a:p>
            <a:pPr marL="0" indent="0">
              <a:buNone/>
            </a:pPr>
            <a:r>
              <a:rPr lang="en-GB" dirty="0"/>
              <a:t>Recordings are kept for the lifetime of the specification and not shared as an accompaniment to session resources.</a:t>
            </a:r>
          </a:p>
          <a:p>
            <a:pPr marL="0" indent="0">
              <a:buNone/>
            </a:pPr>
            <a:endParaRPr lang="en-GB" dirty="0"/>
          </a:p>
          <a:p>
            <a:pPr marL="0" indent="0">
              <a:buNone/>
            </a:pPr>
            <a:r>
              <a:rPr lang="en-GB" dirty="0"/>
              <a:t>The recording will begin now.</a:t>
            </a:r>
          </a:p>
          <a:p>
            <a:endParaRPr lang="en-GB" dirty="0"/>
          </a:p>
        </p:txBody>
      </p:sp>
      <p:sp>
        <p:nvSpPr>
          <p:cNvPr id="2" name="Slide Number Placeholder 1"/>
          <p:cNvSpPr>
            <a:spLocks noGrp="1"/>
          </p:cNvSpPr>
          <p:nvPr>
            <p:ph type="sldNum" sz="quarter" idx="4"/>
          </p:nvPr>
        </p:nvSpPr>
        <p:spPr/>
        <p:txBody>
          <a:bodyPr/>
          <a:lstStyle/>
          <a:p>
            <a:fld id="{9D4704D4-DAEA-4D4A-A9DC-4373E3AC7101}" type="slidenum">
              <a:rPr lang="en-GB" smtClean="0"/>
              <a:pPr/>
              <a:t>3</a:t>
            </a:fld>
            <a:endParaRPr lang="en-GB" dirty="0"/>
          </a:p>
        </p:txBody>
      </p:sp>
    </p:spTree>
    <p:extLst>
      <p:ext uri="{BB962C8B-B14F-4D97-AF65-F5344CB8AC3E}">
        <p14:creationId xmlns:p14="http://schemas.microsoft.com/office/powerpoint/2010/main" val="25368740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9D4704D4-DAEA-4D4A-A9DC-4373E3AC7101}" type="slidenum">
              <a:rPr lang="en-GB" smtClean="0"/>
              <a:pPr/>
              <a:t>30</a:t>
            </a:fld>
            <a:endParaRPr lang="en-GB" dirty="0"/>
          </a:p>
        </p:txBody>
      </p:sp>
      <p:graphicFrame>
        <p:nvGraphicFramePr>
          <p:cNvPr id="6" name="Chart 5"/>
          <p:cNvGraphicFramePr>
            <a:graphicFrameLocks noGrp="1"/>
          </p:cNvGraphicFramePr>
          <p:nvPr>
            <p:extLst>
              <p:ext uri="{D42A27DB-BD31-4B8C-83A1-F6EECF244321}">
                <p14:modId xmlns:p14="http://schemas.microsoft.com/office/powerpoint/2010/main" val="1379927039"/>
              </p:ext>
            </p:extLst>
          </p:nvPr>
        </p:nvGraphicFramePr>
        <p:xfrm>
          <a:off x="206340" y="314325"/>
          <a:ext cx="8623336" cy="5955166"/>
        </p:xfrm>
        <a:graphic>
          <a:graphicData uri="http://schemas.openxmlformats.org/drawingml/2006/chart">
            <c:chart xmlns:c="http://schemas.openxmlformats.org/drawingml/2006/chart" xmlns:r="http://schemas.openxmlformats.org/officeDocument/2006/relationships" r:id="rId2"/>
          </a:graphicData>
        </a:graphic>
      </p:graphicFrame>
      <p:sp>
        <p:nvSpPr>
          <p:cNvPr id="2" name="Footer Placeholder 1">
            <a:extLst>
              <a:ext uri="{FF2B5EF4-FFF2-40B4-BE49-F238E27FC236}">
                <a16:creationId xmlns:a16="http://schemas.microsoft.com/office/drawing/2014/main" id="{13CAAE7B-325E-4545-9761-C3D5DAD78D17}"/>
              </a:ext>
            </a:extLst>
          </p:cNvPr>
          <p:cNvSpPr>
            <a:spLocks noGrp="1"/>
          </p:cNvSpPr>
          <p:nvPr>
            <p:ph type="ftr" sz="quarter" idx="10"/>
          </p:nvPr>
        </p:nvSpPr>
        <p:spPr/>
        <p:txBody>
          <a:bodyPr/>
          <a:lstStyle/>
          <a:p>
            <a:r>
              <a:rPr lang="en-US"/>
              <a:t>Copyright © AQA and its licensors. All rights reserved.</a:t>
            </a:r>
            <a:endParaRPr lang="en-US" dirty="0"/>
          </a:p>
        </p:txBody>
      </p:sp>
    </p:spTree>
    <p:extLst>
      <p:ext uri="{BB962C8B-B14F-4D97-AF65-F5344CB8AC3E}">
        <p14:creationId xmlns:p14="http://schemas.microsoft.com/office/powerpoint/2010/main" val="11121076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9D4704D4-DAEA-4D4A-A9DC-4373E3AC7101}" type="slidenum">
              <a:rPr lang="en-GB" smtClean="0"/>
              <a:pPr/>
              <a:t>31</a:t>
            </a:fld>
            <a:endParaRPr lang="en-GB" dirty="0"/>
          </a:p>
        </p:txBody>
      </p:sp>
      <p:graphicFrame>
        <p:nvGraphicFramePr>
          <p:cNvPr id="5" name="Chart 4"/>
          <p:cNvGraphicFramePr>
            <a:graphicFrameLocks noGrp="1"/>
          </p:cNvGraphicFramePr>
          <p:nvPr>
            <p:extLst>
              <p:ext uri="{D42A27DB-BD31-4B8C-83A1-F6EECF244321}">
                <p14:modId xmlns:p14="http://schemas.microsoft.com/office/powerpoint/2010/main" val="3320414471"/>
              </p:ext>
            </p:extLst>
          </p:nvPr>
        </p:nvGraphicFramePr>
        <p:xfrm>
          <a:off x="166687" y="314325"/>
          <a:ext cx="8786813" cy="5878966"/>
        </p:xfrm>
        <a:graphic>
          <a:graphicData uri="http://schemas.openxmlformats.org/drawingml/2006/chart">
            <c:chart xmlns:c="http://schemas.openxmlformats.org/drawingml/2006/chart" xmlns:r="http://schemas.openxmlformats.org/officeDocument/2006/relationships" r:id="rId2"/>
          </a:graphicData>
        </a:graphic>
      </p:graphicFrame>
      <p:sp>
        <p:nvSpPr>
          <p:cNvPr id="2" name="Footer Placeholder 1">
            <a:extLst>
              <a:ext uri="{FF2B5EF4-FFF2-40B4-BE49-F238E27FC236}">
                <a16:creationId xmlns:a16="http://schemas.microsoft.com/office/drawing/2014/main" id="{4CC228EB-3254-4A78-B3A2-DC67A0224852}"/>
              </a:ext>
            </a:extLst>
          </p:cNvPr>
          <p:cNvSpPr>
            <a:spLocks noGrp="1"/>
          </p:cNvSpPr>
          <p:nvPr>
            <p:ph type="ftr" sz="quarter" idx="10"/>
          </p:nvPr>
        </p:nvSpPr>
        <p:spPr/>
        <p:txBody>
          <a:bodyPr/>
          <a:lstStyle/>
          <a:p>
            <a:r>
              <a:rPr lang="en-US"/>
              <a:t>Copyright © AQA and its licensors. All rights reserved.</a:t>
            </a:r>
            <a:endParaRPr lang="en-US" dirty="0"/>
          </a:p>
        </p:txBody>
      </p:sp>
    </p:spTree>
    <p:extLst>
      <p:ext uri="{BB962C8B-B14F-4D97-AF65-F5344CB8AC3E}">
        <p14:creationId xmlns:p14="http://schemas.microsoft.com/office/powerpoint/2010/main" val="34556465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Is this pattern significant?</a:t>
            </a:r>
          </a:p>
        </p:txBody>
      </p:sp>
      <p:sp>
        <p:nvSpPr>
          <p:cNvPr id="3" name="Slide Number Placeholder 2"/>
          <p:cNvSpPr>
            <a:spLocks noGrp="1"/>
          </p:cNvSpPr>
          <p:nvPr>
            <p:ph type="sldNum" sz="quarter" idx="4"/>
          </p:nvPr>
        </p:nvSpPr>
        <p:spPr/>
        <p:txBody>
          <a:bodyPr/>
          <a:lstStyle/>
          <a:p>
            <a:fld id="{9D4704D4-DAEA-4D4A-A9DC-4373E3AC7101}" type="slidenum">
              <a:rPr lang="en-GB" smtClean="0"/>
              <a:pPr/>
              <a:t>32</a:t>
            </a:fld>
            <a:endParaRPr lang="en-GB" dirty="0"/>
          </a:p>
        </p:txBody>
      </p:sp>
      <p:sp>
        <p:nvSpPr>
          <p:cNvPr id="4" name="Content Placeholder 3"/>
          <p:cNvSpPr>
            <a:spLocks noGrp="1"/>
          </p:cNvSpPr>
          <p:nvPr>
            <p:ph idx="1"/>
          </p:nvPr>
        </p:nvSpPr>
        <p:spPr>
          <a:xfrm>
            <a:off x="540000" y="1731600"/>
            <a:ext cx="8045200" cy="4406804"/>
          </a:xfrm>
        </p:spPr>
        <p:txBody>
          <a:bodyPr/>
          <a:lstStyle/>
          <a:p>
            <a:pPr marL="0" indent="0">
              <a:buNone/>
            </a:pPr>
            <a:r>
              <a:rPr lang="en-GB" dirty="0"/>
              <a:t>In GCSE in 2018, the average gender gaps for each specification were:</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dirty="0"/>
              <a:t>These are sufficient to affect the grade awarded to students, if their total was to fall at a grade boundary. </a:t>
            </a:r>
          </a:p>
          <a:p>
            <a:endParaRPr lang="en-GB" dirty="0"/>
          </a:p>
          <a:p>
            <a:pPr marL="0" indent="0">
              <a:buNone/>
            </a:pPr>
            <a:endParaRPr lang="en-GB" dirty="0"/>
          </a:p>
          <a:p>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193934150"/>
              </p:ext>
            </p:extLst>
          </p:nvPr>
        </p:nvGraphicFramePr>
        <p:xfrm>
          <a:off x="444464" y="2895413"/>
          <a:ext cx="8140736" cy="2079178"/>
        </p:xfrm>
        <a:graphic>
          <a:graphicData uri="http://schemas.openxmlformats.org/drawingml/2006/table">
            <a:tbl>
              <a:tblPr firstRow="1" bandRow="1">
                <a:tableStyleId>{5C22544A-7EE6-4342-B048-85BDC9FD1C3A}</a:tableStyleId>
              </a:tblPr>
              <a:tblGrid>
                <a:gridCol w="2035184">
                  <a:extLst>
                    <a:ext uri="{9D8B030D-6E8A-4147-A177-3AD203B41FA5}">
                      <a16:colId xmlns:a16="http://schemas.microsoft.com/office/drawing/2014/main" val="20000"/>
                    </a:ext>
                  </a:extLst>
                </a:gridCol>
                <a:gridCol w="2035184">
                  <a:extLst>
                    <a:ext uri="{9D8B030D-6E8A-4147-A177-3AD203B41FA5}">
                      <a16:colId xmlns:a16="http://schemas.microsoft.com/office/drawing/2014/main" val="20001"/>
                    </a:ext>
                  </a:extLst>
                </a:gridCol>
                <a:gridCol w="2035184">
                  <a:extLst>
                    <a:ext uri="{9D8B030D-6E8A-4147-A177-3AD203B41FA5}">
                      <a16:colId xmlns:a16="http://schemas.microsoft.com/office/drawing/2014/main" val="20002"/>
                    </a:ext>
                  </a:extLst>
                </a:gridCol>
                <a:gridCol w="2035184">
                  <a:extLst>
                    <a:ext uri="{9D8B030D-6E8A-4147-A177-3AD203B41FA5}">
                      <a16:colId xmlns:a16="http://schemas.microsoft.com/office/drawing/2014/main" val="20003"/>
                    </a:ext>
                  </a:extLst>
                </a:gridCol>
              </a:tblGrid>
              <a:tr h="749485">
                <a:tc>
                  <a:txBody>
                    <a:bodyPr/>
                    <a:lstStyle/>
                    <a:p>
                      <a:r>
                        <a:rPr lang="en-GB" dirty="0"/>
                        <a:t>Subject</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GB" dirty="0"/>
                        <a:t>Average gap in marks by gender</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GB" dirty="0"/>
                        <a:t>Maximum mark achieved</a:t>
                      </a:r>
                      <a:r>
                        <a:rPr lang="en-GB" baseline="0" dirty="0"/>
                        <a:t> (200)</a:t>
                      </a:r>
                      <a:endParaRPr lang="en-GB"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GB" dirty="0"/>
                        <a:t>Mean mark achieved</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443231">
                <a:tc>
                  <a:txBody>
                    <a:bodyPr/>
                    <a:lstStyle/>
                    <a:p>
                      <a:r>
                        <a:rPr lang="en-GB" dirty="0"/>
                        <a:t>Biology</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GB" dirty="0"/>
                        <a:t>- 0.81 marks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GB" dirty="0"/>
                        <a:t>185</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GB" dirty="0"/>
                        <a:t>100</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1"/>
                  </a:ext>
                </a:extLst>
              </a:tr>
              <a:tr h="443231">
                <a:tc>
                  <a:txBody>
                    <a:bodyPr/>
                    <a:lstStyle/>
                    <a:p>
                      <a:r>
                        <a:rPr lang="en-GB" dirty="0"/>
                        <a:t>Chemistry</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GB" dirty="0"/>
                        <a:t>- 0.46 marks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GB" dirty="0"/>
                        <a:t>197</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GB" dirty="0"/>
                        <a:t>111</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2"/>
                  </a:ext>
                </a:extLst>
              </a:tr>
              <a:tr h="443231">
                <a:tc>
                  <a:txBody>
                    <a:bodyPr/>
                    <a:lstStyle/>
                    <a:p>
                      <a:r>
                        <a:rPr lang="en-GB" dirty="0"/>
                        <a:t>Physics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GB" dirty="0"/>
                        <a:t>+1.49 marks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GB" dirty="0"/>
                        <a:t>182</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GB" dirty="0"/>
                        <a:t>101</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6" name="Footer Placeholder 5">
            <a:extLst>
              <a:ext uri="{FF2B5EF4-FFF2-40B4-BE49-F238E27FC236}">
                <a16:creationId xmlns:a16="http://schemas.microsoft.com/office/drawing/2014/main" id="{0653C098-B8C2-4869-A289-A5DA07931048}"/>
              </a:ext>
            </a:extLst>
          </p:cNvPr>
          <p:cNvSpPr>
            <a:spLocks noGrp="1"/>
          </p:cNvSpPr>
          <p:nvPr>
            <p:ph type="ftr" sz="quarter" idx="10"/>
          </p:nvPr>
        </p:nvSpPr>
        <p:spPr/>
        <p:txBody>
          <a:bodyPr/>
          <a:lstStyle/>
          <a:p>
            <a:r>
              <a:rPr lang="en-US"/>
              <a:t>Copyright © AQA and its licensors. All rights reserved.</a:t>
            </a:r>
            <a:endParaRPr lang="en-US" dirty="0"/>
          </a:p>
        </p:txBody>
      </p:sp>
    </p:spTree>
    <p:extLst>
      <p:ext uri="{BB962C8B-B14F-4D97-AF65-F5344CB8AC3E}">
        <p14:creationId xmlns:p14="http://schemas.microsoft.com/office/powerpoint/2010/main" val="31113254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226800"/>
            <a:ext cx="8045200" cy="431181"/>
          </a:xfrm>
        </p:spPr>
        <p:txBody>
          <a:bodyPr/>
          <a:lstStyle/>
          <a:p>
            <a:r>
              <a:rPr lang="en-GB" dirty="0"/>
              <a:t>Commentary – no surprises (see exam reports)</a:t>
            </a:r>
          </a:p>
        </p:txBody>
      </p:sp>
      <p:sp>
        <p:nvSpPr>
          <p:cNvPr id="3" name="Slide Number Placeholder 2"/>
          <p:cNvSpPr>
            <a:spLocks noGrp="1"/>
          </p:cNvSpPr>
          <p:nvPr>
            <p:ph type="sldNum" sz="quarter" idx="4"/>
          </p:nvPr>
        </p:nvSpPr>
        <p:spPr/>
        <p:txBody>
          <a:bodyPr/>
          <a:lstStyle/>
          <a:p>
            <a:fld id="{9D4704D4-DAEA-4D4A-A9DC-4373E3AC7101}" type="slidenum">
              <a:rPr lang="en-GB" smtClean="0"/>
              <a:pPr/>
              <a:t>33</a:t>
            </a:fld>
            <a:endParaRPr lang="en-GB" dirty="0"/>
          </a:p>
        </p:txBody>
      </p:sp>
      <p:sp>
        <p:nvSpPr>
          <p:cNvPr id="4" name="Content Placeholder 3"/>
          <p:cNvSpPr>
            <a:spLocks noGrp="1"/>
          </p:cNvSpPr>
          <p:nvPr>
            <p:ph idx="1"/>
          </p:nvPr>
        </p:nvSpPr>
        <p:spPr>
          <a:xfrm>
            <a:off x="540000" y="1731600"/>
            <a:ext cx="8045200" cy="5382813"/>
          </a:xfrm>
        </p:spPr>
        <p:txBody>
          <a:bodyPr/>
          <a:lstStyle/>
          <a:p>
            <a:pPr lvl="0"/>
            <a:r>
              <a:rPr lang="en-GB" dirty="0"/>
              <a:t>Taken across the range of aspects assessed by the exams, the proportion of marks gained by both genders in any one subject is similar (less than about 1% variation in available marks overall); this suggests the assessment style for any one aspect doesn’t prevent access to questions in that aspect by one gender.</a:t>
            </a:r>
          </a:p>
          <a:p>
            <a:pPr lvl="0"/>
            <a:endParaRPr lang="en-GB" dirty="0"/>
          </a:p>
          <a:p>
            <a:pPr lvl="0"/>
            <a:r>
              <a:rPr lang="en-GB" dirty="0"/>
              <a:t>Across the three subjects, students achieve higher proportions of the marks allocated to AO1 – Demonstrate knowledge and understanding: AO1 in isolation. This is perhaps a reflection on the style of revision supported and encouraged in many schools.</a:t>
            </a:r>
          </a:p>
        </p:txBody>
      </p:sp>
      <p:sp>
        <p:nvSpPr>
          <p:cNvPr id="5" name="Footer Placeholder 4">
            <a:extLst>
              <a:ext uri="{FF2B5EF4-FFF2-40B4-BE49-F238E27FC236}">
                <a16:creationId xmlns:a16="http://schemas.microsoft.com/office/drawing/2014/main" id="{8BC8F058-71A7-405F-8764-2BA2F6B66764}"/>
              </a:ext>
            </a:extLst>
          </p:cNvPr>
          <p:cNvSpPr>
            <a:spLocks noGrp="1"/>
          </p:cNvSpPr>
          <p:nvPr>
            <p:ph type="ftr" sz="quarter" idx="10"/>
          </p:nvPr>
        </p:nvSpPr>
        <p:spPr/>
        <p:txBody>
          <a:bodyPr/>
          <a:lstStyle/>
          <a:p>
            <a:r>
              <a:rPr lang="en-US"/>
              <a:t>Copyright © AQA and its licensors. All rights reserved.</a:t>
            </a:r>
            <a:endParaRPr lang="en-US" dirty="0"/>
          </a:p>
        </p:txBody>
      </p:sp>
    </p:spTree>
    <p:extLst>
      <p:ext uri="{BB962C8B-B14F-4D97-AF65-F5344CB8AC3E}">
        <p14:creationId xmlns:p14="http://schemas.microsoft.com/office/powerpoint/2010/main" val="39288429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226800"/>
            <a:ext cx="8045200" cy="431181"/>
          </a:xfrm>
        </p:spPr>
        <p:txBody>
          <a:bodyPr/>
          <a:lstStyle/>
          <a:p>
            <a:r>
              <a:rPr lang="en-GB" dirty="0"/>
              <a:t>Commentary – no surprises (see exam reports)</a:t>
            </a:r>
          </a:p>
        </p:txBody>
      </p:sp>
      <p:sp>
        <p:nvSpPr>
          <p:cNvPr id="3" name="Slide Number Placeholder 2"/>
          <p:cNvSpPr>
            <a:spLocks noGrp="1"/>
          </p:cNvSpPr>
          <p:nvPr>
            <p:ph type="sldNum" sz="quarter" idx="4"/>
          </p:nvPr>
        </p:nvSpPr>
        <p:spPr/>
        <p:txBody>
          <a:bodyPr/>
          <a:lstStyle/>
          <a:p>
            <a:fld id="{9D4704D4-DAEA-4D4A-A9DC-4373E3AC7101}" type="slidenum">
              <a:rPr lang="en-GB" smtClean="0"/>
              <a:pPr/>
              <a:t>34</a:t>
            </a:fld>
            <a:endParaRPr lang="en-GB" dirty="0"/>
          </a:p>
        </p:txBody>
      </p:sp>
      <p:sp>
        <p:nvSpPr>
          <p:cNvPr id="4" name="Content Placeholder 3"/>
          <p:cNvSpPr>
            <a:spLocks noGrp="1"/>
          </p:cNvSpPr>
          <p:nvPr>
            <p:ph idx="1"/>
          </p:nvPr>
        </p:nvSpPr>
        <p:spPr>
          <a:xfrm>
            <a:off x="540000" y="1731600"/>
            <a:ext cx="8045200" cy="5382813"/>
          </a:xfrm>
        </p:spPr>
        <p:txBody>
          <a:bodyPr/>
          <a:lstStyle/>
          <a:p>
            <a:pPr marL="0" lvl="0" indent="0">
              <a:lnSpc>
                <a:spcPts val="2800"/>
              </a:lnSpc>
              <a:buNone/>
            </a:pPr>
            <a:r>
              <a:rPr lang="en-GB" dirty="0"/>
              <a:t>Across the three subjects, students achieve lower proportions of the marks allocated to assessments targeting the areas below, though there is some variation across the three subjects.</a:t>
            </a:r>
          </a:p>
          <a:p>
            <a:pPr lvl="1">
              <a:lnSpc>
                <a:spcPts val="2800"/>
              </a:lnSpc>
            </a:pPr>
            <a:r>
              <a:rPr lang="en-GB" dirty="0"/>
              <a:t>Experimental skills (including aspects of Working scientifically)</a:t>
            </a:r>
          </a:p>
          <a:p>
            <a:pPr lvl="1">
              <a:lnSpc>
                <a:spcPts val="2800"/>
              </a:lnSpc>
            </a:pPr>
            <a:r>
              <a:rPr lang="en-GB" dirty="0"/>
              <a:t>Required </a:t>
            </a:r>
            <a:r>
              <a:rPr lang="en-GB" dirty="0" err="1"/>
              <a:t>practicals</a:t>
            </a:r>
            <a:endParaRPr lang="en-GB" dirty="0"/>
          </a:p>
          <a:p>
            <a:pPr lvl="1">
              <a:lnSpc>
                <a:spcPts val="2800"/>
              </a:lnSpc>
            </a:pPr>
            <a:r>
              <a:rPr lang="en-GB" dirty="0"/>
              <a:t>AO1 – knowledge and understanding of techniques and procedures</a:t>
            </a:r>
          </a:p>
          <a:p>
            <a:pPr lvl="1">
              <a:lnSpc>
                <a:spcPts val="2800"/>
              </a:lnSpc>
            </a:pPr>
            <a:r>
              <a:rPr lang="en-GB" dirty="0"/>
              <a:t>AO3 – Analyse information and ideas to develop and improve experimental procedures</a:t>
            </a:r>
          </a:p>
        </p:txBody>
      </p:sp>
      <p:sp>
        <p:nvSpPr>
          <p:cNvPr id="5" name="Footer Placeholder 4">
            <a:extLst>
              <a:ext uri="{FF2B5EF4-FFF2-40B4-BE49-F238E27FC236}">
                <a16:creationId xmlns:a16="http://schemas.microsoft.com/office/drawing/2014/main" id="{F36B79CE-3426-46A9-B08E-C1C6E4105A02}"/>
              </a:ext>
            </a:extLst>
          </p:cNvPr>
          <p:cNvSpPr>
            <a:spLocks noGrp="1"/>
          </p:cNvSpPr>
          <p:nvPr>
            <p:ph type="ftr" sz="quarter" idx="10"/>
          </p:nvPr>
        </p:nvSpPr>
        <p:spPr/>
        <p:txBody>
          <a:bodyPr/>
          <a:lstStyle/>
          <a:p>
            <a:r>
              <a:rPr lang="en-US"/>
              <a:t>Copyright © AQA and its licensors. All rights reserved.</a:t>
            </a:r>
            <a:endParaRPr lang="en-US" dirty="0"/>
          </a:p>
        </p:txBody>
      </p:sp>
    </p:spTree>
    <p:extLst>
      <p:ext uri="{BB962C8B-B14F-4D97-AF65-F5344CB8AC3E}">
        <p14:creationId xmlns:p14="http://schemas.microsoft.com/office/powerpoint/2010/main" val="18000612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226800"/>
            <a:ext cx="8045200" cy="431181"/>
          </a:xfrm>
        </p:spPr>
        <p:txBody>
          <a:bodyPr/>
          <a:lstStyle/>
          <a:p>
            <a:r>
              <a:rPr lang="en-GB" dirty="0"/>
              <a:t>Commentary – no surprises (see exam reports)</a:t>
            </a:r>
          </a:p>
        </p:txBody>
      </p:sp>
      <p:sp>
        <p:nvSpPr>
          <p:cNvPr id="3" name="Slide Number Placeholder 2"/>
          <p:cNvSpPr>
            <a:spLocks noGrp="1"/>
          </p:cNvSpPr>
          <p:nvPr>
            <p:ph type="sldNum" sz="quarter" idx="4"/>
          </p:nvPr>
        </p:nvSpPr>
        <p:spPr/>
        <p:txBody>
          <a:bodyPr/>
          <a:lstStyle/>
          <a:p>
            <a:fld id="{9D4704D4-DAEA-4D4A-A9DC-4373E3AC7101}" type="slidenum">
              <a:rPr lang="en-GB" smtClean="0"/>
              <a:pPr/>
              <a:t>35</a:t>
            </a:fld>
            <a:endParaRPr lang="en-GB" dirty="0"/>
          </a:p>
        </p:txBody>
      </p:sp>
      <p:sp>
        <p:nvSpPr>
          <p:cNvPr id="4" name="Content Placeholder 3"/>
          <p:cNvSpPr>
            <a:spLocks noGrp="1"/>
          </p:cNvSpPr>
          <p:nvPr>
            <p:ph idx="1"/>
          </p:nvPr>
        </p:nvSpPr>
        <p:spPr>
          <a:xfrm>
            <a:off x="540000" y="1731600"/>
            <a:ext cx="8045200" cy="5382813"/>
          </a:xfrm>
        </p:spPr>
        <p:txBody>
          <a:bodyPr/>
          <a:lstStyle/>
          <a:p>
            <a:pPr marL="0" lvl="0" indent="0">
              <a:buNone/>
            </a:pPr>
            <a:r>
              <a:rPr lang="en-GB" dirty="0"/>
              <a:t>Students also achieve lower proportions of the marks allocated to linking ideas.</a:t>
            </a:r>
          </a:p>
        </p:txBody>
      </p:sp>
      <p:sp>
        <p:nvSpPr>
          <p:cNvPr id="5" name="Footer Placeholder 4">
            <a:extLst>
              <a:ext uri="{FF2B5EF4-FFF2-40B4-BE49-F238E27FC236}">
                <a16:creationId xmlns:a16="http://schemas.microsoft.com/office/drawing/2014/main" id="{F36B79CE-3426-46A9-B08E-C1C6E4105A02}"/>
              </a:ext>
            </a:extLst>
          </p:cNvPr>
          <p:cNvSpPr>
            <a:spLocks noGrp="1"/>
          </p:cNvSpPr>
          <p:nvPr>
            <p:ph type="ftr" sz="quarter" idx="10"/>
          </p:nvPr>
        </p:nvSpPr>
        <p:spPr/>
        <p:txBody>
          <a:bodyPr/>
          <a:lstStyle/>
          <a:p>
            <a:r>
              <a:rPr lang="en-US"/>
              <a:t>Copyright © AQA and its licensors. All rights reserved.</a:t>
            </a:r>
            <a:endParaRPr lang="en-US" dirty="0"/>
          </a:p>
        </p:txBody>
      </p:sp>
    </p:spTree>
    <p:extLst>
      <p:ext uri="{BB962C8B-B14F-4D97-AF65-F5344CB8AC3E}">
        <p14:creationId xmlns:p14="http://schemas.microsoft.com/office/powerpoint/2010/main" val="29456679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Summary by subject</a:t>
            </a:r>
          </a:p>
        </p:txBody>
      </p:sp>
      <p:sp>
        <p:nvSpPr>
          <p:cNvPr id="3" name="Slide Number Placeholder 2"/>
          <p:cNvSpPr>
            <a:spLocks noGrp="1"/>
          </p:cNvSpPr>
          <p:nvPr>
            <p:ph type="sldNum" sz="quarter" idx="4"/>
          </p:nvPr>
        </p:nvSpPr>
        <p:spPr/>
        <p:txBody>
          <a:bodyPr/>
          <a:lstStyle/>
          <a:p>
            <a:fld id="{9D4704D4-DAEA-4D4A-A9DC-4373E3AC7101}" type="slidenum">
              <a:rPr lang="en-GB" smtClean="0"/>
              <a:pPr/>
              <a:t>36</a:t>
            </a:fld>
            <a:endParaRPr lang="en-GB" dirty="0"/>
          </a:p>
        </p:txBody>
      </p:sp>
      <p:sp>
        <p:nvSpPr>
          <p:cNvPr id="4" name="Content Placeholder 3"/>
          <p:cNvSpPr>
            <a:spLocks noGrp="1"/>
          </p:cNvSpPr>
          <p:nvPr>
            <p:ph idx="1"/>
          </p:nvPr>
        </p:nvSpPr>
        <p:spPr>
          <a:xfrm>
            <a:off x="540000" y="1731600"/>
            <a:ext cx="8045200" cy="4745287"/>
          </a:xfrm>
        </p:spPr>
        <p:txBody>
          <a:bodyPr/>
          <a:lstStyle/>
          <a:p>
            <a:pPr lvl="0"/>
            <a:r>
              <a:rPr lang="en-GB" dirty="0"/>
              <a:t>In Physics, males achieve greater proportions of the available marks than female in every aspect assessed – the only science subject where this is the case.</a:t>
            </a:r>
          </a:p>
          <a:p>
            <a:pPr lvl="0"/>
            <a:endParaRPr lang="en-GB" dirty="0"/>
          </a:p>
          <a:p>
            <a:pPr lvl="0"/>
            <a:r>
              <a:rPr lang="en-GB" dirty="0"/>
              <a:t>In Biology, females achieve greater proportions of the marks in all aspects apart from Maths marks and AO2 (due to application of techniques and procedures).</a:t>
            </a:r>
          </a:p>
          <a:p>
            <a:pPr lvl="0"/>
            <a:endParaRPr lang="en-GB" dirty="0"/>
          </a:p>
          <a:p>
            <a:endParaRPr lang="en-GB" dirty="0"/>
          </a:p>
        </p:txBody>
      </p:sp>
      <p:sp>
        <p:nvSpPr>
          <p:cNvPr id="5" name="Footer Placeholder 4">
            <a:extLst>
              <a:ext uri="{FF2B5EF4-FFF2-40B4-BE49-F238E27FC236}">
                <a16:creationId xmlns:a16="http://schemas.microsoft.com/office/drawing/2014/main" id="{9F0EC681-5962-43B8-B67F-B98C11EFE12A}"/>
              </a:ext>
            </a:extLst>
          </p:cNvPr>
          <p:cNvSpPr>
            <a:spLocks noGrp="1"/>
          </p:cNvSpPr>
          <p:nvPr>
            <p:ph type="ftr" sz="quarter" idx="10"/>
          </p:nvPr>
        </p:nvSpPr>
        <p:spPr/>
        <p:txBody>
          <a:bodyPr/>
          <a:lstStyle/>
          <a:p>
            <a:r>
              <a:rPr lang="en-US"/>
              <a:t>Copyright © AQA and its licensors. All rights reserved.</a:t>
            </a:r>
            <a:endParaRPr lang="en-US" dirty="0"/>
          </a:p>
        </p:txBody>
      </p:sp>
    </p:spTree>
    <p:extLst>
      <p:ext uri="{BB962C8B-B14F-4D97-AF65-F5344CB8AC3E}">
        <p14:creationId xmlns:p14="http://schemas.microsoft.com/office/powerpoint/2010/main" val="37326826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Summary by subject</a:t>
            </a:r>
          </a:p>
        </p:txBody>
      </p:sp>
      <p:sp>
        <p:nvSpPr>
          <p:cNvPr id="3" name="Slide Number Placeholder 2"/>
          <p:cNvSpPr>
            <a:spLocks noGrp="1"/>
          </p:cNvSpPr>
          <p:nvPr>
            <p:ph type="sldNum" sz="quarter" idx="4"/>
          </p:nvPr>
        </p:nvSpPr>
        <p:spPr/>
        <p:txBody>
          <a:bodyPr/>
          <a:lstStyle/>
          <a:p>
            <a:fld id="{9D4704D4-DAEA-4D4A-A9DC-4373E3AC7101}" type="slidenum">
              <a:rPr lang="en-GB" smtClean="0"/>
              <a:pPr/>
              <a:t>37</a:t>
            </a:fld>
            <a:endParaRPr lang="en-GB" dirty="0"/>
          </a:p>
        </p:txBody>
      </p:sp>
      <p:sp>
        <p:nvSpPr>
          <p:cNvPr id="4" name="Content Placeholder 3"/>
          <p:cNvSpPr>
            <a:spLocks noGrp="1"/>
          </p:cNvSpPr>
          <p:nvPr>
            <p:ph idx="1"/>
          </p:nvPr>
        </p:nvSpPr>
        <p:spPr>
          <a:xfrm>
            <a:off x="540000" y="1731600"/>
            <a:ext cx="8045200" cy="4745287"/>
          </a:xfrm>
        </p:spPr>
        <p:txBody>
          <a:bodyPr/>
          <a:lstStyle/>
          <a:p>
            <a:pPr lvl="0"/>
            <a:r>
              <a:rPr lang="en-GB" dirty="0"/>
              <a:t>In Chemistry, the overall proportions of marks gained by males and females are quite balanced; females achieve greater proportions of the marks allocated to AO1 (all aspects), required </a:t>
            </a:r>
            <a:r>
              <a:rPr lang="en-GB" dirty="0" err="1"/>
              <a:t>practicals</a:t>
            </a:r>
            <a:r>
              <a:rPr lang="en-GB" dirty="0"/>
              <a:t> and linking ideas, whilst males achieve greater proportions of the marks allocated to Maths, AO2, and AO3 (most aspects).</a:t>
            </a:r>
          </a:p>
          <a:p>
            <a:endParaRPr lang="en-GB" dirty="0"/>
          </a:p>
        </p:txBody>
      </p:sp>
      <p:sp>
        <p:nvSpPr>
          <p:cNvPr id="5" name="Footer Placeholder 4">
            <a:extLst>
              <a:ext uri="{FF2B5EF4-FFF2-40B4-BE49-F238E27FC236}">
                <a16:creationId xmlns:a16="http://schemas.microsoft.com/office/drawing/2014/main" id="{321D521E-BD07-4FE3-AC69-2EA0E901F643}"/>
              </a:ext>
            </a:extLst>
          </p:cNvPr>
          <p:cNvSpPr>
            <a:spLocks noGrp="1"/>
          </p:cNvSpPr>
          <p:nvPr>
            <p:ph type="ftr" sz="quarter" idx="10"/>
          </p:nvPr>
        </p:nvSpPr>
        <p:spPr/>
        <p:txBody>
          <a:bodyPr/>
          <a:lstStyle/>
          <a:p>
            <a:r>
              <a:rPr lang="en-US"/>
              <a:t>Copyright © AQA and its licensors. All rights reserved.</a:t>
            </a:r>
            <a:endParaRPr lang="en-US" dirty="0"/>
          </a:p>
        </p:txBody>
      </p:sp>
    </p:spTree>
    <p:extLst>
      <p:ext uri="{BB962C8B-B14F-4D97-AF65-F5344CB8AC3E}">
        <p14:creationId xmlns:p14="http://schemas.microsoft.com/office/powerpoint/2010/main" val="38710311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Summary by question type</a:t>
            </a:r>
          </a:p>
        </p:txBody>
      </p:sp>
      <p:sp>
        <p:nvSpPr>
          <p:cNvPr id="3" name="Slide Number Placeholder 2"/>
          <p:cNvSpPr>
            <a:spLocks noGrp="1"/>
          </p:cNvSpPr>
          <p:nvPr>
            <p:ph type="sldNum" sz="quarter" idx="4"/>
          </p:nvPr>
        </p:nvSpPr>
        <p:spPr/>
        <p:txBody>
          <a:bodyPr/>
          <a:lstStyle/>
          <a:p>
            <a:fld id="{9D4704D4-DAEA-4D4A-A9DC-4373E3AC7101}" type="slidenum">
              <a:rPr lang="en-GB" smtClean="0"/>
              <a:pPr/>
              <a:t>38</a:t>
            </a:fld>
            <a:endParaRPr lang="en-GB" dirty="0"/>
          </a:p>
        </p:txBody>
      </p:sp>
      <p:sp>
        <p:nvSpPr>
          <p:cNvPr id="4" name="Content Placeholder 3"/>
          <p:cNvSpPr>
            <a:spLocks noGrp="1"/>
          </p:cNvSpPr>
          <p:nvPr>
            <p:ph idx="1"/>
          </p:nvPr>
        </p:nvSpPr>
        <p:spPr>
          <a:xfrm>
            <a:off x="540000" y="1731600"/>
            <a:ext cx="8045200" cy="4406804"/>
          </a:xfrm>
        </p:spPr>
        <p:txBody>
          <a:bodyPr/>
          <a:lstStyle/>
          <a:p>
            <a:r>
              <a:rPr lang="en-GB" dirty="0"/>
              <a:t>Maths: females achieve a smaller proportion of the available marks in all three subjects. </a:t>
            </a:r>
          </a:p>
          <a:p>
            <a:pPr marL="360000" lvl="1" indent="0">
              <a:buNone/>
            </a:pPr>
            <a:r>
              <a:rPr lang="en-GB" dirty="0"/>
              <a:t>(Biology &lt; Physics &lt; Chemistry)</a:t>
            </a:r>
          </a:p>
          <a:p>
            <a:endParaRPr lang="en-GB" dirty="0"/>
          </a:p>
          <a:p>
            <a:r>
              <a:rPr lang="en-GB" dirty="0"/>
              <a:t>AO2: females achieve a smaller proportion of the available marks in all three subjects. </a:t>
            </a:r>
          </a:p>
          <a:p>
            <a:pPr marL="360000" lvl="1" indent="0">
              <a:buNone/>
            </a:pPr>
            <a:r>
              <a:rPr lang="en-GB" dirty="0"/>
              <a:t>(Physics &lt;&lt; Chemistry &lt; Biology)</a:t>
            </a:r>
          </a:p>
          <a:p>
            <a:endParaRPr lang="en-GB" dirty="0"/>
          </a:p>
          <a:p>
            <a:r>
              <a:rPr lang="en-GB" dirty="0"/>
              <a:t>AO1: females achieve a greater proportion of the available marks in Biology and Chemistry and males achieve a greater proportion in Physics. </a:t>
            </a:r>
          </a:p>
          <a:p>
            <a:endParaRPr lang="en-GB" dirty="0"/>
          </a:p>
        </p:txBody>
      </p:sp>
      <p:sp>
        <p:nvSpPr>
          <p:cNvPr id="5" name="Footer Placeholder 4">
            <a:extLst>
              <a:ext uri="{FF2B5EF4-FFF2-40B4-BE49-F238E27FC236}">
                <a16:creationId xmlns:a16="http://schemas.microsoft.com/office/drawing/2014/main" id="{C8493C8B-76B1-4A88-964D-1DFB5CD34043}"/>
              </a:ext>
            </a:extLst>
          </p:cNvPr>
          <p:cNvSpPr>
            <a:spLocks noGrp="1"/>
          </p:cNvSpPr>
          <p:nvPr>
            <p:ph type="ftr" sz="quarter" idx="10"/>
          </p:nvPr>
        </p:nvSpPr>
        <p:spPr/>
        <p:txBody>
          <a:bodyPr/>
          <a:lstStyle/>
          <a:p>
            <a:r>
              <a:rPr lang="en-US"/>
              <a:t>Copyright © AQA and its licensors. All rights reserved.</a:t>
            </a:r>
            <a:endParaRPr lang="en-US" dirty="0"/>
          </a:p>
        </p:txBody>
      </p:sp>
    </p:spTree>
    <p:extLst>
      <p:ext uri="{BB962C8B-B14F-4D97-AF65-F5344CB8AC3E}">
        <p14:creationId xmlns:p14="http://schemas.microsoft.com/office/powerpoint/2010/main" val="27323261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Summary by question type</a:t>
            </a:r>
          </a:p>
        </p:txBody>
      </p:sp>
      <p:sp>
        <p:nvSpPr>
          <p:cNvPr id="3" name="Slide Number Placeholder 2"/>
          <p:cNvSpPr>
            <a:spLocks noGrp="1"/>
          </p:cNvSpPr>
          <p:nvPr>
            <p:ph type="sldNum" sz="quarter" idx="4"/>
          </p:nvPr>
        </p:nvSpPr>
        <p:spPr/>
        <p:txBody>
          <a:bodyPr/>
          <a:lstStyle/>
          <a:p>
            <a:fld id="{9D4704D4-DAEA-4D4A-A9DC-4373E3AC7101}" type="slidenum">
              <a:rPr lang="en-GB" smtClean="0"/>
              <a:pPr/>
              <a:t>39</a:t>
            </a:fld>
            <a:endParaRPr lang="en-GB" dirty="0"/>
          </a:p>
        </p:txBody>
      </p:sp>
      <p:sp>
        <p:nvSpPr>
          <p:cNvPr id="4" name="Content Placeholder 3"/>
          <p:cNvSpPr>
            <a:spLocks noGrp="1"/>
          </p:cNvSpPr>
          <p:nvPr>
            <p:ph idx="1"/>
          </p:nvPr>
        </p:nvSpPr>
        <p:spPr>
          <a:xfrm>
            <a:off x="540000" y="1731600"/>
            <a:ext cx="8045200" cy="4406804"/>
          </a:xfrm>
        </p:spPr>
        <p:txBody>
          <a:bodyPr/>
          <a:lstStyle/>
          <a:p>
            <a:pPr>
              <a:lnSpc>
                <a:spcPts val="2800"/>
              </a:lnSpc>
            </a:pPr>
            <a:r>
              <a:rPr lang="en-GB" dirty="0"/>
              <a:t>AO3: females achieve a greater proportion of the available marks in Biology, whilst males achieve a greater proportion of the marks in Chemistry and Physics.</a:t>
            </a:r>
          </a:p>
          <a:p>
            <a:pPr>
              <a:lnSpc>
                <a:spcPts val="2800"/>
              </a:lnSpc>
            </a:pPr>
            <a:endParaRPr lang="en-GB" dirty="0"/>
          </a:p>
          <a:p>
            <a:pPr>
              <a:lnSpc>
                <a:spcPts val="2800"/>
              </a:lnSpc>
            </a:pPr>
            <a:r>
              <a:rPr lang="en-GB" dirty="0"/>
              <a:t>Working scientifically: males achieve a higher proportion of the available marks in all three subjects.</a:t>
            </a:r>
          </a:p>
          <a:p>
            <a:pPr marL="360000" lvl="1" indent="0">
              <a:lnSpc>
                <a:spcPts val="2800"/>
              </a:lnSpc>
              <a:buNone/>
            </a:pPr>
            <a:r>
              <a:rPr lang="en-GB" dirty="0"/>
              <a:t>(Biology &lt; Chemistry &lt; Physics)</a:t>
            </a:r>
          </a:p>
          <a:p>
            <a:pPr>
              <a:lnSpc>
                <a:spcPts val="2800"/>
              </a:lnSpc>
            </a:pPr>
            <a:endParaRPr lang="en-GB" dirty="0"/>
          </a:p>
          <a:p>
            <a:pPr>
              <a:lnSpc>
                <a:spcPts val="2800"/>
              </a:lnSpc>
            </a:pPr>
            <a:r>
              <a:rPr lang="en-GB" dirty="0"/>
              <a:t>Linking of ideas: females achieve a higher proportion of the available marks in Biology and Chemistry whilst males achieve a higher proportion in Physics.</a:t>
            </a:r>
          </a:p>
          <a:p>
            <a:endParaRPr lang="en-GB" dirty="0"/>
          </a:p>
        </p:txBody>
      </p:sp>
      <p:sp>
        <p:nvSpPr>
          <p:cNvPr id="5" name="Footer Placeholder 4">
            <a:extLst>
              <a:ext uri="{FF2B5EF4-FFF2-40B4-BE49-F238E27FC236}">
                <a16:creationId xmlns:a16="http://schemas.microsoft.com/office/drawing/2014/main" id="{3C63B7F6-BE1D-499C-BD2C-E2F9A9EB2F79}"/>
              </a:ext>
            </a:extLst>
          </p:cNvPr>
          <p:cNvSpPr>
            <a:spLocks noGrp="1"/>
          </p:cNvSpPr>
          <p:nvPr>
            <p:ph type="ftr" sz="quarter" idx="10"/>
          </p:nvPr>
        </p:nvSpPr>
        <p:spPr/>
        <p:txBody>
          <a:bodyPr/>
          <a:lstStyle/>
          <a:p>
            <a:r>
              <a:rPr lang="en-US"/>
              <a:t>Copyright © AQA and its licensors. All rights reserved.</a:t>
            </a:r>
            <a:endParaRPr lang="en-US" dirty="0"/>
          </a:p>
        </p:txBody>
      </p:sp>
    </p:spTree>
    <p:extLst>
      <p:ext uri="{BB962C8B-B14F-4D97-AF65-F5344CB8AC3E}">
        <p14:creationId xmlns:p14="http://schemas.microsoft.com/office/powerpoint/2010/main" val="1966631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Outline for the session</a:t>
            </a:r>
          </a:p>
        </p:txBody>
      </p:sp>
      <p:sp>
        <p:nvSpPr>
          <p:cNvPr id="4" name="Content Placeholder 3"/>
          <p:cNvSpPr>
            <a:spLocks noGrp="1"/>
          </p:cNvSpPr>
          <p:nvPr>
            <p:ph idx="1"/>
          </p:nvPr>
        </p:nvSpPr>
        <p:spPr/>
        <p:txBody>
          <a:bodyPr/>
          <a:lstStyle/>
          <a:p>
            <a:pPr>
              <a:spcBef>
                <a:spcPts val="0"/>
              </a:spcBef>
            </a:pPr>
            <a:r>
              <a:rPr lang="en-GB" dirty="0"/>
              <a:t>The latest AQA research into outcomes by gender in GCSE sciences.</a:t>
            </a:r>
          </a:p>
          <a:p>
            <a:pPr>
              <a:spcBef>
                <a:spcPts val="0"/>
              </a:spcBef>
            </a:pPr>
            <a:endParaRPr lang="en-GB" dirty="0"/>
          </a:p>
          <a:p>
            <a:pPr>
              <a:spcBef>
                <a:spcPts val="0"/>
              </a:spcBef>
            </a:pPr>
            <a:r>
              <a:rPr lang="en-GB" dirty="0"/>
              <a:t>The features of this research.</a:t>
            </a:r>
          </a:p>
          <a:p>
            <a:pPr>
              <a:spcBef>
                <a:spcPts val="0"/>
              </a:spcBef>
            </a:pPr>
            <a:endParaRPr lang="en-GB" dirty="0"/>
          </a:p>
          <a:p>
            <a:pPr>
              <a:spcBef>
                <a:spcPts val="0"/>
              </a:spcBef>
            </a:pPr>
            <a:r>
              <a:rPr lang="en-GB" dirty="0"/>
              <a:t>The implications for future collaborative work.</a:t>
            </a:r>
          </a:p>
          <a:p>
            <a:pPr>
              <a:spcBef>
                <a:spcPts val="0"/>
              </a:spcBef>
            </a:pPr>
            <a:endParaRPr lang="en-GB" dirty="0"/>
          </a:p>
          <a:p>
            <a:pPr>
              <a:spcBef>
                <a:spcPts val="0"/>
              </a:spcBef>
            </a:pPr>
            <a:r>
              <a:rPr lang="en-GB" dirty="0"/>
              <a:t>Planned next steps by AQA.</a:t>
            </a:r>
          </a:p>
          <a:p>
            <a:pPr marL="0" indent="0">
              <a:spcBef>
                <a:spcPts val="0"/>
              </a:spcBef>
              <a:buNone/>
            </a:pPr>
            <a:endParaRPr lang="en-GB" dirty="0"/>
          </a:p>
          <a:p>
            <a:pPr marL="0" indent="0">
              <a:spcBef>
                <a:spcPts val="0"/>
              </a:spcBef>
              <a:buNone/>
            </a:pPr>
            <a:endParaRPr lang="en-GB" dirty="0"/>
          </a:p>
          <a:p>
            <a:pPr marL="0" indent="0">
              <a:spcBef>
                <a:spcPts val="0"/>
              </a:spcBef>
              <a:buNone/>
            </a:pPr>
            <a:r>
              <a:rPr lang="en-GB" dirty="0"/>
              <a:t> </a:t>
            </a:r>
          </a:p>
          <a:p>
            <a:endParaRPr lang="en-GB" dirty="0"/>
          </a:p>
        </p:txBody>
      </p:sp>
      <p:sp>
        <p:nvSpPr>
          <p:cNvPr id="5" name="Slide Number Placeholder 4"/>
          <p:cNvSpPr>
            <a:spLocks noGrp="1"/>
          </p:cNvSpPr>
          <p:nvPr>
            <p:ph type="sldNum" sz="quarter" idx="4"/>
          </p:nvPr>
        </p:nvSpPr>
        <p:spPr/>
        <p:txBody>
          <a:bodyPr/>
          <a:lstStyle/>
          <a:p>
            <a:fld id="{9D4704D4-DAEA-4D4A-A9DC-4373E3AC7101}" type="slidenum">
              <a:rPr lang="en-GB" smtClean="0"/>
              <a:pPr/>
              <a:t>4</a:t>
            </a:fld>
            <a:endParaRPr lang="en-GB" dirty="0"/>
          </a:p>
        </p:txBody>
      </p:sp>
      <p:sp>
        <p:nvSpPr>
          <p:cNvPr id="3" name="Footer Placeholder 2">
            <a:extLst>
              <a:ext uri="{FF2B5EF4-FFF2-40B4-BE49-F238E27FC236}">
                <a16:creationId xmlns:a16="http://schemas.microsoft.com/office/drawing/2014/main" id="{D529DFBF-09A7-45C0-93A2-CE7143A81584}"/>
              </a:ext>
            </a:extLst>
          </p:cNvPr>
          <p:cNvSpPr>
            <a:spLocks noGrp="1"/>
          </p:cNvSpPr>
          <p:nvPr>
            <p:ph type="ftr" sz="quarter" idx="11"/>
          </p:nvPr>
        </p:nvSpPr>
        <p:spPr/>
        <p:txBody>
          <a:bodyPr/>
          <a:lstStyle/>
          <a:p>
            <a:r>
              <a:rPr lang="en-US"/>
              <a:t>Copyright © AQA and its licensors. All rights reserved.</a:t>
            </a:r>
            <a:endParaRPr lang="en-US" dirty="0"/>
          </a:p>
        </p:txBody>
      </p:sp>
    </p:spTree>
    <p:extLst>
      <p:ext uri="{BB962C8B-B14F-4D97-AF65-F5344CB8AC3E}">
        <p14:creationId xmlns:p14="http://schemas.microsoft.com/office/powerpoint/2010/main" val="34435141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Summary by question type</a:t>
            </a:r>
          </a:p>
        </p:txBody>
      </p:sp>
      <p:sp>
        <p:nvSpPr>
          <p:cNvPr id="3" name="Slide Number Placeholder 2"/>
          <p:cNvSpPr>
            <a:spLocks noGrp="1"/>
          </p:cNvSpPr>
          <p:nvPr>
            <p:ph type="sldNum" sz="quarter" idx="4"/>
          </p:nvPr>
        </p:nvSpPr>
        <p:spPr/>
        <p:txBody>
          <a:bodyPr/>
          <a:lstStyle/>
          <a:p>
            <a:fld id="{9D4704D4-DAEA-4D4A-A9DC-4373E3AC7101}" type="slidenum">
              <a:rPr lang="en-GB" smtClean="0"/>
              <a:pPr/>
              <a:t>40</a:t>
            </a:fld>
            <a:endParaRPr lang="en-GB" dirty="0"/>
          </a:p>
        </p:txBody>
      </p:sp>
      <p:sp>
        <p:nvSpPr>
          <p:cNvPr id="4" name="Content Placeholder 3"/>
          <p:cNvSpPr>
            <a:spLocks noGrp="1"/>
          </p:cNvSpPr>
          <p:nvPr>
            <p:ph idx="1"/>
          </p:nvPr>
        </p:nvSpPr>
        <p:spPr>
          <a:xfrm>
            <a:off x="540000" y="1731600"/>
            <a:ext cx="8045200" cy="4406804"/>
          </a:xfrm>
        </p:spPr>
        <p:txBody>
          <a:bodyPr/>
          <a:lstStyle/>
          <a:p>
            <a:r>
              <a:rPr lang="en-GB" dirty="0"/>
              <a:t>Required </a:t>
            </a:r>
            <a:r>
              <a:rPr lang="en-GB" dirty="0" err="1"/>
              <a:t>practicals</a:t>
            </a:r>
            <a:r>
              <a:rPr lang="en-GB" dirty="0"/>
              <a:t>: females achieve a higher proportion of the available marks in Biology and Chemistry whilst males achieve a higher proportion in Physics.</a:t>
            </a:r>
          </a:p>
        </p:txBody>
      </p:sp>
      <p:sp>
        <p:nvSpPr>
          <p:cNvPr id="5" name="Footer Placeholder 4">
            <a:extLst>
              <a:ext uri="{FF2B5EF4-FFF2-40B4-BE49-F238E27FC236}">
                <a16:creationId xmlns:a16="http://schemas.microsoft.com/office/drawing/2014/main" id="{FE980EF6-B7E5-44D4-9C29-DF155B8F8E74}"/>
              </a:ext>
            </a:extLst>
          </p:cNvPr>
          <p:cNvSpPr>
            <a:spLocks noGrp="1"/>
          </p:cNvSpPr>
          <p:nvPr>
            <p:ph type="ftr" sz="quarter" idx="10"/>
          </p:nvPr>
        </p:nvSpPr>
        <p:spPr/>
        <p:txBody>
          <a:bodyPr/>
          <a:lstStyle/>
          <a:p>
            <a:r>
              <a:rPr lang="en-US"/>
              <a:t>Copyright © AQA and its licensors. All rights reserved.</a:t>
            </a:r>
            <a:endParaRPr lang="en-US" dirty="0"/>
          </a:p>
        </p:txBody>
      </p:sp>
    </p:spTree>
    <p:extLst>
      <p:ext uri="{BB962C8B-B14F-4D97-AF65-F5344CB8AC3E}">
        <p14:creationId xmlns:p14="http://schemas.microsoft.com/office/powerpoint/2010/main" val="42562537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Discussion opportunity</a:t>
            </a:r>
          </a:p>
        </p:txBody>
      </p:sp>
      <p:sp>
        <p:nvSpPr>
          <p:cNvPr id="3" name="Slide Number Placeholder 2"/>
          <p:cNvSpPr>
            <a:spLocks noGrp="1"/>
          </p:cNvSpPr>
          <p:nvPr>
            <p:ph type="sldNum" sz="quarter" idx="4"/>
          </p:nvPr>
        </p:nvSpPr>
        <p:spPr/>
        <p:txBody>
          <a:bodyPr/>
          <a:lstStyle/>
          <a:p>
            <a:fld id="{9D4704D4-DAEA-4D4A-A9DC-4373E3AC7101}" type="slidenum">
              <a:rPr lang="en-GB" smtClean="0"/>
              <a:pPr/>
              <a:t>41</a:t>
            </a:fld>
            <a:endParaRPr lang="en-GB" dirty="0"/>
          </a:p>
        </p:txBody>
      </p:sp>
      <p:sp>
        <p:nvSpPr>
          <p:cNvPr id="5" name="Footer Placeholder 4">
            <a:extLst>
              <a:ext uri="{FF2B5EF4-FFF2-40B4-BE49-F238E27FC236}">
                <a16:creationId xmlns:a16="http://schemas.microsoft.com/office/drawing/2014/main" id="{B1EE4BB0-4F8F-445A-94D7-4910731ECC7C}"/>
              </a:ext>
            </a:extLst>
          </p:cNvPr>
          <p:cNvSpPr>
            <a:spLocks noGrp="1"/>
          </p:cNvSpPr>
          <p:nvPr>
            <p:ph type="ftr" sz="quarter" idx="11"/>
          </p:nvPr>
        </p:nvSpPr>
        <p:spPr/>
        <p:txBody>
          <a:bodyPr/>
          <a:lstStyle/>
          <a:p>
            <a:r>
              <a:rPr lang="en-US"/>
              <a:t>Copyright © AQA and its licensors. All rights reserved.</a:t>
            </a:r>
            <a:endParaRPr lang="en-US" dirty="0"/>
          </a:p>
        </p:txBody>
      </p:sp>
    </p:spTree>
    <p:extLst>
      <p:ext uri="{BB962C8B-B14F-4D97-AF65-F5344CB8AC3E}">
        <p14:creationId xmlns:p14="http://schemas.microsoft.com/office/powerpoint/2010/main" val="1440720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can you do to close the gender gap?</a:t>
            </a:r>
            <a:br>
              <a:rPr lang="en-GB" dirty="0"/>
            </a:br>
            <a:endParaRPr lang="en-GB" dirty="0"/>
          </a:p>
        </p:txBody>
      </p:sp>
      <p:sp>
        <p:nvSpPr>
          <p:cNvPr id="3" name="Slide Number Placeholder 2"/>
          <p:cNvSpPr>
            <a:spLocks noGrp="1"/>
          </p:cNvSpPr>
          <p:nvPr>
            <p:ph type="sldNum" sz="quarter" idx="4"/>
          </p:nvPr>
        </p:nvSpPr>
        <p:spPr/>
        <p:txBody>
          <a:bodyPr/>
          <a:lstStyle/>
          <a:p>
            <a:fld id="{9D4704D4-DAEA-4D4A-A9DC-4373E3AC7101}" type="slidenum">
              <a:rPr lang="en-GB" smtClean="0"/>
              <a:pPr/>
              <a:t>42</a:t>
            </a:fld>
            <a:endParaRPr lang="en-GB" dirty="0"/>
          </a:p>
        </p:txBody>
      </p:sp>
      <p:sp>
        <p:nvSpPr>
          <p:cNvPr id="4" name="Content Placeholder 3"/>
          <p:cNvSpPr>
            <a:spLocks noGrp="1"/>
          </p:cNvSpPr>
          <p:nvPr>
            <p:ph idx="1"/>
          </p:nvPr>
        </p:nvSpPr>
        <p:spPr>
          <a:xfrm>
            <a:off x="549400" y="1731600"/>
            <a:ext cx="8045200" cy="4890722"/>
          </a:xfrm>
        </p:spPr>
        <p:txBody>
          <a:bodyPr/>
          <a:lstStyle/>
          <a:p>
            <a:r>
              <a:rPr lang="en-GB" dirty="0"/>
              <a:t>Having considered the aspects of science in which GCSE students demonstrated a gender gap in 2018, how could you support your students to close the gaps?</a:t>
            </a:r>
          </a:p>
          <a:p>
            <a:endParaRPr lang="en-GB" dirty="0"/>
          </a:p>
          <a:p>
            <a:r>
              <a:rPr lang="en-GB" dirty="0"/>
              <a:t>What could you do to support younger students so the gap didn’t appear at GCSE?</a:t>
            </a:r>
          </a:p>
          <a:p>
            <a:endParaRPr lang="en-GB" dirty="0"/>
          </a:p>
        </p:txBody>
      </p:sp>
      <p:sp>
        <p:nvSpPr>
          <p:cNvPr id="5" name="Footer Placeholder 4">
            <a:extLst>
              <a:ext uri="{FF2B5EF4-FFF2-40B4-BE49-F238E27FC236}">
                <a16:creationId xmlns:a16="http://schemas.microsoft.com/office/drawing/2014/main" id="{864DC2E7-8E0F-4742-9FA8-88D515C99DB2}"/>
              </a:ext>
            </a:extLst>
          </p:cNvPr>
          <p:cNvSpPr>
            <a:spLocks noGrp="1"/>
          </p:cNvSpPr>
          <p:nvPr>
            <p:ph type="ftr" sz="quarter" idx="10"/>
          </p:nvPr>
        </p:nvSpPr>
        <p:spPr/>
        <p:txBody>
          <a:bodyPr/>
          <a:lstStyle/>
          <a:p>
            <a:r>
              <a:rPr lang="en-US"/>
              <a:t>Copyright © AQA and its licensors. All rights reserved.</a:t>
            </a:r>
            <a:endParaRPr lang="en-US" dirty="0"/>
          </a:p>
        </p:txBody>
      </p:sp>
    </p:spTree>
    <p:extLst>
      <p:ext uri="{BB962C8B-B14F-4D97-AF65-F5344CB8AC3E}">
        <p14:creationId xmlns:p14="http://schemas.microsoft.com/office/powerpoint/2010/main" val="41585387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can you do to close the gender gap?</a:t>
            </a:r>
            <a:br>
              <a:rPr lang="en-GB" dirty="0"/>
            </a:br>
            <a:endParaRPr lang="en-GB" dirty="0"/>
          </a:p>
        </p:txBody>
      </p:sp>
      <p:sp>
        <p:nvSpPr>
          <p:cNvPr id="3" name="Slide Number Placeholder 2"/>
          <p:cNvSpPr>
            <a:spLocks noGrp="1"/>
          </p:cNvSpPr>
          <p:nvPr>
            <p:ph type="sldNum" sz="quarter" idx="4"/>
          </p:nvPr>
        </p:nvSpPr>
        <p:spPr/>
        <p:txBody>
          <a:bodyPr/>
          <a:lstStyle/>
          <a:p>
            <a:fld id="{9D4704D4-DAEA-4D4A-A9DC-4373E3AC7101}" type="slidenum">
              <a:rPr lang="en-GB" smtClean="0"/>
              <a:pPr/>
              <a:t>43</a:t>
            </a:fld>
            <a:endParaRPr lang="en-GB" dirty="0"/>
          </a:p>
        </p:txBody>
      </p:sp>
      <p:sp>
        <p:nvSpPr>
          <p:cNvPr id="4" name="Content Placeholder 3"/>
          <p:cNvSpPr>
            <a:spLocks noGrp="1"/>
          </p:cNvSpPr>
          <p:nvPr>
            <p:ph idx="1"/>
          </p:nvPr>
        </p:nvSpPr>
        <p:spPr>
          <a:xfrm>
            <a:off x="549400" y="1731600"/>
            <a:ext cx="8045200" cy="4890722"/>
          </a:xfrm>
        </p:spPr>
        <p:txBody>
          <a:bodyPr/>
          <a:lstStyle/>
          <a:p>
            <a:r>
              <a:rPr lang="en-GB" dirty="0"/>
              <a:t>Do these patterns exist for your GCSE students? (ERA)</a:t>
            </a:r>
          </a:p>
          <a:p>
            <a:endParaRPr lang="en-GB" dirty="0"/>
          </a:p>
          <a:p>
            <a:r>
              <a:rPr lang="en-GB" dirty="0"/>
              <a:t>Do these patterns exist for your A-level students?</a:t>
            </a:r>
          </a:p>
          <a:p>
            <a:endParaRPr lang="en-GB" dirty="0"/>
          </a:p>
          <a:p>
            <a:r>
              <a:rPr lang="en-GB" dirty="0"/>
              <a:t>Is this a one-off set of data and patterns? What do you think?</a:t>
            </a:r>
          </a:p>
        </p:txBody>
      </p:sp>
      <p:sp>
        <p:nvSpPr>
          <p:cNvPr id="5" name="Footer Placeholder 4">
            <a:extLst>
              <a:ext uri="{FF2B5EF4-FFF2-40B4-BE49-F238E27FC236}">
                <a16:creationId xmlns:a16="http://schemas.microsoft.com/office/drawing/2014/main" id="{EC50657D-F17D-4411-B574-EF5D1B87110F}"/>
              </a:ext>
            </a:extLst>
          </p:cNvPr>
          <p:cNvSpPr>
            <a:spLocks noGrp="1"/>
          </p:cNvSpPr>
          <p:nvPr>
            <p:ph type="ftr" sz="quarter" idx="10"/>
          </p:nvPr>
        </p:nvSpPr>
        <p:spPr/>
        <p:txBody>
          <a:bodyPr/>
          <a:lstStyle/>
          <a:p>
            <a:r>
              <a:rPr lang="en-US"/>
              <a:t>Copyright © AQA and its licensors. All rights reserved.</a:t>
            </a:r>
            <a:endParaRPr lang="en-US" dirty="0"/>
          </a:p>
        </p:txBody>
      </p:sp>
    </p:spTree>
    <p:extLst>
      <p:ext uri="{BB962C8B-B14F-4D97-AF65-F5344CB8AC3E}">
        <p14:creationId xmlns:p14="http://schemas.microsoft.com/office/powerpoint/2010/main" val="10699203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Next steps</a:t>
            </a:r>
          </a:p>
        </p:txBody>
      </p:sp>
      <p:sp>
        <p:nvSpPr>
          <p:cNvPr id="3" name="Slide Number Placeholder 2"/>
          <p:cNvSpPr>
            <a:spLocks noGrp="1"/>
          </p:cNvSpPr>
          <p:nvPr>
            <p:ph type="sldNum" sz="quarter" idx="4"/>
          </p:nvPr>
        </p:nvSpPr>
        <p:spPr/>
        <p:txBody>
          <a:bodyPr/>
          <a:lstStyle/>
          <a:p>
            <a:fld id="{9D4704D4-DAEA-4D4A-A9DC-4373E3AC7101}" type="slidenum">
              <a:rPr lang="en-GB" smtClean="0"/>
              <a:pPr/>
              <a:t>44</a:t>
            </a:fld>
            <a:endParaRPr lang="en-GB" dirty="0"/>
          </a:p>
        </p:txBody>
      </p:sp>
      <p:sp>
        <p:nvSpPr>
          <p:cNvPr id="4" name="Content Placeholder 3"/>
          <p:cNvSpPr>
            <a:spLocks noGrp="1"/>
          </p:cNvSpPr>
          <p:nvPr>
            <p:ph idx="1"/>
          </p:nvPr>
        </p:nvSpPr>
        <p:spPr/>
        <p:txBody>
          <a:bodyPr/>
          <a:lstStyle/>
          <a:p>
            <a:pPr marL="0" indent="0">
              <a:buNone/>
            </a:pPr>
            <a:r>
              <a:rPr lang="en-GB" dirty="0"/>
              <a:t>2019 and beyond…</a:t>
            </a:r>
          </a:p>
        </p:txBody>
      </p:sp>
      <p:sp>
        <p:nvSpPr>
          <p:cNvPr id="5" name="Footer Placeholder 4">
            <a:extLst>
              <a:ext uri="{FF2B5EF4-FFF2-40B4-BE49-F238E27FC236}">
                <a16:creationId xmlns:a16="http://schemas.microsoft.com/office/drawing/2014/main" id="{9F8CFEB2-3FD3-4784-8ADF-CBC50C3D9317}"/>
              </a:ext>
            </a:extLst>
          </p:cNvPr>
          <p:cNvSpPr>
            <a:spLocks noGrp="1"/>
          </p:cNvSpPr>
          <p:nvPr>
            <p:ph type="ftr" sz="quarter" idx="11"/>
          </p:nvPr>
        </p:nvSpPr>
        <p:spPr/>
        <p:txBody>
          <a:bodyPr/>
          <a:lstStyle/>
          <a:p>
            <a:r>
              <a:rPr lang="en-US"/>
              <a:t>Copyright © AQA and its licensors. All rights reserved.</a:t>
            </a:r>
            <a:endParaRPr lang="en-US" dirty="0"/>
          </a:p>
        </p:txBody>
      </p:sp>
    </p:spTree>
    <p:extLst>
      <p:ext uri="{BB962C8B-B14F-4D97-AF65-F5344CB8AC3E}">
        <p14:creationId xmlns:p14="http://schemas.microsoft.com/office/powerpoint/2010/main" val="12775768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3200" dirty="0"/>
              <a:t>Any questions?</a:t>
            </a:r>
          </a:p>
        </p:txBody>
      </p:sp>
      <p:pic>
        <p:nvPicPr>
          <p:cNvPr id="1026" name="Picture 2" descr="C:\Users\Epotter\AppData\Local\Microsoft\Windows\Temporary Internet Files\Content.Outlook\CCPJQ4ZN\Any_Questions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9114" y="1199408"/>
            <a:ext cx="4385088" cy="4981698"/>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23A6DC0D-271A-47BF-A648-6B6C210DCFD0}"/>
              </a:ext>
            </a:extLst>
          </p:cNvPr>
          <p:cNvSpPr>
            <a:spLocks noGrp="1"/>
          </p:cNvSpPr>
          <p:nvPr>
            <p:ph type="ftr" sz="quarter" idx="10"/>
          </p:nvPr>
        </p:nvSpPr>
        <p:spPr/>
        <p:txBody>
          <a:bodyPr/>
          <a:lstStyle/>
          <a:p>
            <a:r>
              <a:rPr lang="en-US"/>
              <a:t>Copyright © AQA and its licensors. All rights reserved.</a:t>
            </a:r>
            <a:endParaRPr lang="en-US" dirty="0"/>
          </a:p>
        </p:txBody>
      </p:sp>
      <p:sp>
        <p:nvSpPr>
          <p:cNvPr id="3" name="Slide Number Placeholder 2">
            <a:extLst>
              <a:ext uri="{FF2B5EF4-FFF2-40B4-BE49-F238E27FC236}">
                <a16:creationId xmlns:a16="http://schemas.microsoft.com/office/drawing/2014/main" id="{98CB10D9-36D8-42A5-98D6-3DCDD8731AFD}"/>
              </a:ext>
            </a:extLst>
          </p:cNvPr>
          <p:cNvSpPr>
            <a:spLocks noGrp="1"/>
          </p:cNvSpPr>
          <p:nvPr>
            <p:ph type="sldNum" sz="quarter" idx="4"/>
          </p:nvPr>
        </p:nvSpPr>
        <p:spPr/>
        <p:txBody>
          <a:bodyPr/>
          <a:lstStyle/>
          <a:p>
            <a:fld id="{9D4704D4-DAEA-4D4A-A9DC-4373E3AC7101}" type="slidenum">
              <a:rPr lang="en-GB" smtClean="0"/>
              <a:pPr/>
              <a:t>45</a:t>
            </a:fld>
            <a:endParaRPr lang="en-GB" dirty="0"/>
          </a:p>
        </p:txBody>
      </p:sp>
    </p:spTree>
    <p:extLst>
      <p:ext uri="{BB962C8B-B14F-4D97-AF65-F5344CB8AC3E}">
        <p14:creationId xmlns:p14="http://schemas.microsoft.com/office/powerpoint/2010/main" val="17836947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New GCSE science resources</a:t>
            </a:r>
          </a:p>
        </p:txBody>
      </p:sp>
      <p:sp>
        <p:nvSpPr>
          <p:cNvPr id="3" name="Footer Placeholder 2"/>
          <p:cNvSpPr>
            <a:spLocks noGrp="1"/>
          </p:cNvSpPr>
          <p:nvPr>
            <p:ph type="ftr" sz="quarter" idx="11"/>
          </p:nvPr>
        </p:nvSpPr>
        <p:spPr/>
        <p:txBody>
          <a:bodyPr/>
          <a:lstStyle/>
          <a:p>
            <a:r>
              <a:rPr lang="en-US"/>
              <a:t>Copyright © AQA and its licensors. All rights reserved.</a:t>
            </a:r>
            <a:endParaRPr lang="en-US" dirty="0"/>
          </a:p>
        </p:txBody>
      </p:sp>
      <p:sp>
        <p:nvSpPr>
          <p:cNvPr id="5" name="Slide Number Placeholder 4"/>
          <p:cNvSpPr>
            <a:spLocks noGrp="1"/>
          </p:cNvSpPr>
          <p:nvPr>
            <p:ph type="sldNum" sz="quarter" idx="4"/>
          </p:nvPr>
        </p:nvSpPr>
        <p:spPr/>
        <p:txBody>
          <a:bodyPr/>
          <a:lstStyle/>
          <a:p>
            <a:fld id="{9D4704D4-DAEA-4D4A-A9DC-4373E3AC7101}" type="slidenum">
              <a:rPr lang="en-GB" smtClean="0"/>
              <a:t>46</a:t>
            </a:fld>
            <a:endParaRPr lang="en-GB"/>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400000">
            <a:off x="5365928" y="1940839"/>
            <a:ext cx="2104325" cy="2978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00000">
            <a:off x="6082104" y="1900105"/>
            <a:ext cx="2111071" cy="2984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865395" y="2065894"/>
            <a:ext cx="2161575" cy="3046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40000" y="1059483"/>
            <a:ext cx="4212235" cy="5416868"/>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GB" sz="1600" dirty="0"/>
              <a:t>Five self-guided modular training packs being released over the next year</a:t>
            </a:r>
          </a:p>
          <a:p>
            <a:endParaRPr lang="en-GB" sz="1600" dirty="0"/>
          </a:p>
          <a:p>
            <a:pPr marL="285750" lvl="0" indent="-285750">
              <a:buFont typeface="Arial" panose="020B0604020202020204" pitchFamily="34" charset="0"/>
              <a:buChar char="•"/>
            </a:pPr>
            <a:r>
              <a:rPr lang="en-GB" sz="1600" dirty="0"/>
              <a:t>Helping teachers to better understand the assessment requirements</a:t>
            </a:r>
          </a:p>
          <a:p>
            <a:pPr lvl="0"/>
            <a:endParaRPr lang="en-GB" sz="1600" dirty="0"/>
          </a:p>
          <a:p>
            <a:pPr marL="285750" indent="-285750">
              <a:buFont typeface="Arial" panose="020B0604020202020204" pitchFamily="34" charset="0"/>
              <a:buChar char="•"/>
            </a:pPr>
            <a:r>
              <a:rPr lang="en-GB" sz="1600" dirty="0"/>
              <a:t>Pack 1: Extended response questions – help your students master the extended response</a:t>
            </a:r>
          </a:p>
          <a:p>
            <a:pPr lvl="0"/>
            <a:endParaRPr lang="en-GB" sz="1600" dirty="0"/>
          </a:p>
          <a:p>
            <a:pPr marL="285750" indent="-285750">
              <a:buFont typeface="Arial" panose="020B0604020202020204" pitchFamily="34" charset="0"/>
              <a:buChar char="•"/>
            </a:pPr>
            <a:r>
              <a:rPr lang="en-GB" sz="1600" dirty="0"/>
              <a:t>Pack 2: AO2 – prepare students to manage scientific knowledge in an unfamiliar context</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Pack 3: Practical questions coming Spring 2020</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Pack 4: AO3 coming Spring 2020</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Pack 5: Maths in science coming Summer 2020</a:t>
            </a:r>
          </a:p>
          <a:p>
            <a:pPr marL="285750" lvl="0" indent="-285750">
              <a:buFont typeface="Arial" panose="020B0604020202020204" pitchFamily="34" charset="0"/>
              <a:buChar char="•"/>
            </a:pPr>
            <a:endParaRPr lang="en-GB" sz="800" dirty="0"/>
          </a:p>
          <a:p>
            <a:pPr lvl="0"/>
            <a:endParaRPr lang="en-GB" sz="800" dirty="0"/>
          </a:p>
        </p:txBody>
      </p:sp>
    </p:spTree>
    <p:extLst>
      <p:ext uri="{BB962C8B-B14F-4D97-AF65-F5344CB8AC3E}">
        <p14:creationId xmlns:p14="http://schemas.microsoft.com/office/powerpoint/2010/main" val="26382203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How did we do?</a:t>
            </a:r>
          </a:p>
        </p:txBody>
      </p:sp>
      <p:sp>
        <p:nvSpPr>
          <p:cNvPr id="3" name="Footer Placeholder 2"/>
          <p:cNvSpPr>
            <a:spLocks noGrp="1"/>
          </p:cNvSpPr>
          <p:nvPr>
            <p:ph type="ftr" sz="quarter" idx="10"/>
          </p:nvPr>
        </p:nvSpPr>
        <p:spPr/>
        <p:txBody>
          <a:bodyPr/>
          <a:lstStyle/>
          <a:p>
            <a:r>
              <a:rPr lang="en-US"/>
              <a:t>Copyright © AQA and its licensors. All rights reserved.</a:t>
            </a:r>
            <a:endParaRPr lang="en-US" dirty="0"/>
          </a:p>
        </p:txBody>
      </p:sp>
      <p:sp>
        <p:nvSpPr>
          <p:cNvPr id="5" name="Content Placeholder 4"/>
          <p:cNvSpPr>
            <a:spLocks noGrp="1"/>
          </p:cNvSpPr>
          <p:nvPr>
            <p:ph idx="1"/>
          </p:nvPr>
        </p:nvSpPr>
        <p:spPr>
          <a:prstGeom prst="rect">
            <a:avLst/>
          </a:prstGeom>
        </p:spPr>
        <p:txBody>
          <a:bodyPr/>
          <a:lstStyle/>
          <a:p>
            <a:pPr>
              <a:spcBef>
                <a:spcPts val="0"/>
              </a:spcBef>
            </a:pPr>
            <a:r>
              <a:rPr lang="en-GB" sz="2400" dirty="0"/>
              <a:t>Please rate this session on the </a:t>
            </a:r>
            <a:r>
              <a:rPr lang="en-GB" sz="2400" b="1" dirty="0"/>
              <a:t>Sched Conference app</a:t>
            </a:r>
            <a:r>
              <a:rPr lang="en-GB" sz="2400" dirty="0"/>
              <a:t>.</a:t>
            </a:r>
          </a:p>
          <a:p>
            <a:pPr>
              <a:spcBef>
                <a:spcPts val="0"/>
              </a:spcBef>
            </a:pPr>
            <a:endParaRPr lang="en-GB" sz="2400" dirty="0"/>
          </a:p>
          <a:p>
            <a:pPr>
              <a:spcBef>
                <a:spcPts val="0"/>
              </a:spcBef>
            </a:pPr>
            <a:r>
              <a:rPr lang="en-GB" sz="2400" dirty="0"/>
              <a:t>Using the postcards provided, please write:</a:t>
            </a:r>
          </a:p>
          <a:p>
            <a:pPr lvl="1">
              <a:spcBef>
                <a:spcPts val="0"/>
              </a:spcBef>
              <a:buClr>
                <a:schemeClr val="tx2"/>
              </a:buClr>
              <a:buSzPct val="50000"/>
              <a:buFont typeface="Courier New" panose="02070309020205020404" pitchFamily="49" charset="0"/>
              <a:buChar char="o"/>
            </a:pPr>
            <a:r>
              <a:rPr lang="en-GB" sz="2400" dirty="0"/>
              <a:t>one thing you enjoyed about our session or will take away for your teaching</a:t>
            </a:r>
          </a:p>
          <a:p>
            <a:pPr lvl="1">
              <a:spcBef>
                <a:spcPts val="0"/>
              </a:spcBef>
              <a:buClr>
                <a:schemeClr val="tx2"/>
              </a:buClr>
              <a:buSzPct val="50000"/>
              <a:buFont typeface="Courier New" panose="02070309020205020404" pitchFamily="49" charset="0"/>
              <a:buChar char="o"/>
            </a:pPr>
            <a:r>
              <a:rPr lang="en-GB" sz="2400" dirty="0"/>
              <a:t>one thing you feel could be improved.</a:t>
            </a:r>
          </a:p>
          <a:p>
            <a:pPr lvl="1">
              <a:spcBef>
                <a:spcPts val="0"/>
              </a:spcBef>
              <a:buFont typeface="Arial" panose="020B0604020202020204" pitchFamily="34" charset="0"/>
              <a:buChar char="•"/>
            </a:pPr>
            <a:endParaRPr lang="en-GB" sz="2400" dirty="0"/>
          </a:p>
          <a:p>
            <a:pPr>
              <a:spcBef>
                <a:spcPts val="0"/>
              </a:spcBef>
              <a:buFont typeface="Arial" panose="020B0604020202020204" pitchFamily="34" charset="0"/>
              <a:buChar char="•"/>
            </a:pPr>
            <a:r>
              <a:rPr lang="en-GB" sz="2400" dirty="0"/>
              <a:t>Please hand your postcard in as you leave.</a:t>
            </a:r>
          </a:p>
          <a:p>
            <a:pPr lvl="1">
              <a:buFont typeface="Arial" panose="020B0604020202020204" pitchFamily="34" charset="0"/>
              <a:buChar char="•"/>
            </a:pPr>
            <a:endParaRPr lang="en-GB" sz="1800" dirty="0"/>
          </a:p>
          <a:p>
            <a:pPr marL="0" indent="0">
              <a:buNone/>
            </a:pPr>
            <a:endParaRPr lang="en-GB"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47</a:t>
            </a:fld>
            <a:endParaRPr lang="en-GB" dirty="0"/>
          </a:p>
        </p:txBody>
      </p:sp>
    </p:spTree>
    <p:extLst>
      <p:ext uri="{BB962C8B-B14F-4D97-AF65-F5344CB8AC3E}">
        <p14:creationId xmlns:p14="http://schemas.microsoft.com/office/powerpoint/2010/main" val="18378990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3200" dirty="0"/>
              <a:t>Get in touch</a:t>
            </a:r>
          </a:p>
        </p:txBody>
      </p:sp>
      <p:sp>
        <p:nvSpPr>
          <p:cNvPr id="5" name="Content Placeholder 4"/>
          <p:cNvSpPr>
            <a:spLocks noGrp="1"/>
          </p:cNvSpPr>
          <p:nvPr>
            <p:ph idx="1"/>
          </p:nvPr>
        </p:nvSpPr>
        <p:spPr>
          <a:xfrm>
            <a:off x="540000" y="1731713"/>
            <a:ext cx="4000102" cy="4406804"/>
          </a:xfrm>
        </p:spPr>
        <p:txBody>
          <a:bodyPr/>
          <a:lstStyle/>
          <a:p>
            <a:pPr marL="0" indent="0">
              <a:lnSpc>
                <a:spcPct val="100000"/>
              </a:lnSpc>
              <a:buNone/>
            </a:pPr>
            <a:r>
              <a:rPr lang="en-US" sz="2400" dirty="0"/>
              <a:t>For qualification information, resources and support, please visit: </a:t>
            </a:r>
            <a:r>
              <a:rPr lang="en-US" sz="2400" dirty="0">
                <a:solidFill>
                  <a:schemeClr val="tx2"/>
                </a:solidFill>
                <a:hlinkClick r:id="rId3"/>
              </a:rPr>
              <a:t>aqa.org.uk/science</a:t>
            </a:r>
            <a:endParaRPr lang="en-US" sz="2400" dirty="0">
              <a:solidFill>
                <a:schemeClr val="tx2"/>
              </a:solidFill>
            </a:endParaRPr>
          </a:p>
          <a:p>
            <a:pPr>
              <a:lnSpc>
                <a:spcPct val="100000"/>
              </a:lnSpc>
            </a:pPr>
            <a:endParaRPr lang="en-US" sz="2400" b="1" dirty="0">
              <a:solidFill>
                <a:schemeClr val="tx2"/>
              </a:solidFill>
            </a:endParaRPr>
          </a:p>
          <a:p>
            <a:pPr marL="0" indent="0">
              <a:lnSpc>
                <a:spcPct val="100000"/>
              </a:lnSpc>
              <a:buNone/>
            </a:pPr>
            <a:r>
              <a:rPr lang="en-US" sz="2400" dirty="0"/>
              <a:t>Enquiries:</a:t>
            </a:r>
            <a:r>
              <a:rPr lang="en-US" sz="2400" b="1" dirty="0"/>
              <a:t> </a:t>
            </a:r>
          </a:p>
          <a:p>
            <a:pPr marL="0" indent="0">
              <a:lnSpc>
                <a:spcPct val="100000"/>
              </a:lnSpc>
              <a:buNone/>
            </a:pPr>
            <a:r>
              <a:rPr lang="en-US" sz="2400" b="1" dirty="0"/>
              <a:t>Tel</a:t>
            </a:r>
            <a:r>
              <a:rPr lang="en-US" sz="2400" dirty="0"/>
              <a:t>:</a:t>
            </a:r>
            <a:r>
              <a:rPr lang="en-US" sz="2400" b="1" dirty="0"/>
              <a:t> </a:t>
            </a:r>
            <a:r>
              <a:rPr lang="en-US" sz="2400" dirty="0"/>
              <a:t>01483 477 756</a:t>
            </a:r>
          </a:p>
          <a:p>
            <a:pPr marL="0" indent="0">
              <a:lnSpc>
                <a:spcPct val="100000"/>
              </a:lnSpc>
              <a:buNone/>
            </a:pPr>
            <a:r>
              <a:rPr lang="en-US" sz="2400" b="1" dirty="0"/>
              <a:t>Email</a:t>
            </a:r>
            <a:r>
              <a:rPr lang="en-US" sz="2400" dirty="0"/>
              <a:t>:</a:t>
            </a:r>
          </a:p>
          <a:p>
            <a:pPr marL="0" indent="0">
              <a:lnSpc>
                <a:spcPct val="100000"/>
              </a:lnSpc>
              <a:buNone/>
            </a:pPr>
            <a:r>
              <a:rPr lang="en-US" sz="2400" dirty="0">
                <a:hlinkClick r:id="rId4"/>
              </a:rPr>
              <a:t>gcsescience@aqa.org.uk</a:t>
            </a:r>
            <a:endParaRPr lang="en-US" sz="2400" dirty="0"/>
          </a:p>
          <a:p>
            <a:pPr marL="0" indent="0">
              <a:lnSpc>
                <a:spcPct val="100000"/>
              </a:lnSpc>
              <a:buNone/>
            </a:pPr>
            <a:r>
              <a:rPr lang="en-US" sz="2400" dirty="0">
                <a:hlinkClick r:id="rId5"/>
              </a:rPr>
              <a:t>alevelscience@aqa.org.uk</a:t>
            </a:r>
            <a:endParaRPr lang="en-US" sz="2400" dirty="0"/>
          </a:p>
          <a:p>
            <a:endParaRPr lang="en-GB" dirty="0"/>
          </a:p>
        </p:txBody>
      </p:sp>
      <p:sp>
        <p:nvSpPr>
          <p:cNvPr id="2" name="Footer Placeholder 1">
            <a:extLst>
              <a:ext uri="{FF2B5EF4-FFF2-40B4-BE49-F238E27FC236}">
                <a16:creationId xmlns:a16="http://schemas.microsoft.com/office/drawing/2014/main" id="{89DC650F-B33F-40E9-87F5-BF2836DC2D17}"/>
              </a:ext>
            </a:extLst>
          </p:cNvPr>
          <p:cNvSpPr>
            <a:spLocks noGrp="1"/>
          </p:cNvSpPr>
          <p:nvPr>
            <p:ph type="ftr" sz="quarter" idx="11"/>
          </p:nvPr>
        </p:nvSpPr>
        <p:spPr/>
        <p:txBody>
          <a:bodyPr/>
          <a:lstStyle/>
          <a:p>
            <a:r>
              <a:rPr lang="en-US"/>
              <a:t>Copyright © AQA and its licensors. All rights reserved.</a:t>
            </a:r>
            <a:endParaRPr lang="en-US" dirty="0"/>
          </a:p>
        </p:txBody>
      </p:sp>
      <p:sp>
        <p:nvSpPr>
          <p:cNvPr id="3" name="Slide Number Placeholder 2">
            <a:extLst>
              <a:ext uri="{FF2B5EF4-FFF2-40B4-BE49-F238E27FC236}">
                <a16:creationId xmlns:a16="http://schemas.microsoft.com/office/drawing/2014/main" id="{6C2B9993-F93E-4713-BDA5-FD227D8AD3E4}"/>
              </a:ext>
            </a:extLst>
          </p:cNvPr>
          <p:cNvSpPr>
            <a:spLocks noGrp="1"/>
          </p:cNvSpPr>
          <p:nvPr>
            <p:ph type="sldNum" sz="quarter" idx="4"/>
          </p:nvPr>
        </p:nvSpPr>
        <p:spPr/>
        <p:txBody>
          <a:bodyPr/>
          <a:lstStyle/>
          <a:p>
            <a:fld id="{9D4704D4-DAEA-4D4A-A9DC-4373E3AC7101}" type="slidenum">
              <a:rPr lang="en-GB" smtClean="0"/>
              <a:pPr/>
              <a:t>48</a:t>
            </a:fld>
            <a:endParaRPr lang="en-GB" dirty="0"/>
          </a:p>
        </p:txBody>
      </p:sp>
    </p:spTree>
    <p:extLst>
      <p:ext uri="{BB962C8B-B14F-4D97-AF65-F5344CB8AC3E}">
        <p14:creationId xmlns:p14="http://schemas.microsoft.com/office/powerpoint/2010/main" val="24037263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Thank you</a:t>
            </a:r>
          </a:p>
        </p:txBody>
      </p:sp>
      <p:sp>
        <p:nvSpPr>
          <p:cNvPr id="5" name="Slide Number Placeholder 4"/>
          <p:cNvSpPr>
            <a:spLocks noGrp="1"/>
          </p:cNvSpPr>
          <p:nvPr>
            <p:ph type="sldNum" sz="quarter" idx="10"/>
          </p:nvPr>
        </p:nvSpPr>
        <p:spPr/>
        <p:txBody>
          <a:bodyPr/>
          <a:lstStyle/>
          <a:p>
            <a:fld id="{9D4704D4-DAEA-4D4A-A9DC-4373E3AC7101}" type="slidenum">
              <a:rPr lang="en-GB" smtClean="0"/>
              <a:pPr/>
              <a:t>49</a:t>
            </a:fld>
            <a:endParaRPr lang="en-GB" dirty="0"/>
          </a:p>
        </p:txBody>
      </p:sp>
      <p:sp>
        <p:nvSpPr>
          <p:cNvPr id="3" name="Footer Placeholder 2">
            <a:extLst>
              <a:ext uri="{FF2B5EF4-FFF2-40B4-BE49-F238E27FC236}">
                <a16:creationId xmlns:a16="http://schemas.microsoft.com/office/drawing/2014/main" id="{456A69B1-1EEA-4049-86F7-BFB194D99E07}"/>
              </a:ext>
            </a:extLst>
          </p:cNvPr>
          <p:cNvSpPr>
            <a:spLocks noGrp="1"/>
          </p:cNvSpPr>
          <p:nvPr>
            <p:ph type="ftr" sz="quarter" idx="11"/>
          </p:nvPr>
        </p:nvSpPr>
        <p:spPr/>
        <p:txBody>
          <a:bodyPr/>
          <a:lstStyle/>
          <a:p>
            <a:r>
              <a:rPr lang="en-US"/>
              <a:t>Copyright © AQA and its licensors. All rights reserved.</a:t>
            </a:r>
            <a:endParaRPr lang="en-US" dirty="0"/>
          </a:p>
        </p:txBody>
      </p:sp>
    </p:spTree>
    <p:extLst>
      <p:ext uri="{BB962C8B-B14F-4D97-AF65-F5344CB8AC3E}">
        <p14:creationId xmlns:p14="http://schemas.microsoft.com/office/powerpoint/2010/main" val="690332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AQA Science curriculum research 2018  </a:t>
            </a:r>
          </a:p>
        </p:txBody>
      </p:sp>
      <p:sp>
        <p:nvSpPr>
          <p:cNvPr id="3" name="Slide Number Placeholder 2"/>
          <p:cNvSpPr>
            <a:spLocks noGrp="1"/>
          </p:cNvSpPr>
          <p:nvPr>
            <p:ph type="sldNum" sz="quarter" idx="4"/>
          </p:nvPr>
        </p:nvSpPr>
        <p:spPr/>
        <p:txBody>
          <a:bodyPr/>
          <a:lstStyle/>
          <a:p>
            <a:fld id="{9D4704D4-DAEA-4D4A-A9DC-4373E3AC7101}" type="slidenum">
              <a:rPr lang="en-GB" smtClean="0"/>
              <a:pPr/>
              <a:t>5</a:t>
            </a:fld>
            <a:endParaRPr lang="en-GB" dirty="0"/>
          </a:p>
        </p:txBody>
      </p:sp>
      <p:sp>
        <p:nvSpPr>
          <p:cNvPr id="5" name="Footer Placeholder 4">
            <a:extLst>
              <a:ext uri="{FF2B5EF4-FFF2-40B4-BE49-F238E27FC236}">
                <a16:creationId xmlns:a16="http://schemas.microsoft.com/office/drawing/2014/main" id="{8C919150-F09C-4BB3-BEF7-974DD7267B8B}"/>
              </a:ext>
            </a:extLst>
          </p:cNvPr>
          <p:cNvSpPr>
            <a:spLocks noGrp="1"/>
          </p:cNvSpPr>
          <p:nvPr>
            <p:ph type="ftr" sz="quarter" idx="11"/>
          </p:nvPr>
        </p:nvSpPr>
        <p:spPr/>
        <p:txBody>
          <a:bodyPr/>
          <a:lstStyle/>
          <a:p>
            <a:r>
              <a:rPr lang="en-US"/>
              <a:t>Copyright © AQA and its licensors. All rights reserved.</a:t>
            </a:r>
            <a:endParaRPr lang="en-US" dirty="0"/>
          </a:p>
        </p:txBody>
      </p:sp>
    </p:spTree>
    <p:extLst>
      <p:ext uri="{BB962C8B-B14F-4D97-AF65-F5344CB8AC3E}">
        <p14:creationId xmlns:p14="http://schemas.microsoft.com/office/powerpoint/2010/main" val="2236880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Why was the research undertaken?</a:t>
            </a:r>
            <a:endParaRPr lang="en-GB" dirty="0"/>
          </a:p>
        </p:txBody>
      </p:sp>
      <p:sp>
        <p:nvSpPr>
          <p:cNvPr id="3" name="Slide Number Placeholder 2"/>
          <p:cNvSpPr>
            <a:spLocks noGrp="1"/>
          </p:cNvSpPr>
          <p:nvPr>
            <p:ph type="sldNum" sz="quarter" idx="4"/>
          </p:nvPr>
        </p:nvSpPr>
        <p:spPr/>
        <p:txBody>
          <a:bodyPr/>
          <a:lstStyle/>
          <a:p>
            <a:fld id="{9D4704D4-DAEA-4D4A-A9DC-4373E3AC7101}" type="slidenum">
              <a:rPr lang="en-GB" smtClean="0"/>
              <a:pPr/>
              <a:t>6</a:t>
            </a:fld>
            <a:endParaRPr lang="en-GB" dirty="0"/>
          </a:p>
        </p:txBody>
      </p:sp>
      <p:sp>
        <p:nvSpPr>
          <p:cNvPr id="4" name="Content Placeholder 3"/>
          <p:cNvSpPr>
            <a:spLocks noGrp="1"/>
          </p:cNvSpPr>
          <p:nvPr>
            <p:ph idx="1"/>
          </p:nvPr>
        </p:nvSpPr>
        <p:spPr/>
        <p:txBody>
          <a:bodyPr/>
          <a:lstStyle/>
          <a:p>
            <a:r>
              <a:rPr lang="en-GB" dirty="0"/>
              <a:t>As an educational charity, AQA is keen to support the delivery of a rigorous, fair and valid assessment structure which enables all students to demonstrate their knowledge, understanding and skills.</a:t>
            </a:r>
          </a:p>
          <a:p>
            <a:endParaRPr lang="en-GB" dirty="0"/>
          </a:p>
          <a:p>
            <a:r>
              <a:rPr lang="en-GB" dirty="0"/>
              <a:t>The Science team are interested in evaluating the impact of change in provision on the ability of all students to demonstrate their learning through effective assessment, including the opportunities for, and take up of, progression throughout a student’s learning journey.</a:t>
            </a:r>
          </a:p>
          <a:p>
            <a:endParaRPr lang="en-GB" dirty="0"/>
          </a:p>
        </p:txBody>
      </p:sp>
      <p:sp>
        <p:nvSpPr>
          <p:cNvPr id="8" name="Footer Placeholder 7">
            <a:extLst>
              <a:ext uri="{FF2B5EF4-FFF2-40B4-BE49-F238E27FC236}">
                <a16:creationId xmlns:a16="http://schemas.microsoft.com/office/drawing/2014/main" id="{92761782-3D52-47DB-849C-DB9A64CCCCB6}"/>
              </a:ext>
            </a:extLst>
          </p:cNvPr>
          <p:cNvSpPr>
            <a:spLocks noGrp="1"/>
          </p:cNvSpPr>
          <p:nvPr>
            <p:ph type="ftr" sz="quarter" idx="10"/>
          </p:nvPr>
        </p:nvSpPr>
        <p:spPr/>
        <p:txBody>
          <a:bodyPr/>
          <a:lstStyle/>
          <a:p>
            <a:r>
              <a:rPr lang="en-US"/>
              <a:t>Copyright © AQA and its licensors. All rights reserved.</a:t>
            </a:r>
            <a:endParaRPr lang="en-US" dirty="0"/>
          </a:p>
        </p:txBody>
      </p:sp>
    </p:spTree>
    <p:extLst>
      <p:ext uri="{BB962C8B-B14F-4D97-AF65-F5344CB8AC3E}">
        <p14:creationId xmlns:p14="http://schemas.microsoft.com/office/powerpoint/2010/main" val="3409255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Why was the research undertaken?</a:t>
            </a:r>
            <a:endParaRPr lang="en-GB" dirty="0"/>
          </a:p>
        </p:txBody>
      </p:sp>
      <p:sp>
        <p:nvSpPr>
          <p:cNvPr id="3" name="Slide Number Placeholder 2"/>
          <p:cNvSpPr>
            <a:spLocks noGrp="1"/>
          </p:cNvSpPr>
          <p:nvPr>
            <p:ph type="sldNum" sz="quarter" idx="4"/>
          </p:nvPr>
        </p:nvSpPr>
        <p:spPr/>
        <p:txBody>
          <a:bodyPr/>
          <a:lstStyle/>
          <a:p>
            <a:fld id="{9D4704D4-DAEA-4D4A-A9DC-4373E3AC7101}" type="slidenum">
              <a:rPr lang="en-GB" smtClean="0"/>
              <a:pPr/>
              <a:t>7</a:t>
            </a:fld>
            <a:endParaRPr lang="en-GB" dirty="0"/>
          </a:p>
        </p:txBody>
      </p:sp>
      <p:sp>
        <p:nvSpPr>
          <p:cNvPr id="4" name="Content Placeholder 3"/>
          <p:cNvSpPr>
            <a:spLocks noGrp="1"/>
          </p:cNvSpPr>
          <p:nvPr>
            <p:ph idx="1"/>
          </p:nvPr>
        </p:nvSpPr>
        <p:spPr/>
        <p:txBody>
          <a:bodyPr/>
          <a:lstStyle/>
          <a:p>
            <a:r>
              <a:rPr lang="en-GB" dirty="0"/>
              <a:t>The issue of gender outcome variation is one of several aspects that we are currently exploring.</a:t>
            </a:r>
          </a:p>
        </p:txBody>
      </p:sp>
      <p:sp>
        <p:nvSpPr>
          <p:cNvPr id="5" name="Footer Placeholder 4">
            <a:extLst>
              <a:ext uri="{FF2B5EF4-FFF2-40B4-BE49-F238E27FC236}">
                <a16:creationId xmlns:a16="http://schemas.microsoft.com/office/drawing/2014/main" id="{ED6F69D9-1643-487C-AF0D-86E6793946EC}"/>
              </a:ext>
            </a:extLst>
          </p:cNvPr>
          <p:cNvSpPr>
            <a:spLocks noGrp="1"/>
          </p:cNvSpPr>
          <p:nvPr>
            <p:ph type="ftr" sz="quarter" idx="10"/>
          </p:nvPr>
        </p:nvSpPr>
        <p:spPr/>
        <p:txBody>
          <a:bodyPr/>
          <a:lstStyle/>
          <a:p>
            <a:r>
              <a:rPr lang="en-US"/>
              <a:t>Copyright © AQA and its licensors. All rights reserved.</a:t>
            </a:r>
            <a:endParaRPr lang="en-US" dirty="0"/>
          </a:p>
        </p:txBody>
      </p:sp>
    </p:spTree>
    <p:extLst>
      <p:ext uri="{BB962C8B-B14F-4D97-AF65-F5344CB8AC3E}">
        <p14:creationId xmlns:p14="http://schemas.microsoft.com/office/powerpoint/2010/main" val="3408239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9685B-69BB-4B6C-8158-EA100641D4EA}"/>
              </a:ext>
            </a:extLst>
          </p:cNvPr>
          <p:cNvSpPr>
            <a:spLocks noGrp="1"/>
          </p:cNvSpPr>
          <p:nvPr>
            <p:ph type="title"/>
          </p:nvPr>
        </p:nvSpPr>
        <p:spPr/>
        <p:txBody>
          <a:bodyPr/>
          <a:lstStyle/>
          <a:p>
            <a:r>
              <a:rPr lang="en-GB" dirty="0"/>
              <a:t>Please note…</a:t>
            </a:r>
          </a:p>
        </p:txBody>
      </p:sp>
      <p:sp>
        <p:nvSpPr>
          <p:cNvPr id="3" name="Slide Number Placeholder 2">
            <a:extLst>
              <a:ext uri="{FF2B5EF4-FFF2-40B4-BE49-F238E27FC236}">
                <a16:creationId xmlns:a16="http://schemas.microsoft.com/office/drawing/2014/main" id="{36F5C48C-EE3F-47D0-A630-718E5A34D0ED}"/>
              </a:ext>
            </a:extLst>
          </p:cNvPr>
          <p:cNvSpPr>
            <a:spLocks noGrp="1"/>
          </p:cNvSpPr>
          <p:nvPr>
            <p:ph type="sldNum" sz="quarter" idx="4"/>
          </p:nvPr>
        </p:nvSpPr>
        <p:spPr/>
        <p:txBody>
          <a:bodyPr/>
          <a:lstStyle/>
          <a:p>
            <a:fld id="{9D4704D4-DAEA-4D4A-A9DC-4373E3AC7101}" type="slidenum">
              <a:rPr lang="en-GB" smtClean="0"/>
              <a:pPr/>
              <a:t>8</a:t>
            </a:fld>
            <a:endParaRPr lang="en-GB" dirty="0"/>
          </a:p>
        </p:txBody>
      </p:sp>
      <p:sp>
        <p:nvSpPr>
          <p:cNvPr id="4" name="Content Placeholder 3">
            <a:extLst>
              <a:ext uri="{FF2B5EF4-FFF2-40B4-BE49-F238E27FC236}">
                <a16:creationId xmlns:a16="http://schemas.microsoft.com/office/drawing/2014/main" id="{EE5585A1-41C6-46F8-A608-D4CE3633E343}"/>
              </a:ext>
            </a:extLst>
          </p:cNvPr>
          <p:cNvSpPr>
            <a:spLocks noGrp="1"/>
          </p:cNvSpPr>
          <p:nvPr>
            <p:ph idx="1"/>
          </p:nvPr>
        </p:nvSpPr>
        <p:spPr>
          <a:xfrm>
            <a:off x="540000" y="1731600"/>
            <a:ext cx="8045200" cy="4850082"/>
          </a:xfrm>
        </p:spPr>
        <p:txBody>
          <a:bodyPr/>
          <a:lstStyle/>
          <a:p>
            <a:pPr>
              <a:lnSpc>
                <a:spcPts val="2800"/>
              </a:lnSpc>
            </a:pPr>
            <a:r>
              <a:rPr lang="en-GB" dirty="0"/>
              <a:t>The research we are sharing today doesn’t seek to identify causal links.</a:t>
            </a:r>
          </a:p>
          <a:p>
            <a:pPr>
              <a:lnSpc>
                <a:spcPts val="2800"/>
              </a:lnSpc>
            </a:pPr>
            <a:endParaRPr lang="en-GB" dirty="0"/>
          </a:p>
          <a:p>
            <a:pPr>
              <a:lnSpc>
                <a:spcPts val="2800"/>
              </a:lnSpc>
            </a:pPr>
            <a:r>
              <a:rPr lang="en-GB" dirty="0"/>
              <a:t>It shouldn’t be used to draw conclusions about the curriculum pathway that students should follow.</a:t>
            </a:r>
          </a:p>
          <a:p>
            <a:pPr>
              <a:lnSpc>
                <a:spcPts val="2800"/>
              </a:lnSpc>
            </a:pPr>
            <a:endParaRPr lang="en-GB" dirty="0"/>
          </a:p>
          <a:p>
            <a:pPr>
              <a:lnSpc>
                <a:spcPts val="2800"/>
              </a:lnSpc>
            </a:pPr>
            <a:r>
              <a:rPr lang="en-GB" dirty="0"/>
              <a:t>It’s simply a factual statement of performance by a particular group of students in a particular set of exams in a particular year.</a:t>
            </a:r>
          </a:p>
          <a:p>
            <a:pPr>
              <a:lnSpc>
                <a:spcPts val="2800"/>
              </a:lnSpc>
            </a:pPr>
            <a:endParaRPr lang="en-GB" dirty="0"/>
          </a:p>
          <a:p>
            <a:pPr>
              <a:lnSpc>
                <a:spcPts val="2800"/>
              </a:lnSpc>
            </a:pPr>
            <a:r>
              <a:rPr lang="en-GB" dirty="0"/>
              <a:t>Extrapolation forward to predict outcomes in future years would be inappropriate and invalid.</a:t>
            </a:r>
          </a:p>
        </p:txBody>
      </p:sp>
      <p:sp>
        <p:nvSpPr>
          <p:cNvPr id="5" name="Footer Placeholder 4">
            <a:extLst>
              <a:ext uri="{FF2B5EF4-FFF2-40B4-BE49-F238E27FC236}">
                <a16:creationId xmlns:a16="http://schemas.microsoft.com/office/drawing/2014/main" id="{1D4300DC-4CC9-4838-A63E-EBB27D480F8B}"/>
              </a:ext>
            </a:extLst>
          </p:cNvPr>
          <p:cNvSpPr>
            <a:spLocks noGrp="1"/>
          </p:cNvSpPr>
          <p:nvPr>
            <p:ph type="ftr" sz="quarter" idx="10"/>
          </p:nvPr>
        </p:nvSpPr>
        <p:spPr/>
        <p:txBody>
          <a:bodyPr/>
          <a:lstStyle/>
          <a:p>
            <a:r>
              <a:rPr lang="en-US"/>
              <a:t>Copyright © AQA and its licensors. All rights reserved.</a:t>
            </a:r>
            <a:endParaRPr lang="en-US" dirty="0"/>
          </a:p>
        </p:txBody>
      </p:sp>
    </p:spTree>
    <p:extLst>
      <p:ext uri="{BB962C8B-B14F-4D97-AF65-F5344CB8AC3E}">
        <p14:creationId xmlns:p14="http://schemas.microsoft.com/office/powerpoint/2010/main" val="3518318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Gender and GCSE Sciences</a:t>
            </a:r>
            <a:endParaRPr lang="en-GB" dirty="0"/>
          </a:p>
        </p:txBody>
      </p:sp>
      <p:sp>
        <p:nvSpPr>
          <p:cNvPr id="3" name="Slide Number Placeholder 2"/>
          <p:cNvSpPr>
            <a:spLocks noGrp="1"/>
          </p:cNvSpPr>
          <p:nvPr>
            <p:ph type="sldNum" sz="quarter" idx="4"/>
          </p:nvPr>
        </p:nvSpPr>
        <p:spPr/>
        <p:txBody>
          <a:bodyPr/>
          <a:lstStyle/>
          <a:p>
            <a:fld id="{9D4704D4-DAEA-4D4A-A9DC-4373E3AC7101}" type="slidenum">
              <a:rPr lang="en-GB" smtClean="0"/>
              <a:pPr/>
              <a:t>9</a:t>
            </a:fld>
            <a:endParaRPr lang="en-GB" dirty="0"/>
          </a:p>
        </p:txBody>
      </p:sp>
      <p:sp>
        <p:nvSpPr>
          <p:cNvPr id="4" name="Content Placeholder 3"/>
          <p:cNvSpPr>
            <a:spLocks noGrp="1"/>
          </p:cNvSpPr>
          <p:nvPr>
            <p:ph idx="1"/>
          </p:nvPr>
        </p:nvSpPr>
        <p:spPr/>
        <p:txBody>
          <a:bodyPr/>
          <a:lstStyle/>
          <a:p>
            <a:r>
              <a:rPr lang="en-GB" dirty="0"/>
              <a:t>Are boys better at some aspects of science than girls?</a:t>
            </a:r>
          </a:p>
          <a:p>
            <a:r>
              <a:rPr lang="en-GB" dirty="0"/>
              <a:t>Are girls better at other aspects of science than boys?</a:t>
            </a:r>
          </a:p>
          <a:p>
            <a:r>
              <a:rPr lang="en-GB" dirty="0"/>
              <a:t>What is the situation nationally and in particular schools?</a:t>
            </a:r>
          </a:p>
          <a:p>
            <a:r>
              <a:rPr lang="en-GB" dirty="0"/>
              <a:t>When and how does this situation make itself known?</a:t>
            </a:r>
          </a:p>
          <a:p>
            <a:r>
              <a:rPr lang="en-GB" dirty="0"/>
              <a:t>What can we do about the gender gap? (What are you currently doing?)</a:t>
            </a:r>
          </a:p>
          <a:p>
            <a:r>
              <a:rPr lang="en-GB" dirty="0"/>
              <a:t>Do similar issues apply to other student groups?</a:t>
            </a:r>
          </a:p>
          <a:p>
            <a:endParaRPr lang="en-GB" dirty="0"/>
          </a:p>
        </p:txBody>
      </p:sp>
      <p:sp>
        <p:nvSpPr>
          <p:cNvPr id="8" name="Footer Placeholder 7">
            <a:extLst>
              <a:ext uri="{FF2B5EF4-FFF2-40B4-BE49-F238E27FC236}">
                <a16:creationId xmlns:a16="http://schemas.microsoft.com/office/drawing/2014/main" id="{6A53CAC1-77F0-4D52-94ED-14B87E74E1F2}"/>
              </a:ext>
            </a:extLst>
          </p:cNvPr>
          <p:cNvSpPr>
            <a:spLocks noGrp="1"/>
          </p:cNvSpPr>
          <p:nvPr>
            <p:ph type="ftr" sz="quarter" idx="11"/>
          </p:nvPr>
        </p:nvSpPr>
        <p:spPr/>
        <p:txBody>
          <a:bodyPr/>
          <a:lstStyle/>
          <a:p>
            <a:r>
              <a:rPr lang="en-US"/>
              <a:t>Copyright © AQA and its licensors. All rights reserved.</a:t>
            </a:r>
            <a:endParaRPr lang="en-US" dirty="0"/>
          </a:p>
        </p:txBody>
      </p:sp>
    </p:spTree>
    <p:extLst>
      <p:ext uri="{BB962C8B-B14F-4D97-AF65-F5344CB8AC3E}">
        <p14:creationId xmlns:p14="http://schemas.microsoft.com/office/powerpoint/2010/main" val="1753715199"/>
      </p:ext>
    </p:extLst>
  </p:cSld>
  <p:clrMapOvr>
    <a:masterClrMapping/>
  </p:clrMapOvr>
</p:sld>
</file>

<file path=ppt/theme/theme1.xml><?xml version="1.0" encoding="utf-8"?>
<a:theme xmlns:a="http://schemas.openxmlformats.org/drawingml/2006/main" name="AQA presentation master Events">
  <a:themeElements>
    <a:clrScheme name="Custom 1">
      <a:dk1>
        <a:srgbClr val="4B4B4B"/>
      </a:dk1>
      <a:lt1>
        <a:srgbClr val="FFFFFF"/>
      </a:lt1>
      <a:dk2>
        <a:srgbClr val="412878"/>
      </a:dk2>
      <a:lt2>
        <a:srgbClr val="FFFFFE"/>
      </a:lt2>
      <a:accent1>
        <a:srgbClr val="C8194B"/>
      </a:accent1>
      <a:accent2>
        <a:srgbClr val="3273AF"/>
      </a:accent2>
      <a:accent3>
        <a:srgbClr val="C84B32"/>
      </a:accent3>
      <a:accent4>
        <a:srgbClr val="418C87"/>
      </a:accent4>
      <a:accent5>
        <a:srgbClr val="AF64A0"/>
      </a:accent5>
      <a:accent6>
        <a:srgbClr val="4B9646"/>
      </a:accent6>
      <a:hlink>
        <a:srgbClr val="2F71AC"/>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80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2760</Words>
  <Application>Microsoft Office PowerPoint</Application>
  <PresentationFormat>On-screen Show (4:3)</PresentationFormat>
  <Paragraphs>399</Paragraphs>
  <Slides>49</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Calibri</vt:lpstr>
      <vt:lpstr>Courier New</vt:lpstr>
      <vt:lpstr>Symbol</vt:lpstr>
      <vt:lpstr>Times New Roman</vt:lpstr>
      <vt:lpstr>AQA presentation master Events</vt:lpstr>
      <vt:lpstr>ASE Annual Conference: ‘Gender in GCSE Science’ research</vt:lpstr>
      <vt:lpstr>Welcome</vt:lpstr>
      <vt:lpstr>This meeting will be recorded</vt:lpstr>
      <vt:lpstr>Outline for the session</vt:lpstr>
      <vt:lpstr>AQA Science curriculum research 2018  </vt:lpstr>
      <vt:lpstr>Why was the research undertaken?</vt:lpstr>
      <vt:lpstr>Why was the research undertaken?</vt:lpstr>
      <vt:lpstr>Please note…</vt:lpstr>
      <vt:lpstr>Gender and GCSE Sciences</vt:lpstr>
      <vt:lpstr>JCQ data for 2018 GCSE all UK candidates</vt:lpstr>
      <vt:lpstr>Gender variation long established</vt:lpstr>
      <vt:lpstr>Research methodology</vt:lpstr>
      <vt:lpstr>Research methodology continued</vt:lpstr>
      <vt:lpstr>Research methodology continued</vt:lpstr>
      <vt:lpstr>Research methodology continued</vt:lpstr>
      <vt:lpstr>Research methodology continued</vt:lpstr>
      <vt:lpstr>Average mark charts</vt:lpstr>
      <vt:lpstr>PowerPoint Presentation</vt:lpstr>
      <vt:lpstr>PowerPoint Presentation</vt:lpstr>
      <vt:lpstr>PowerPoint Presentation</vt:lpstr>
      <vt:lpstr>What patterns did you observe?</vt:lpstr>
      <vt:lpstr>What were the gender differences in 2018?</vt:lpstr>
      <vt:lpstr>Calculating the gender differences</vt:lpstr>
      <vt:lpstr>Calculating the gender differences</vt:lpstr>
      <vt:lpstr>PowerPoint Presentation</vt:lpstr>
      <vt:lpstr>PowerPoint Presentation</vt:lpstr>
      <vt:lpstr>PowerPoint Presentation</vt:lpstr>
      <vt:lpstr>Does the pattern change by grade outcome?</vt:lpstr>
      <vt:lpstr>PowerPoint Presentation</vt:lpstr>
      <vt:lpstr>PowerPoint Presentation</vt:lpstr>
      <vt:lpstr>PowerPoint Presentation</vt:lpstr>
      <vt:lpstr>Is this pattern significant?</vt:lpstr>
      <vt:lpstr>Commentary – no surprises (see exam reports)</vt:lpstr>
      <vt:lpstr>Commentary – no surprises (see exam reports)</vt:lpstr>
      <vt:lpstr>Commentary – no surprises (see exam reports)</vt:lpstr>
      <vt:lpstr>Summary by subject</vt:lpstr>
      <vt:lpstr>Summary by subject</vt:lpstr>
      <vt:lpstr>Summary by question type</vt:lpstr>
      <vt:lpstr>Summary by question type</vt:lpstr>
      <vt:lpstr>Summary by question type</vt:lpstr>
      <vt:lpstr>Discussion opportunity</vt:lpstr>
      <vt:lpstr>What can you do to close the gender gap? </vt:lpstr>
      <vt:lpstr>What can you do to close the gender gap? </vt:lpstr>
      <vt:lpstr>Next steps</vt:lpstr>
      <vt:lpstr>Any questions?</vt:lpstr>
      <vt:lpstr>New GCSE science resources</vt:lpstr>
      <vt:lpstr>How did we do?</vt:lpstr>
      <vt:lpstr>Get in touch</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ASE 2020 'Gender in science' research</dc:title>
  <dc:creator>AQA</dc:creator>
  <cp:lastPrinted>2019-07-24T08:49:12Z</cp:lastPrinted>
  <dcterms:created xsi:type="dcterms:W3CDTF">2017-07-10T11:13:35Z</dcterms:created>
  <dcterms:modified xsi:type="dcterms:W3CDTF">2019-11-29T11:07:36Z</dcterms:modified>
</cp:coreProperties>
</file>