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302" r:id="rId3"/>
    <p:sldId id="303" r:id="rId4"/>
    <p:sldId id="309" r:id="rId5"/>
    <p:sldId id="277" r:id="rId6"/>
    <p:sldId id="259" r:id="rId7"/>
    <p:sldId id="306" r:id="rId8"/>
    <p:sldId id="312" r:id="rId9"/>
    <p:sldId id="319" r:id="rId10"/>
    <p:sldId id="321" r:id="rId11"/>
    <p:sldId id="310" r:id="rId12"/>
    <p:sldId id="311" r:id="rId13"/>
    <p:sldId id="313" r:id="rId14"/>
    <p:sldId id="314" r:id="rId15"/>
    <p:sldId id="315" r:id="rId16"/>
    <p:sldId id="318" r:id="rId17"/>
    <p:sldId id="322" r:id="rId18"/>
    <p:sldId id="316" r:id="rId19"/>
    <p:sldId id="320" r:id="rId20"/>
    <p:sldId id="317" r:id="rId21"/>
    <p:sldId id="301" r:id="rId22"/>
    <p:sldId id="410" r:id="rId23"/>
    <p:sldId id="300" r:id="rId24"/>
    <p:sldId id="428" r:id="rId25"/>
    <p:sldId id="263" r:id="rId26"/>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02"/>
            <p14:sldId id="303"/>
            <p14:sldId id="309"/>
            <p14:sldId id="277"/>
            <p14:sldId id="259"/>
            <p14:sldId id="306"/>
            <p14:sldId id="312"/>
            <p14:sldId id="319"/>
            <p14:sldId id="321"/>
            <p14:sldId id="310"/>
            <p14:sldId id="311"/>
            <p14:sldId id="313"/>
            <p14:sldId id="314"/>
            <p14:sldId id="315"/>
            <p14:sldId id="318"/>
            <p14:sldId id="322"/>
            <p14:sldId id="316"/>
            <p14:sldId id="320"/>
            <p14:sldId id="317"/>
            <p14:sldId id="301"/>
            <p14:sldId id="410"/>
            <p14:sldId id="300"/>
            <p14:sldId id="428"/>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4" clrIdx="0"/>
  <p:cmAuthor id="1" name="jbryant" initials="j" lastIdx="7" clrIdx="1"/>
  <p:cmAuthor id="2" name="Woodbridge, Zoe" initials="WZ" lastIdx="4" clrIdx="2">
    <p:extLst/>
  </p:cmAuthor>
  <p:cmAuthor id="3" name="Mathews, Annika" initials="MA"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527" autoAdjust="0"/>
  </p:normalViewPr>
  <p:slideViewPr>
    <p:cSldViewPr snapToGrid="0" snapToObjects="1" showGuides="1">
      <p:cViewPr varScale="1">
        <p:scale>
          <a:sx n="55" d="100"/>
          <a:sy n="55" d="100"/>
        </p:scale>
        <p:origin x="1362" y="66"/>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11/29/2019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11/29/2019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maps/d/viewer?mid=11wdNkFqMdtFEfbV_f2n-H0QSnkuuWK1F&amp;ll=52.904181944922065,-0.6802375523074033&amp;z=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B475774-F97D-40CD-988D-0EB8FBC8E56E}"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326854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 Hubs</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Hub meetings are free</a:t>
            </a:r>
            <a:r>
              <a:rPr lang="en-GB" sz="1200" kern="1200" baseline="0" dirty="0">
                <a:solidFill>
                  <a:schemeClr val="tx1"/>
                </a:solidFill>
                <a:effectLst/>
                <a:latin typeface="+mn-lt"/>
                <a:ea typeface="+mn-ea"/>
                <a:cs typeface="+mn-cs"/>
              </a:rPr>
              <a:t> meetings </a:t>
            </a:r>
            <a:r>
              <a:rPr lang="en-GB" sz="1200" kern="1200" dirty="0">
                <a:solidFill>
                  <a:schemeClr val="tx1"/>
                </a:solidFill>
                <a:effectLst/>
                <a:latin typeface="+mn-lt"/>
                <a:ea typeface="+mn-ea"/>
                <a:cs typeface="+mn-cs"/>
              </a:rPr>
              <a:t>designed to be networking and collaboration opportunities,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training or purely information giving events. We use them to keep teachers up to date with what’s happening in our exams, results, our specifications and assessments, and for them to share experiences with each other and us – building a better understanding of our products, and building relationships with other AQA teachers. Part</a:t>
            </a:r>
            <a:r>
              <a:rPr lang="en-GB" sz="1200" kern="1200" baseline="0" dirty="0">
                <a:solidFill>
                  <a:schemeClr val="tx1"/>
                </a:solidFill>
                <a:effectLst/>
                <a:latin typeface="+mn-lt"/>
                <a:ea typeface="+mn-ea"/>
                <a:cs typeface="+mn-cs"/>
              </a:rPr>
              <a:t> of the meeting is always giving information about a certain aspect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high-level feedback on results statistics, Insight reports in the Autumn) and part of the meeting is a Teaching and Learning focused session, with discussion and activities for the attendees to carry out – often using examples of student responses from the exams.</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take feedback from each meeting and do what we can to address it in future meetings – even if all that might be is pointing out places on our or other websites where useful information can be gathered, or</a:t>
            </a:r>
            <a:r>
              <a:rPr lang="en-GB" sz="1200" kern="1200" baseline="0" dirty="0">
                <a:solidFill>
                  <a:schemeClr val="tx1"/>
                </a:solidFill>
                <a:effectLst/>
                <a:latin typeface="+mn-lt"/>
                <a:ea typeface="+mn-ea"/>
                <a:cs typeface="+mn-cs"/>
              </a:rPr>
              <a:t> let teachers know that some things need to be looked at by education experts – which isn’t us. Some of the feedback we received recently which we can’t help directly with includes recommendations for resources (other than what we produce),  ‘how to teach a topic’, training weaker students, ideas for improving basic recall skills, curriculum structure and planning, revision techniques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we’re trying to do in the Hubs is to inform teachers about what the exams are about and give some suggestions on how they can use our assessments as part of their toolkit.  This is why our discussion activities are about how teachers can use our assessments to inform teaching and learning and can’t focus too much on specifics such as those above.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materials are written by me, using advice from our Assessment Design and Production colleagues and senior examiners to make sure the information we’re giving is up to date.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Most of what we do is GCSE focused only – not A-levels. </a:t>
            </a:r>
          </a:p>
          <a:p>
            <a:endParaRPr lang="en-GB" baseline="0" dirty="0"/>
          </a:p>
          <a:p>
            <a:r>
              <a:rPr lang="en-GB" b="1" baseline="0" dirty="0"/>
              <a:t>Past meetings</a:t>
            </a:r>
          </a:p>
          <a:p>
            <a:r>
              <a:rPr lang="en-GB" baseline="0" dirty="0"/>
              <a:t>Early meetings covered development and support for the new specifications – from explaining what Working Scientifically is to Specimen Assessment Materials,  Discussion of the new grade descriptors, The structure of the new papers – </a:t>
            </a:r>
            <a:r>
              <a:rPr lang="en-GB" baseline="0" dirty="0" err="1"/>
              <a:t>eg</a:t>
            </a:r>
            <a:r>
              <a:rPr lang="en-GB" baseline="0" dirty="0"/>
              <a:t> how we would assess recall and application of Physics equations at different levels of demand, Using sample assessments to stretch and challenge the potential Grade 9s, how we will assess maths, </a:t>
            </a:r>
            <a:r>
              <a:rPr lang="en-GB" baseline="0" dirty="0" err="1"/>
              <a:t>practicals</a:t>
            </a:r>
            <a:r>
              <a:rPr lang="en-GB" baseline="0" dirty="0"/>
              <a:t>, </a:t>
            </a:r>
          </a:p>
          <a:p>
            <a:r>
              <a:rPr lang="en-GB" baseline="0" dirty="0"/>
              <a:t>As the specifications have bedded in the focus has changed to helping teachers understand particular aspects of the assessments and how they could use them to help embed skills and understanding in their students.  This year we have looked at Extended response and AO3 and discussed ideas on how teachers can use the examples with their department and with their students.</a:t>
            </a:r>
          </a:p>
          <a:p>
            <a:endParaRPr lang="en-GB" baseline="0" dirty="0"/>
          </a:p>
          <a:p>
            <a:r>
              <a:rPr lang="en-GB" baseline="0" dirty="0"/>
              <a:t>All the past presentations and support booklets are on the website.</a:t>
            </a:r>
          </a:p>
          <a:p>
            <a:endParaRPr lang="en-GB" baseline="0" dirty="0"/>
          </a:p>
          <a:p>
            <a:r>
              <a:rPr lang="en-GB" baseline="0" dirty="0"/>
              <a:t>For each meeting there are materials we go through with teachers at the meeting, plus usually further examples for them to take away to use with their department.  There’s usually a round-up of currently available or upcoming AQA and AQA family resources to keep teachers up to date.</a:t>
            </a:r>
          </a:p>
          <a:p>
            <a:endParaRPr lang="en-GB" baseline="0" dirty="0"/>
          </a:p>
          <a:p>
            <a:r>
              <a:rPr lang="en-GB" b="1" baseline="0" dirty="0"/>
              <a:t>Plans for the future</a:t>
            </a:r>
          </a:p>
          <a:p>
            <a:r>
              <a:rPr lang="en-GB" baseline="0" dirty="0"/>
              <a:t>We’ve already started planning for 2019/20 – although feedback may point out something urgent that we might want to address.  And if there’s important information that we need to talk about we use the Hubs as one of our channels to get the information out to as many teachers as possible – </a:t>
            </a:r>
            <a:r>
              <a:rPr lang="en-GB" baseline="0" dirty="0" err="1"/>
              <a:t>eg</a:t>
            </a:r>
            <a:r>
              <a:rPr lang="en-GB" baseline="0" dirty="0"/>
              <a:t> the </a:t>
            </a:r>
            <a:r>
              <a:rPr lang="en-GB" baseline="0" dirty="0" err="1"/>
              <a:t>tiering</a:t>
            </a:r>
            <a:r>
              <a:rPr lang="en-GB" baseline="0" dirty="0"/>
              <a:t> issues last summer.</a:t>
            </a:r>
          </a:p>
          <a:p>
            <a:endParaRPr lang="en-GB" baseline="0" dirty="0"/>
          </a:p>
          <a:p>
            <a:r>
              <a:rPr lang="en-GB" baseline="0" dirty="0"/>
              <a:t>Always a core session of information giving and a T&amp;L session based on our assessments (using student example responses where appropriate). We work closely with the CPD team to make sure that we don’t duplicate what’s going on in paid-for events.</a:t>
            </a:r>
            <a:endParaRPr lang="en-GB" b="1" baseline="0" dirty="0"/>
          </a:p>
          <a:p>
            <a:endParaRPr lang="en-GB" b="1" baseline="0" dirty="0"/>
          </a:p>
          <a:p>
            <a:r>
              <a:rPr lang="en-GB" sz="1200" b="1" kern="1200" dirty="0">
                <a:solidFill>
                  <a:schemeClr val="tx1"/>
                </a:solidFill>
                <a:effectLst/>
                <a:latin typeface="+mn-lt"/>
                <a:ea typeface="+mn-ea"/>
                <a:cs typeface="+mn-cs"/>
              </a:rPr>
              <a:t>Autumn 2019</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Core – high-level tables of grade boundaries, pass rates etc.  Look briefly at what the Insight reports are showing and discuss any issues teachers may have come across.  Discuss any fallout from </a:t>
            </a:r>
            <a:r>
              <a:rPr lang="en-GB" sz="1200" kern="1200" dirty="0" err="1">
                <a:solidFill>
                  <a:schemeClr val="tx1"/>
                </a:solidFill>
                <a:effectLst/>
                <a:latin typeface="+mn-lt"/>
                <a:ea typeface="+mn-ea"/>
                <a:cs typeface="+mn-cs"/>
              </a:rPr>
              <a:t>tiering</a:t>
            </a:r>
            <a:r>
              <a:rPr lang="en-GB" sz="1200" kern="1200" dirty="0">
                <a:solidFill>
                  <a:schemeClr val="tx1"/>
                </a:solidFill>
                <a:effectLst/>
                <a:latin typeface="+mn-lt"/>
                <a:ea typeface="+mn-ea"/>
                <a:cs typeface="+mn-cs"/>
              </a:rPr>
              <a:t> this summer.</a:t>
            </a:r>
          </a:p>
          <a:p>
            <a:r>
              <a:rPr lang="en-GB" sz="1200" kern="1200" dirty="0">
                <a:solidFill>
                  <a:schemeClr val="tx1"/>
                </a:solidFill>
                <a:effectLst/>
                <a:latin typeface="+mn-lt"/>
                <a:ea typeface="+mn-ea"/>
                <a:cs typeface="+mn-cs"/>
              </a:rPr>
              <a:t>T&amp;L – may be able to produce some sort of thing that teachers can share with students about what ‘they’ are often misinterpreting/doing wrong and work on suggestions on how they can improve? Need to be careful in what we do as cannot duplicate what is being done in the paid-for feedback meetings. So details will come later. </a:t>
            </a:r>
          </a:p>
          <a:p>
            <a:r>
              <a:rPr lang="en-GB" sz="1200" b="1" kern="1200" dirty="0">
                <a:solidFill>
                  <a:schemeClr val="tx1"/>
                </a:solidFill>
                <a:effectLst/>
                <a:latin typeface="+mn-lt"/>
                <a:ea typeface="+mn-ea"/>
                <a:cs typeface="+mn-cs"/>
              </a:rPr>
              <a:t>Spring 2020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Core – again, as usual.  How did the mocks go – might </a:t>
            </a:r>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have done anything with </a:t>
            </a:r>
            <a:r>
              <a:rPr lang="en-GB" sz="1200" kern="1200" dirty="0" err="1">
                <a:solidFill>
                  <a:schemeClr val="tx1"/>
                </a:solidFill>
                <a:effectLst/>
                <a:latin typeface="+mn-lt"/>
                <a:ea typeface="+mn-ea"/>
                <a:cs typeface="+mn-cs"/>
              </a:rPr>
              <a:t>MERiT</a:t>
            </a:r>
            <a:r>
              <a:rPr lang="en-GB" sz="1200" kern="1200" dirty="0">
                <a:solidFill>
                  <a:schemeClr val="tx1"/>
                </a:solidFill>
                <a:effectLst/>
                <a:latin typeface="+mn-lt"/>
                <a:ea typeface="+mn-ea"/>
                <a:cs typeface="+mn-cs"/>
              </a:rPr>
              <a:t> that is of more use?  Some feedback indicated that teachers wanted slightly more on this than we did in 2019 spring hub, so need to think about what further we can do so we’re not just rehashing the same stuff over and over.</a:t>
            </a:r>
          </a:p>
          <a:p>
            <a:r>
              <a:rPr lang="en-GB" sz="1200" kern="1200" dirty="0">
                <a:solidFill>
                  <a:schemeClr val="tx1"/>
                </a:solidFill>
                <a:effectLst/>
                <a:latin typeface="+mn-lt"/>
                <a:ea typeface="+mn-ea"/>
                <a:cs typeface="+mn-cs"/>
              </a:rPr>
              <a:t>T&amp;L –  something about maths in science – working with colleagues from GCSE maths assessment</a:t>
            </a:r>
          </a:p>
          <a:p>
            <a:r>
              <a:rPr lang="en-GB" sz="1200" b="1" kern="1200" dirty="0">
                <a:solidFill>
                  <a:schemeClr val="tx1"/>
                </a:solidFill>
                <a:effectLst/>
                <a:latin typeface="+mn-lt"/>
                <a:ea typeface="+mn-ea"/>
                <a:cs typeface="+mn-cs"/>
              </a:rPr>
              <a:t>Summer 2020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Core – again, as usual, but would like to include something to make it a bit different.</a:t>
            </a:r>
          </a:p>
          <a:p>
            <a:r>
              <a:rPr lang="en-GB" sz="1200" kern="1200" dirty="0">
                <a:solidFill>
                  <a:schemeClr val="tx1"/>
                </a:solidFill>
                <a:effectLst/>
                <a:latin typeface="+mn-lt"/>
                <a:ea typeface="+mn-ea"/>
                <a:cs typeface="+mn-cs"/>
              </a:rPr>
              <a:t>T&amp;L -  Session on practical based questions and how to use them –  how they bring in WS, Maths and A&amp;T criteria. Ideas for bringing them in while teaching the practical rather than just using as mocks (revisit Elise’s work of a couple of years ago).  Some teachers have asked for more on ER practical based questions, but there aren’t usually that many and we’ve covered ER to death for the moment.</a:t>
            </a:r>
            <a:endParaRPr lang="en-GB" baseline="0" dirty="0"/>
          </a:p>
          <a:p>
            <a:endParaRPr lang="en-GB" baseline="0" dirty="0"/>
          </a:p>
          <a:p>
            <a:r>
              <a:rPr lang="en-GB" baseline="0" dirty="0"/>
              <a:t>Looking further ahead, we may want to revisit some of our early work (</a:t>
            </a:r>
            <a:r>
              <a:rPr lang="en-GB" baseline="0" dirty="0" err="1"/>
              <a:t>eg</a:t>
            </a:r>
            <a:r>
              <a:rPr lang="en-GB" baseline="0" dirty="0"/>
              <a:t> on AO2, or more on low/high demand questions), as there is quite a churn in attendees and we’ve all learned from what we knew at the beginning</a:t>
            </a:r>
          </a:p>
          <a:p>
            <a:endParaRPr lang="en-GB" baseline="0" dirty="0"/>
          </a:p>
          <a:p>
            <a:r>
              <a:rPr lang="en-GB" b="1" baseline="0" dirty="0"/>
              <a:t>What you need to do after this meeting</a:t>
            </a:r>
          </a:p>
          <a:p>
            <a:r>
              <a:rPr lang="en-GB" baseline="0" dirty="0"/>
              <a:t>Mike will give you a list of  your allocation, and contacts at each school.</a:t>
            </a:r>
          </a:p>
          <a:p>
            <a:r>
              <a:rPr lang="en-GB" baseline="0" dirty="0"/>
              <a:t>Get in touch, introduce yourself and get dates for at least the autumn meetings in the diary.  Then let Cassy know so that she can program them in to the booking system.  You might want to get the whole year booked in with the school – preferences may vary.</a:t>
            </a:r>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Meetings are based around half term breaks, set in discussion with the host school to avoid clashes with other school or local teacher group meetings, and ideally set for the whole academic year so we can programme them in to the booking system and make them available well in advance of the meeting.</a:t>
            </a:r>
          </a:p>
          <a:p>
            <a:r>
              <a:rPr lang="en-GB" baseline="0" dirty="0"/>
              <a:t>Sessions are twilight  (so teachers don’t have to take time out of school)</a:t>
            </a:r>
          </a:p>
          <a:p>
            <a:r>
              <a:rPr lang="en-GB" baseline="0" dirty="0"/>
              <a:t>Usually 1½ hours running from 4 to 5.30 (exact timing is agreed with the host school bearing in mind travel time for attendees). </a:t>
            </a:r>
          </a:p>
          <a:p>
            <a:r>
              <a:rPr lang="en-GB" baseline="0" dirty="0"/>
              <a:t>Presenters sometimes stay on for a while after the session to answer queries if necessary.</a:t>
            </a:r>
          </a:p>
          <a:p>
            <a:endParaRPr lang="en-GB" baseline="0" dirty="0"/>
          </a:p>
          <a:p>
            <a:r>
              <a:rPr lang="en-GB" b="1" baseline="0" dirty="0"/>
              <a:t>Hub meeting format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Core information session – usually seasonal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autumn some info on stats / results from the summer series)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Teaching and learning session different</a:t>
            </a:r>
            <a:r>
              <a:rPr lang="en-GB" sz="1200" kern="1200" baseline="0" dirty="0">
                <a:solidFill>
                  <a:schemeClr val="tx1"/>
                </a:solidFill>
                <a:effectLst/>
                <a:latin typeface="+mn-lt"/>
                <a:ea typeface="+mn-ea"/>
                <a:cs typeface="+mn-cs"/>
              </a:rPr>
              <a:t> each time and </a:t>
            </a:r>
            <a:r>
              <a:rPr lang="en-GB" sz="1200" kern="1200" dirty="0">
                <a:solidFill>
                  <a:schemeClr val="tx1"/>
                </a:solidFill>
                <a:effectLst/>
                <a:latin typeface="+mn-lt"/>
                <a:ea typeface="+mn-ea"/>
                <a:cs typeface="+mn-cs"/>
              </a:rPr>
              <a:t>focused on a particular aspect</a:t>
            </a:r>
            <a:r>
              <a:rPr lang="en-GB" sz="1200" kern="1200" baseline="0" dirty="0">
                <a:solidFill>
                  <a:schemeClr val="tx1"/>
                </a:solidFill>
                <a:effectLst/>
                <a:latin typeface="+mn-lt"/>
                <a:ea typeface="+mn-ea"/>
                <a:cs typeface="+mn-cs"/>
              </a:rPr>
              <a:t> of our assessments</a:t>
            </a:r>
            <a:r>
              <a:rPr lang="en-GB" sz="1200" kern="1200" dirty="0">
                <a:solidFill>
                  <a:schemeClr val="tx1"/>
                </a:solidFill>
                <a:effectLst/>
                <a:latin typeface="+mn-lt"/>
                <a:ea typeface="+mn-ea"/>
                <a:cs typeface="+mn-cs"/>
              </a:rPr>
              <a:t>. Topics are usually set based on feedback from previous</a:t>
            </a:r>
            <a:r>
              <a:rPr lang="en-GB" sz="1200" kern="1200" baseline="0" dirty="0">
                <a:solidFill>
                  <a:schemeClr val="tx1"/>
                </a:solidFill>
                <a:effectLst/>
                <a:latin typeface="+mn-lt"/>
                <a:ea typeface="+mn-ea"/>
                <a:cs typeface="+mn-cs"/>
              </a:rPr>
              <a:t> meetings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Update session usually relatively</a:t>
            </a:r>
            <a:r>
              <a:rPr lang="en-GB" sz="1200" kern="1200" baseline="0" dirty="0">
                <a:solidFill>
                  <a:schemeClr val="tx1"/>
                </a:solidFill>
                <a:effectLst/>
                <a:latin typeface="+mn-lt"/>
                <a:ea typeface="+mn-ea"/>
                <a:cs typeface="+mn-cs"/>
              </a:rPr>
              <a:t> short – any new resources AQA or our family have produced, support meetings that are coming up, any useful links from learned societies or other educational sources.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All meetings are recorded – </a:t>
            </a:r>
            <a:r>
              <a:rPr lang="en-GB" sz="1200" kern="1200" dirty="0" err="1">
                <a:solidFill>
                  <a:schemeClr val="tx1"/>
                </a:solidFill>
                <a:effectLst/>
                <a:latin typeface="+mn-lt"/>
                <a:ea typeface="+mn-ea"/>
                <a:cs typeface="+mn-cs"/>
              </a:rPr>
              <a:t>Ofqual</a:t>
            </a:r>
            <a:r>
              <a:rPr lang="en-GB" sz="1200" kern="1200" dirty="0">
                <a:solidFill>
                  <a:schemeClr val="tx1"/>
                </a:solidFill>
                <a:effectLst/>
                <a:latin typeface="+mn-lt"/>
                <a:ea typeface="+mn-ea"/>
                <a:cs typeface="+mn-cs"/>
              </a:rPr>
              <a:t> requirement for all teacher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meetings.</a:t>
            </a:r>
            <a:r>
              <a:rPr lang="en-GB" sz="1200" kern="1200" baseline="0" dirty="0">
                <a:solidFill>
                  <a:schemeClr val="tx1"/>
                </a:solidFill>
                <a:effectLst/>
                <a:latin typeface="+mn-lt"/>
                <a:ea typeface="+mn-ea"/>
                <a:cs typeface="+mn-cs"/>
              </a:rPr>
              <a:t> Recordings then kept for life of the specification. We do not share the recordings or make them available as resources – they are for regulatory purposes only.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Inevitably there is a lot of talking on the presenter’s part, but also include sections for group discussion and feedback </a:t>
            </a:r>
            <a:endParaRPr lang="en-GB" baseline="0" dirty="0"/>
          </a:p>
          <a:p>
            <a:endParaRPr lang="en-GB" baseline="0" dirty="0"/>
          </a:p>
          <a:p>
            <a:r>
              <a:rPr lang="en-GB" sz="1200" kern="1200" dirty="0">
                <a:solidFill>
                  <a:schemeClr val="tx1"/>
                </a:solidFill>
                <a:effectLst/>
                <a:latin typeface="+mn-lt"/>
                <a:ea typeface="+mn-ea"/>
                <a:cs typeface="+mn-cs"/>
              </a:rPr>
              <a:t>Must make sure all attendees have signed in – or they don’t get the link to the electronic resources (Mike will cover</a:t>
            </a:r>
            <a:r>
              <a:rPr lang="en-GB" sz="1200" kern="1200" baseline="0" dirty="0">
                <a:solidFill>
                  <a:schemeClr val="tx1"/>
                </a:solidFill>
                <a:effectLst/>
                <a:latin typeface="+mn-lt"/>
                <a:ea typeface="+mn-ea"/>
                <a:cs typeface="+mn-cs"/>
              </a:rPr>
              <a:t> this in more detail later)</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We set the programme for a year based on teacher feedback from previous Hubs whenever possible, and make sure examples cover the most recent exam series</a:t>
            </a:r>
            <a:endParaRPr lang="en-GB"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94A7B8-7701-469E-AC70-1C312BA3A61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75640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Core session </a:t>
            </a:r>
            <a:r>
              <a:rPr lang="en-GB" b="1" dirty="0"/>
              <a:t> </a:t>
            </a:r>
            <a:r>
              <a:rPr lang="en-GB" dirty="0"/>
              <a:t>– provisional results data for both GCSE and</a:t>
            </a:r>
            <a:r>
              <a:rPr lang="en-GB" baseline="0" dirty="0"/>
              <a:t> A-levels.  We look at national headline data from JCQ and AQA-specific data.  We keep it fairly high level. Look at changes in entry patterns or anything that has changed significantly from the previous year.  Make sure that links to where the information comes from or where more detailed information can be found are in the supporting documentation.</a:t>
            </a:r>
            <a:endParaRPr lang="en-GB" dirty="0"/>
          </a:p>
          <a:p>
            <a:endParaRPr lang="en-GB" dirty="0"/>
          </a:p>
          <a:p>
            <a:r>
              <a:rPr lang="en-GB" b="1" dirty="0"/>
              <a:t>T&amp;L session </a:t>
            </a:r>
            <a:r>
              <a:rPr lang="en-GB" dirty="0"/>
              <a:t>has evolved</a:t>
            </a:r>
            <a:r>
              <a:rPr lang="en-GB" baseline="0" dirty="0"/>
              <a:t> as we have gone through – in the early years of the new specifications meetings covered development and support for the new specifications – from explaining what Working Scientifically is to Specimen Assessment Materials,  Discussion of the new grade descriptors, The structure of the new papers – </a:t>
            </a:r>
            <a:r>
              <a:rPr lang="en-GB" baseline="0" dirty="0" err="1"/>
              <a:t>eg</a:t>
            </a:r>
            <a:r>
              <a:rPr lang="en-GB" baseline="0" dirty="0"/>
              <a:t> how we would assess recall and application of Physics equations at different levels of demand, Using sample assessments to stretch and challenge the potential Grade 9s, how we will assess maths, </a:t>
            </a:r>
            <a:r>
              <a:rPr lang="en-GB" baseline="0" dirty="0" err="1"/>
              <a:t>practicals</a:t>
            </a:r>
            <a:r>
              <a:rPr lang="en-GB" baseline="0" dirty="0"/>
              <a:t>.</a:t>
            </a:r>
          </a:p>
          <a:p>
            <a:endParaRPr lang="en-GB" baseline="0" dirty="0"/>
          </a:p>
          <a:p>
            <a:r>
              <a:rPr lang="en-GB" baseline="0" dirty="0"/>
              <a:t>Now the specifications have bedded in the focus has changed to helping teachers understand particular aspects of the assessments and how they could use them to help embed skills and understanding in their students. </a:t>
            </a:r>
            <a:r>
              <a:rPr lang="en-GB" dirty="0"/>
              <a:t>Some sort of thing that teachers can share with students about what ‘they’ are often misinterpreting/doing wrong and work on suggestions on how they can improve student understanding for future cohorts.  </a:t>
            </a:r>
            <a:r>
              <a:rPr lang="en-GB" baseline="0" dirty="0"/>
              <a:t>Sessions usually involve looking at actual responses from the summer.</a:t>
            </a:r>
          </a:p>
          <a:p>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Care taken not to clash with information given in paid for Feedback meetings</a:t>
            </a:r>
          </a:p>
          <a:p>
            <a:r>
              <a:rPr lang="en-GB" baseline="0" dirty="0"/>
              <a:t>We work closely with the authors of the paid for Feedback meetings to make sure that what we do in Hubs is different from these meetings. </a:t>
            </a:r>
            <a:endParaRPr lang="en-GB" dirty="0"/>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Autumn 2016</a:t>
            </a:r>
          </a:p>
          <a:p>
            <a:r>
              <a:rPr lang="en-GB" sz="1200" b="1" kern="1200" dirty="0">
                <a:solidFill>
                  <a:schemeClr val="tx1"/>
                </a:solidFill>
                <a:effectLst/>
                <a:latin typeface="+mn-lt"/>
                <a:ea typeface="+mn-ea"/>
                <a:cs typeface="+mn-cs"/>
              </a:rPr>
              <a:t>Preparing for the new GCSEs </a:t>
            </a:r>
            <a:r>
              <a:rPr lang="en-GB" sz="1200" kern="1200" dirty="0">
                <a:solidFill>
                  <a:schemeClr val="tx1"/>
                </a:solidFill>
                <a:effectLst/>
                <a:latin typeface="+mn-lt"/>
                <a:ea typeface="+mn-ea"/>
                <a:cs typeface="+mn-cs"/>
              </a:rPr>
              <a:t>– the new assessment model and structure of the exams, introduction to the new grade boundaries, grade descriptors, required </a:t>
            </a:r>
            <a:r>
              <a:rPr lang="en-GB" sz="1200" kern="1200" dirty="0" err="1">
                <a:solidFill>
                  <a:schemeClr val="tx1"/>
                </a:solidFill>
                <a:effectLst/>
                <a:latin typeface="+mn-lt"/>
                <a:ea typeface="+mn-ea"/>
                <a:cs typeface="+mn-cs"/>
              </a:rPr>
              <a:t>practicals</a:t>
            </a:r>
            <a:endParaRPr lang="en-GB" baseline="0" dirty="0"/>
          </a:p>
          <a:p>
            <a:endParaRPr lang="en-GB" b="1" baseline="0" dirty="0"/>
          </a:p>
          <a:p>
            <a:r>
              <a:rPr lang="en-GB" b="1" baseline="0" dirty="0"/>
              <a:t>Autumn 2017</a:t>
            </a:r>
          </a:p>
          <a:p>
            <a:r>
              <a:rPr lang="en-GB" sz="1200" b="1" kern="1200" dirty="0">
                <a:solidFill>
                  <a:schemeClr val="tx1"/>
                </a:solidFill>
                <a:effectLst/>
                <a:latin typeface="+mn-lt"/>
                <a:ea typeface="+mn-ea"/>
                <a:cs typeface="+mn-cs"/>
              </a:rPr>
              <a:t>Building information</a:t>
            </a:r>
            <a:r>
              <a:rPr lang="en-GB" sz="1200" b="1" kern="1200" baseline="0" dirty="0">
                <a:solidFill>
                  <a:schemeClr val="tx1"/>
                </a:solidFill>
                <a:effectLst/>
                <a:latin typeface="+mn-lt"/>
                <a:ea typeface="+mn-ea"/>
                <a:cs typeface="+mn-cs"/>
              </a:rPr>
              <a:t> on the new GCSEs: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grade boundaries will be set for the new GCSEs, considerations for tier of entry for new exams, Feedback and issues from End of Y10 tests, discussion workshops on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and types of questions we could ask and balancing learning for AO1 and AO2  (recall and application)</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Autumn 2018</a:t>
            </a:r>
          </a:p>
          <a:p>
            <a:r>
              <a:rPr lang="en-GB" sz="1200" b="1" kern="1200" dirty="0">
                <a:solidFill>
                  <a:schemeClr val="tx1"/>
                </a:solidFill>
                <a:effectLst/>
                <a:latin typeface="+mn-lt"/>
                <a:ea typeface="+mn-ea"/>
                <a:cs typeface="+mn-cs"/>
              </a:rPr>
              <a:t>First exam</a:t>
            </a:r>
            <a:r>
              <a:rPr lang="en-GB" sz="1200" b="1" kern="1200" baseline="0" dirty="0">
                <a:solidFill>
                  <a:schemeClr val="tx1"/>
                </a:solidFill>
                <a:effectLst/>
                <a:latin typeface="+mn-lt"/>
                <a:ea typeface="+mn-ea"/>
                <a:cs typeface="+mn-cs"/>
              </a:rPr>
              <a:t> series for new GCSEs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Insights on areas of challenge and success 2018 including student examples, focus on particular areas – complex calculations, language ability in responses. Discussion on  how we assess the same content at different areas of demand and how teachers could adapt some of this year’s assessments for different levels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HD to LD and vice versa)</a:t>
            </a: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Autumn 2019</a:t>
            </a:r>
          </a:p>
          <a:p>
            <a:r>
              <a:rPr lang="en-GB" sz="1200" kern="1200" baseline="0" dirty="0">
                <a:solidFill>
                  <a:schemeClr val="tx1"/>
                </a:solidFill>
                <a:effectLst/>
                <a:latin typeface="+mn-lt"/>
                <a:ea typeface="+mn-ea"/>
                <a:cs typeface="+mn-cs"/>
              </a:rPr>
              <a:t>Headlines on common areas of weakness across all subjects (application of skills, vague use of language, gaps in knowledge), with examples to take back and discuss with colleagues/students, and discussion within the group/sharing ideas of strategies that are being/could be used in teaching to overcome these</a:t>
            </a:r>
          </a:p>
          <a:p>
            <a:r>
              <a:rPr lang="en-GB" sz="1200" kern="1200" baseline="0" dirty="0">
                <a:solidFill>
                  <a:schemeClr val="tx1"/>
                </a:solidFill>
                <a:effectLst/>
                <a:latin typeface="+mn-lt"/>
                <a:ea typeface="+mn-ea"/>
                <a:cs typeface="+mn-cs"/>
              </a:rPr>
              <a:t>Main focus on how AQA assess recall and application of equations at different levels of demand – with examples of what students commonly do wrong/misconceptions from the summer papers to discuss and take back to school. Group discussion of how these could be embedded in teaching to get the best out of students. </a:t>
            </a:r>
            <a:endParaRPr lang="en-GB" baseline="0" dirty="0"/>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b="1" baseline="0" dirty="0"/>
              <a:t>Core session </a:t>
            </a:r>
            <a:r>
              <a:rPr lang="en-GB" b="1" dirty="0"/>
              <a:t> </a:t>
            </a:r>
            <a:r>
              <a:rPr lang="en-GB" dirty="0"/>
              <a:t>–  Spring core sessions are usually based around </a:t>
            </a:r>
            <a:r>
              <a:rPr lang="en-GB" sz="1200" kern="1200" dirty="0">
                <a:solidFill>
                  <a:schemeClr val="tx1"/>
                </a:solidFill>
                <a:effectLst/>
                <a:latin typeface="+mn-lt"/>
                <a:ea typeface="+mn-ea"/>
                <a:cs typeface="+mn-cs"/>
              </a:rPr>
              <a:t>something about the mocks – might </a:t>
            </a:r>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have done anything with </a:t>
            </a:r>
            <a:r>
              <a:rPr lang="en-GB" sz="1200" kern="1200" dirty="0" err="1">
                <a:solidFill>
                  <a:schemeClr val="tx1"/>
                </a:solidFill>
                <a:effectLst/>
                <a:latin typeface="+mn-lt"/>
                <a:ea typeface="+mn-ea"/>
                <a:cs typeface="+mn-cs"/>
              </a:rPr>
              <a:t>MERiT</a:t>
            </a:r>
            <a:r>
              <a:rPr lang="en-GB" sz="1200" kern="1200" dirty="0">
                <a:solidFill>
                  <a:schemeClr val="tx1"/>
                </a:solidFill>
                <a:effectLst/>
                <a:latin typeface="+mn-lt"/>
                <a:ea typeface="+mn-ea"/>
                <a:cs typeface="+mn-cs"/>
              </a:rPr>
              <a:t> that is of more use?  Some feedback indicated that teachers wanted slightly more on this than we did in 2019 spring hub, so need to think about what further we can do so we’re not just rehashing the same stuff over and over.</a:t>
            </a:r>
          </a:p>
          <a:p>
            <a:endParaRPr lang="en-GB" dirty="0"/>
          </a:p>
          <a:p>
            <a:endParaRPr lang="en-GB" dirty="0"/>
          </a:p>
          <a:p>
            <a:r>
              <a:rPr lang="en-GB" b="1" dirty="0"/>
              <a:t>T&amp;L session </a:t>
            </a:r>
            <a:r>
              <a:rPr lang="en-GB" dirty="0"/>
              <a:t>has again evolved</a:t>
            </a:r>
            <a:r>
              <a:rPr lang="en-GB" baseline="0" dirty="0"/>
              <a:t> as we have gone through – early meetings focused on use of SAMs and other resources as mock to help in entry decisions (particularly tier of entry)</a:t>
            </a:r>
          </a:p>
          <a:p>
            <a:endParaRPr lang="en-GB" baseline="0" dirty="0"/>
          </a:p>
          <a:p>
            <a:r>
              <a:rPr lang="en-GB" baseline="0" dirty="0"/>
              <a:t>Now the specifications have bedded in the focus has changed to helping teachers understand particular aspects of the assessments and how they could use them to help embed skills and understanding in their students. </a:t>
            </a:r>
            <a:r>
              <a:rPr lang="en-GB" dirty="0"/>
              <a:t>Some sort of thing that teachers can share with students about what ‘they’ are often misinterpreting/doing wrong and work on suggestions on how they can improve student understanding for future cohorts.  </a:t>
            </a:r>
            <a:r>
              <a:rPr lang="en-GB" baseline="0" dirty="0"/>
              <a:t>Sessions usually involve looking at actual responses from the summer.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Spring 2017</a:t>
            </a:r>
          </a:p>
          <a:p>
            <a:r>
              <a:rPr lang="en-GB" sz="1200" b="1" kern="1200" dirty="0">
                <a:solidFill>
                  <a:schemeClr val="tx1"/>
                </a:solidFill>
                <a:effectLst/>
                <a:latin typeface="+mn-lt"/>
                <a:ea typeface="+mn-ea"/>
                <a:cs typeface="+mn-cs"/>
              </a:rPr>
              <a:t>Preparing for teaching the new GCSEs </a:t>
            </a:r>
            <a:r>
              <a:rPr lang="en-GB" sz="1200" kern="120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focus on where to find resources being developed for the new GCSEs, discussion workshops on teaching the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stretch and challenge, teaching Combined Science, managing formative assessments, mocks for A-levels</a:t>
            </a:r>
          </a:p>
          <a:p>
            <a:endParaRPr lang="en-GB" b="1" baseline="0" dirty="0"/>
          </a:p>
          <a:p>
            <a:r>
              <a:rPr lang="en-GB" b="1" baseline="0" dirty="0"/>
              <a:t>Spring 2018</a:t>
            </a:r>
          </a:p>
          <a:p>
            <a:r>
              <a:rPr lang="en-GB" sz="1200" b="1" kern="1200" dirty="0">
                <a:solidFill>
                  <a:schemeClr val="tx1"/>
                </a:solidFill>
                <a:effectLst/>
                <a:latin typeface="+mn-lt"/>
                <a:ea typeface="+mn-ea"/>
                <a:cs typeface="+mn-cs"/>
              </a:rPr>
              <a:t>Preparing for first assessments</a:t>
            </a:r>
            <a:r>
              <a:rPr lang="en-GB" sz="1200" b="1"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using </a:t>
            </a:r>
            <a:r>
              <a:rPr lang="en-GB" sz="1200" kern="1200" dirty="0">
                <a:solidFill>
                  <a:schemeClr val="tx1"/>
                </a:solidFill>
                <a:effectLst/>
                <a:latin typeface="+mn-lt"/>
                <a:ea typeface="+mn-ea"/>
                <a:cs typeface="+mn-cs"/>
              </a:rPr>
              <a:t>feedback from mocks using </a:t>
            </a:r>
            <a:r>
              <a:rPr lang="en-GB" sz="1200" kern="1200" dirty="0" err="1">
                <a:solidFill>
                  <a:schemeClr val="tx1"/>
                </a:solidFill>
                <a:effectLst/>
                <a:latin typeface="+mn-lt"/>
                <a:ea typeface="+mn-ea"/>
                <a:cs typeface="+mn-cs"/>
              </a:rPr>
              <a:t>MERiT</a:t>
            </a:r>
            <a:r>
              <a:rPr lang="en-GB" sz="1200" kern="1200" dirty="0">
                <a:solidFill>
                  <a:schemeClr val="tx1"/>
                </a:solidFill>
                <a:effectLst/>
                <a:latin typeface="+mn-lt"/>
                <a:ea typeface="+mn-ea"/>
                <a:cs typeface="+mn-cs"/>
              </a:rPr>
              <a:t> analysis tool: information on what can be got from the tool, common headline issues, discussion and input from teachers on what they found from it. Idea for intervention during revision period putting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at the heart of the revision, understanding Extended response questions, including marking sample responses from the SAMs 2 papers</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Spring 2019</a:t>
            </a:r>
          </a:p>
          <a:p>
            <a:r>
              <a:rPr lang="en-GB" sz="1200" b="1" kern="1200" dirty="0">
                <a:solidFill>
                  <a:schemeClr val="tx1"/>
                </a:solidFill>
                <a:effectLst/>
                <a:latin typeface="+mn-lt"/>
                <a:ea typeface="+mn-ea"/>
                <a:cs typeface="+mn-cs"/>
              </a:rPr>
              <a:t>Understanding extended response questions:</a:t>
            </a:r>
            <a:r>
              <a:rPr lang="en-GB" sz="1200" kern="1200" dirty="0">
                <a:solidFill>
                  <a:schemeClr val="tx1"/>
                </a:solidFill>
                <a:effectLst/>
                <a:latin typeface="+mn-lt"/>
                <a:ea typeface="+mn-ea"/>
                <a:cs typeface="+mn-cs"/>
              </a:rPr>
              <a:t> in-depth look at extended response questions, command words, the generic mark schemes and applying them, using student responses from 2018 exams, ideas on how to use these examples back in school and with students to help student understanding of what is required – so increase skill in answering these types of question not just those in the past papers.  Many further examples given in support materials to discuss back in school with colleagues. </a:t>
            </a: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Spring 2020</a:t>
            </a:r>
          </a:p>
          <a:p>
            <a:r>
              <a:rPr lang="en-GB" sz="1200" kern="1200" dirty="0">
                <a:solidFill>
                  <a:schemeClr val="tx1"/>
                </a:solidFill>
                <a:effectLst/>
                <a:latin typeface="+mn-lt"/>
                <a:ea typeface="+mn-ea"/>
                <a:cs typeface="+mn-cs"/>
              </a:rPr>
              <a:t>Focus on maths: some problematic areas and where teachers could reinforce teaching of these particular points: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sig. figs versus decimal places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of standard form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percentages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plotting graphs</a:t>
            </a:r>
          </a:p>
          <a:p>
            <a:r>
              <a:rPr lang="en-GB" sz="1200" kern="1200" dirty="0">
                <a:solidFill>
                  <a:schemeClr val="tx1"/>
                </a:solidFill>
                <a:effectLst/>
                <a:latin typeface="+mn-lt"/>
                <a:ea typeface="+mn-ea"/>
                <a:cs typeface="+mn-cs"/>
              </a:rPr>
              <a:t>Examine where in the SOW could reinforce these problem areas to help students understanding – use examples from the AQA SOWs</a:t>
            </a:r>
            <a:r>
              <a:rPr lang="en-GB" sz="1200" kern="1200" baseline="0" dirty="0">
                <a:solidFill>
                  <a:schemeClr val="tx1"/>
                </a:solidFill>
                <a:effectLst/>
                <a:latin typeface="+mn-lt"/>
                <a:ea typeface="+mn-ea"/>
                <a:cs typeface="+mn-cs"/>
              </a:rPr>
              <a:t> – encourage teacher discussion of their own SOWs.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Include some of our maths-based questions and ideas / discussion on how could incorporate the skills involved into the SOW and teaching</a:t>
            </a:r>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b="1" baseline="0" dirty="0"/>
              <a:t>Core session </a:t>
            </a:r>
            <a:r>
              <a:rPr lang="en-GB" b="1" dirty="0"/>
              <a:t> </a:t>
            </a:r>
            <a:r>
              <a:rPr lang="en-GB" dirty="0"/>
              <a:t>–  </a:t>
            </a:r>
            <a:r>
              <a:rPr lang="en-GB" sz="1200" kern="1200" dirty="0">
                <a:solidFill>
                  <a:schemeClr val="tx1"/>
                </a:solidFill>
                <a:effectLst/>
                <a:latin typeface="+mn-lt"/>
                <a:ea typeface="+mn-ea"/>
                <a:cs typeface="+mn-cs"/>
              </a:rPr>
              <a:t>usually focuses on preparation for results: updates and reminders about use of ERA, what to find where on the website around results, info on Review of results etc.</a:t>
            </a:r>
            <a:endParaRPr lang="en-GB" dirty="0"/>
          </a:p>
          <a:p>
            <a:endParaRPr lang="en-GB" dirty="0"/>
          </a:p>
          <a:p>
            <a:r>
              <a:rPr lang="en-GB" b="1" dirty="0"/>
              <a:t>T&amp;L session </a:t>
            </a:r>
            <a:r>
              <a:rPr lang="en-GB" dirty="0"/>
              <a:t>has again evolved</a:t>
            </a:r>
            <a:r>
              <a:rPr lang="en-GB" baseline="0" dirty="0"/>
              <a:t> as we have gone through – early meetings focused on use of SAMs and other resources as mock to help in entry decisions (particularly tier of entry)</a:t>
            </a:r>
          </a:p>
          <a:p>
            <a:endParaRPr lang="en-GB" b="1" baseline="0" dirty="0"/>
          </a:p>
          <a:p>
            <a:r>
              <a:rPr lang="en-GB" b="1" baseline="0" dirty="0"/>
              <a:t>Summer 2017 </a:t>
            </a:r>
            <a:r>
              <a:rPr lang="en-GB" sz="1200" kern="1200" dirty="0">
                <a:solidFill>
                  <a:schemeClr val="tx1"/>
                </a:solidFill>
                <a:effectLst/>
                <a:latin typeface="+mn-lt"/>
                <a:ea typeface="+mn-ea"/>
                <a:cs typeface="+mn-cs"/>
              </a:rPr>
              <a:t>Focus was getting the most from End of Y10 tests (</a:t>
            </a:r>
            <a:r>
              <a:rPr lang="en-GB" sz="1200" kern="1200" dirty="0" err="1">
                <a:solidFill>
                  <a:schemeClr val="tx1"/>
                </a:solidFill>
                <a:effectLst/>
                <a:latin typeface="+mn-lt"/>
                <a:ea typeface="+mn-ea"/>
                <a:cs typeface="+mn-cs"/>
              </a:rPr>
              <a:t>inc</a:t>
            </a:r>
            <a:r>
              <a:rPr lang="en-GB" sz="1200" kern="1200" dirty="0">
                <a:solidFill>
                  <a:schemeClr val="tx1"/>
                </a:solidFill>
                <a:effectLst/>
                <a:latin typeface="+mn-lt"/>
                <a:ea typeface="+mn-ea"/>
                <a:cs typeface="+mn-cs"/>
              </a:rPr>
              <a:t> initial feedback from teachers), effective use of the SAMs 2 as Y11 mocks to prepare students for 2018 exams (</a:t>
            </a:r>
            <a:r>
              <a:rPr lang="en-GB" sz="1200" kern="1200" dirty="0" err="1">
                <a:solidFill>
                  <a:schemeClr val="tx1"/>
                </a:solidFill>
                <a:effectLst/>
                <a:latin typeface="+mn-lt"/>
                <a:ea typeface="+mn-ea"/>
                <a:cs typeface="+mn-cs"/>
              </a:rPr>
              <a:t>inc</a:t>
            </a:r>
            <a:r>
              <a:rPr lang="en-GB" sz="1200" kern="1200" dirty="0">
                <a:solidFill>
                  <a:schemeClr val="tx1"/>
                </a:solidFill>
                <a:effectLst/>
                <a:latin typeface="+mn-lt"/>
                <a:ea typeface="+mn-ea"/>
                <a:cs typeface="+mn-cs"/>
              </a:rPr>
              <a:t> reminders on structure and length of assessments), setting curriculum targets, discussion groups on maths, teaching the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stretch and challenge, teaching Combined Science.</a:t>
            </a:r>
          </a:p>
          <a:p>
            <a:endParaRPr lang="en-GB" sz="1200" b="1"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Summer 2018 </a:t>
            </a:r>
            <a:r>
              <a:rPr lang="en-GB" sz="1200" kern="1200" dirty="0">
                <a:solidFill>
                  <a:schemeClr val="tx1"/>
                </a:solidFill>
                <a:effectLst/>
                <a:latin typeface="+mn-lt"/>
                <a:ea typeface="+mn-ea"/>
                <a:cs typeface="+mn-cs"/>
              </a:rPr>
              <a:t>reflections on the first two years of teaching the new GCSEs – what has gone well, what changes teachers might make/consider for the future, guide through use of ERA to analyse student performance from 2018 exams and ideas of how to use the analysis to improve focus of teaching for next cohort.</a:t>
            </a:r>
          </a:p>
          <a:p>
            <a:endParaRPr lang="en-GB"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Summer 2019 </a:t>
            </a:r>
            <a:r>
              <a:rPr lang="en-GB" sz="1200" kern="1200" dirty="0">
                <a:solidFill>
                  <a:schemeClr val="tx1"/>
                </a:solidFill>
                <a:effectLst/>
                <a:latin typeface="+mn-lt"/>
                <a:ea typeface="+mn-ea"/>
                <a:cs typeface="+mn-cs"/>
              </a:rPr>
              <a:t>focus on AO3: how we assess AO3 and why, types of questions that assess aspects of AO3 – using examples from Summer 2018 papers at different levels of demand, discussion groups looking at questions assessing same skill at different levels of demand, ideas on how to use same material but amend to change level of demand, use of legacy ISA data sheets and ISA questions as unseen contexts and practice questions. Reminders about ERA and results days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Summer 2020 </a:t>
            </a:r>
            <a:r>
              <a:rPr lang="en-GB" sz="1200" kern="1200" dirty="0">
                <a:solidFill>
                  <a:schemeClr val="tx1"/>
                </a:solidFill>
                <a:effectLst/>
                <a:latin typeface="+mn-lt"/>
                <a:ea typeface="+mn-ea"/>
                <a:cs typeface="+mn-cs"/>
              </a:rPr>
              <a:t>Understanding the language of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which could incorporate assessment of required practical activities, AO3 (esp. AO3/3a and AO3/3b) and WS 4</a:t>
            </a:r>
          </a:p>
          <a:p>
            <a:r>
              <a:rPr lang="en-GB" sz="1200" kern="1200" dirty="0">
                <a:solidFill>
                  <a:schemeClr val="tx1"/>
                </a:solidFill>
                <a:effectLst/>
                <a:latin typeface="+mn-lt"/>
                <a:ea typeface="+mn-ea"/>
                <a:cs typeface="+mn-cs"/>
              </a:rPr>
              <a:t>Examples could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why do repeats?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why take a mean?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about anomalies?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accuracy vs precision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of controls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types of error</a:t>
            </a:r>
          </a:p>
          <a:p>
            <a:r>
              <a:rPr lang="en-GB" sz="1200" kern="1200" dirty="0">
                <a:solidFill>
                  <a:schemeClr val="tx1"/>
                </a:solidFill>
                <a:effectLst/>
                <a:latin typeface="+mn-lt"/>
                <a:ea typeface="+mn-ea"/>
                <a:cs typeface="+mn-cs"/>
              </a:rPr>
              <a:t>Lot of scope to look at 2019 (and 2018) examples of questions that asked these sorts of things, what we are looking for and discussion on how they could be incorporated into teaching (of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and generally) to help student understanding.</a:t>
            </a:r>
          </a:p>
          <a:p>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Looking further ahead, </a:t>
            </a:r>
            <a:r>
              <a:rPr lang="en-GB" sz="1200" kern="1200" dirty="0">
                <a:solidFill>
                  <a:schemeClr val="tx1"/>
                </a:solidFill>
                <a:effectLst/>
                <a:latin typeface="+mn-lt"/>
                <a:ea typeface="+mn-ea"/>
                <a:cs typeface="+mn-cs"/>
              </a:rPr>
              <a:t>we may want to revisit some of our early work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on AO2, or more on low/high demand questions), using student responses from latest exam series and</a:t>
            </a:r>
            <a:r>
              <a:rPr lang="en-GB" sz="1200" kern="1200" baseline="0" dirty="0">
                <a:solidFill>
                  <a:schemeClr val="tx1"/>
                </a:solidFill>
                <a:effectLst/>
                <a:latin typeface="+mn-lt"/>
                <a:ea typeface="+mn-ea"/>
                <a:cs typeface="+mn-cs"/>
              </a:rPr>
              <a:t> experience as the specifications are progressing (by summer 2020 will have been teaching 4 years and in third exam series) </a:t>
            </a:r>
            <a:r>
              <a:rPr lang="en-GB" sz="1200" kern="1200" dirty="0">
                <a:solidFill>
                  <a:schemeClr val="tx1"/>
                </a:solidFill>
                <a:effectLst/>
                <a:latin typeface="+mn-lt"/>
                <a:ea typeface="+mn-ea"/>
                <a:cs typeface="+mn-cs"/>
              </a:rPr>
              <a:t>as there is quite a churn in attendees and we’ve all learned from what we knew at the beginning. We take teacher feedback on meetings to inform our forward plans – so who</a:t>
            </a:r>
            <a:r>
              <a:rPr lang="en-GB" sz="1200" kern="1200" baseline="0" dirty="0">
                <a:solidFill>
                  <a:schemeClr val="tx1"/>
                </a:solidFill>
                <a:effectLst/>
                <a:latin typeface="+mn-lt"/>
                <a:ea typeface="+mn-ea"/>
                <a:cs typeface="+mn-cs"/>
              </a:rPr>
              <a:t> knows?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IF YOU HAVE ANY IDEAS FOR SUBJECTS YOU’D LIKE TO SEE COVERED AT A MEETING  DO CONTACT US. Can’t promise, as some things (such as how to teach) are beyond our remit.</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usually presented at the meeting</a:t>
            </a:r>
          </a:p>
          <a:p>
            <a:endParaRPr lang="en-GB" dirty="0"/>
          </a:p>
          <a:p>
            <a:r>
              <a:rPr lang="en-GB" dirty="0"/>
              <a:t>Get a copy of the presentation slides so can annotate as go through – usually two on a page so big enough to see</a:t>
            </a:r>
          </a:p>
          <a:p>
            <a:r>
              <a:rPr lang="en-GB" dirty="0"/>
              <a:t>At least one booklet of information we go through at the meeting</a:t>
            </a:r>
          </a:p>
          <a:p>
            <a:r>
              <a:rPr lang="en-GB" dirty="0"/>
              <a:t>If looking at student examples will include the ones on the slide</a:t>
            </a:r>
          </a:p>
          <a:p>
            <a:r>
              <a:rPr lang="en-GB" dirty="0"/>
              <a:t>Examples usually have a commentary with each one giving and explaining the marks</a:t>
            </a:r>
          </a:p>
          <a:p>
            <a:r>
              <a:rPr lang="en-GB" dirty="0"/>
              <a:t>If doing a marking exercise the mark scheme will be included</a:t>
            </a:r>
          </a:p>
          <a:p>
            <a:r>
              <a:rPr lang="en-GB" dirty="0"/>
              <a:t>Usually a lot  more examples than we go through at the meeting – to take back and go through with colleagues/students</a:t>
            </a:r>
          </a:p>
          <a:p>
            <a:r>
              <a:rPr lang="en-GB" dirty="0"/>
              <a:t>In that case, commentaries tend to be in a separate booklet so that can go through the examples and then check marking</a:t>
            </a:r>
          </a:p>
          <a:p>
            <a:endParaRPr lang="en-GB" dirty="0"/>
          </a:p>
          <a:p>
            <a:r>
              <a:rPr lang="en-GB" dirty="0"/>
              <a:t>Extra resource materials could include something else that we have mentioned but not necessarily gone through  in detail at the meeting – </a:t>
            </a:r>
            <a:r>
              <a:rPr lang="en-GB" dirty="0" err="1"/>
              <a:t>eg</a:t>
            </a:r>
            <a:r>
              <a:rPr lang="en-GB" dirty="0"/>
              <a:t> in Sumer 2019 we suggested legacy ISA case studies as a source of unseen data for students to analyse and there was a booklet summarising what was there, with an example and ideas on how to use in teaching.  In Autumn 2019 we mentioned resources available to support teaching of equations from </a:t>
            </a:r>
            <a:r>
              <a:rPr lang="en-GB" dirty="0" err="1"/>
              <a:t>Teachit</a:t>
            </a:r>
            <a:r>
              <a:rPr lang="en-GB" dirty="0"/>
              <a:t> and gave a sample of one of the resources available for download</a:t>
            </a:r>
          </a:p>
          <a:p>
            <a:endParaRPr lang="en-GB" dirty="0"/>
          </a:p>
          <a:p>
            <a:r>
              <a:rPr lang="en-GB" dirty="0"/>
              <a:t>Other materials may include information from other parts of the AQA family or something on the website to give more information but not being discussed at meeting – </a:t>
            </a:r>
            <a:r>
              <a:rPr lang="en-GB" dirty="0" err="1"/>
              <a:t>eg</a:t>
            </a:r>
            <a:r>
              <a:rPr lang="en-GB" dirty="0"/>
              <a:t> Timeline for Cycle 3 A-level endorsements visits, Timeline for </a:t>
            </a:r>
            <a:r>
              <a:rPr lang="en-GB" dirty="0" err="1"/>
              <a:t>MERiT</a:t>
            </a:r>
            <a:r>
              <a:rPr lang="en-GB" dirty="0"/>
              <a:t> analysis for mocks, Information  on AQA’s Unit Award Scheme</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DC92AA7-C3A7-4FB5-B589-6874148A521D}"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320355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testimonials from attendees at the latest Hub meetings – mostly very positive although can’t always please everyone</a:t>
            </a:r>
          </a:p>
          <a:p>
            <a:endParaRPr lang="en-GB" dirty="0"/>
          </a:p>
          <a:p>
            <a:r>
              <a:rPr lang="en-GB" dirty="0"/>
              <a:t>Always try to act on feedback, or at least explain why we can’t do something on a particular topic.  Particularly welcome ideas on what might be useful topics to cover for the future – although as are usually working about a year ahead it can be a while before an idea comes to fruit.</a:t>
            </a:r>
          </a:p>
          <a:p>
            <a:endParaRPr lang="en-GB" dirty="0"/>
          </a:p>
          <a:p>
            <a:endParaRPr lang="en-GB" dirty="0"/>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FF133D6-CD33-4BCA-94E1-081D0214901B}"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227523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Basically on the website – rolling page as latest set goes on oldest one goes to the Archive page.</a:t>
            </a:r>
          </a:p>
          <a:p>
            <a:pPr lvl="0"/>
            <a:r>
              <a:rPr lang="en-GB" sz="1200" kern="1200" dirty="0">
                <a:solidFill>
                  <a:schemeClr val="tx1"/>
                </a:solidFill>
                <a:effectLst/>
                <a:latin typeface="+mn-lt"/>
                <a:ea typeface="+mn-ea"/>
                <a:cs typeface="+mn-cs"/>
              </a:rPr>
              <a:t>Any useful ones to point up? </a:t>
            </a: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Dedicated Hub page on the AQA website</a:t>
            </a:r>
          </a:p>
          <a:p>
            <a:r>
              <a:rPr lang="en-GB" dirty="0"/>
              <a:t>Rolling movement of content – so when the Autumn 2019 materials go up the Autumn 2018 materials go on to the Archive page</a:t>
            </a:r>
          </a:p>
          <a:p>
            <a:r>
              <a:rPr lang="en-GB" dirty="0"/>
              <a:t>Archive page</a:t>
            </a:r>
          </a:p>
          <a:p>
            <a:r>
              <a:rPr lang="en-GB" dirty="0"/>
              <a:t>Hub outreach</a:t>
            </a:r>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Handout of Hub materials from 2016 onwards – just titles as listed on website and a brief description of what they are to whet your appetite</a:t>
            </a:r>
          </a:p>
          <a:p>
            <a:endParaRPr lang="en-GB" dirty="0"/>
          </a:p>
          <a:p>
            <a:r>
              <a:rPr lang="en-GB" dirty="0"/>
              <a:t>Go and look for yourself – useful material there.</a:t>
            </a:r>
          </a:p>
          <a:p>
            <a:endParaRPr lang="en-GB" dirty="0"/>
          </a:p>
          <a:p>
            <a:r>
              <a:rPr lang="en-GB" dirty="0"/>
              <a:t>However, a lot of people don’t know about/use so we’re … </a:t>
            </a:r>
            <a:r>
              <a:rPr lang="en-GB" dirty="0" err="1"/>
              <a:t>tah</a:t>
            </a:r>
            <a:r>
              <a:rPr lang="en-GB" dirty="0"/>
              <a:t> dah! Next slide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835E6B6-A367-4273-8A5E-D63B4A620D60}"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37089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Using materials we have presented at Hub (and some other) presentations to build up a bank of useful resources for teachers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Basically, building up a bank of materials that teachers</a:t>
            </a:r>
            <a:r>
              <a:rPr lang="en-GB" sz="1200" kern="1200" baseline="0" dirty="0">
                <a:solidFill>
                  <a:schemeClr val="tx1"/>
                </a:solidFill>
                <a:effectLst/>
                <a:latin typeface="+mn-lt"/>
                <a:ea typeface="+mn-ea"/>
                <a:cs typeface="+mn-cs"/>
              </a:rPr>
              <a:t> can use as training back in school  - </a:t>
            </a:r>
            <a:r>
              <a:rPr lang="en-GB" sz="1200" kern="1200" baseline="0" dirty="0" err="1">
                <a:solidFill>
                  <a:schemeClr val="tx1"/>
                </a:solidFill>
                <a:effectLst/>
                <a:latin typeface="+mn-lt"/>
                <a:ea typeface="+mn-ea"/>
                <a:cs typeface="+mn-cs"/>
              </a:rPr>
              <a:t>powerpoints</a:t>
            </a:r>
            <a:r>
              <a:rPr lang="en-GB" sz="1200" kern="1200" baseline="0" dirty="0">
                <a:solidFill>
                  <a:schemeClr val="tx1"/>
                </a:solidFill>
                <a:effectLst/>
                <a:latin typeface="+mn-lt"/>
                <a:ea typeface="+mn-ea"/>
                <a:cs typeface="+mn-cs"/>
              </a:rPr>
              <a:t> and activities to increase understanding of aspects of our assessments.  Help as CPD but also reinforce messages given out at Hubs regarding ideas on embedding important skills in students rather than just bashing knowledge into them.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ER published in October 2019, AO2 in November 2019</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More to come in 2020.</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Encourage to download, and comment on for us</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aseline="0" dirty="0"/>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699AE44-A6C5-4ED7-ACBB-D99D12FF200E}"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Not a strict item by item agenda, as bullet points 3 and 4 are included in my talk about the format of the meeting</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069CBB-C582-4FE3-9005-3862E5E7396C}"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408379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94A7B8-7701-469E-AC70-1C312BA3A616}"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75640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Brief history of Hubs</a:t>
            </a:r>
          </a:p>
          <a:p>
            <a:r>
              <a:rPr lang="en-GB" dirty="0"/>
              <a:t>The Hub network was set up in 2013, with 15 schools</a:t>
            </a:r>
            <a:r>
              <a:rPr lang="en-GB" baseline="0" dirty="0"/>
              <a:t> signed up across the country </a:t>
            </a:r>
          </a:p>
          <a:p>
            <a:r>
              <a:rPr lang="en-GB" baseline="0" dirty="0"/>
              <a:t>Originally run and presented by AQA staff: Elise and Gerard</a:t>
            </a:r>
          </a:p>
          <a:p>
            <a:r>
              <a:rPr lang="en-GB" baseline="0" dirty="0"/>
              <a:t>Termly twilight meetings, aimed originally at demystifying AQA, especially issues around our specifications and assessments.</a:t>
            </a:r>
          </a:p>
          <a:p>
            <a:r>
              <a:rPr lang="en-GB" baseline="0" dirty="0"/>
              <a:t>As we expanded, we recruited Science Advisors to present, easing the stretch on AQA staff.  Initially 5 extras as went up from 15 to 30 schools very quickly.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used to write to schools in the area of the Hub to invite attendees – also to those who had already attended – at that stage was manageable because still quite small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Booklet contains an example of the presentation from the Autumn 2014 meetings – in which we were preparing for teaching of the new A-levels and winding up to reform of the GCSEs</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403D8F6-5BFE-4B8E-9128-629019AC2CA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217723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Steady expansion year on year until we now run 56 meetings each term.</a:t>
            </a:r>
          </a:p>
          <a:p>
            <a:r>
              <a:rPr lang="en-GB" baseline="0" dirty="0"/>
              <a:t>Some schools have come and gone, but a number of the original schools are still with us.  (9 of the original 15 are still at that school)</a:t>
            </a:r>
          </a:p>
          <a:p>
            <a:r>
              <a:rPr lang="en-GB" baseline="0" dirty="0"/>
              <a:t>As we expanded, AQA staff no longer able to cover all meetings, so we recruited a team of Science Advisors – this is now 16 experts, with different backgrounds as science advisors, lead examiners (NOT question writers, leaders of marking teams), educational consultants who act as advocates.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AQA staff write the materials and train the presenters for each session</a:t>
            </a:r>
            <a:endParaRPr lang="en-GB" baseline="0" dirty="0"/>
          </a:p>
          <a:p>
            <a:r>
              <a:rPr lang="en-GB" baseline="0" dirty="0"/>
              <a:t>Many of the original Science Advisors are also still with us, although some have moved on or retired.   </a:t>
            </a:r>
          </a:p>
          <a:p>
            <a:r>
              <a:rPr lang="en-GB" baseline="0" dirty="0"/>
              <a:t>We have three meetings a year at which we discuss feedback from the previous meetings, any issues that we feel are important to know, go through the materials for the next meeting and discuss plans for the future.</a:t>
            </a:r>
          </a:p>
          <a:p>
            <a:r>
              <a:rPr lang="en-GB" baseline="0" dirty="0"/>
              <a:t>Feedback from attendees is positive, with teachers seeming to appreciate the topics we choose and the knowledge and quality of the presenters and venues</a:t>
            </a:r>
          </a:p>
          <a:p>
            <a:endParaRPr lang="en-GB" baseline="0" dirty="0"/>
          </a:p>
          <a:p>
            <a:r>
              <a:rPr lang="en-GB" baseline="0" dirty="0"/>
              <a:t>Because of size of network ,because unfeasible to write to only  </a:t>
            </a:r>
            <a:r>
              <a:rPr lang="en-GB" baseline="0" dirty="0" err="1"/>
              <a:t>afew</a:t>
            </a:r>
            <a:r>
              <a:rPr lang="en-GB" baseline="0" dirty="0"/>
              <a:t> centres, so now teachers can book on to a convenient meeting – either from the Science Home page (next slide) or can go through the Professional Development page of the website.  Booking goes live as soon as possible in the term – ideally during the holiday before. (</a:t>
            </a:r>
            <a:r>
              <a:rPr lang="en-GB" baseline="0" dirty="0" err="1"/>
              <a:t>eg</a:t>
            </a:r>
            <a:r>
              <a:rPr lang="en-GB" baseline="0" dirty="0"/>
              <a:t> Autumn Hubs were </a:t>
            </a:r>
            <a:r>
              <a:rPr lang="en-GB" baseline="0" dirty="0" err="1"/>
              <a:t>mosty</a:t>
            </a:r>
            <a:r>
              <a:rPr lang="en-GB" baseline="0" dirty="0"/>
              <a:t> up on the website in August ready for booking).</a:t>
            </a:r>
          </a:p>
          <a:p>
            <a:endParaRPr lang="en-GB" baseline="0" dirty="0"/>
          </a:p>
          <a:p>
            <a:r>
              <a:rPr lang="en-GB" baseline="0" dirty="0"/>
              <a:t>Always include a brief summary of what the focus of the next meeting will be – so can choose </a:t>
            </a:r>
          </a:p>
          <a:p>
            <a:endParaRPr lang="en-GB" baseline="0" dirty="0"/>
          </a:p>
          <a:p>
            <a:r>
              <a:rPr lang="en-GB" baseline="0" dirty="0"/>
              <a:t>Go to link to show network 2019/20:</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hlinkClick r:id="rId3"/>
              </a:rPr>
              <a:t>https://www.google.com/maps/d/viewer?mid=11wdNkFqMdtFEfbV_f2n-H0QSnkuuWK1F&amp;ll=52.904181944922065%2C-0.6802375523074033&amp;z=7</a:t>
            </a:r>
            <a:endParaRPr lang="en-GB" baseline="0" dirty="0"/>
          </a:p>
          <a:p>
            <a:endParaRPr lang="en-GB" baseline="0" dirty="0"/>
          </a:p>
          <a:p>
            <a:endParaRPr lang="en-GB" baseline="0" dirty="0"/>
          </a:p>
          <a:p>
            <a:r>
              <a:rPr lang="en-GB" b="1" baseline="0" dirty="0"/>
              <a:t>Evolution of purpose of meetings </a:t>
            </a:r>
            <a:r>
              <a:rPr lang="en-GB" dirty="0"/>
              <a:t>to include teaching and learning focus as well as information giving</a:t>
            </a:r>
          </a:p>
          <a:p>
            <a:endParaRPr lang="en-GB" baseline="0" dirty="0"/>
          </a:p>
          <a:p>
            <a:r>
              <a:rPr lang="en-GB" baseline="0" dirty="0"/>
              <a:t>Early meetings covered development and support for the new specifications – from explaining what Working Scientifically is to Specimen Assessment Materials,  Discussion of the new grade descriptors, The structure of the new papers – </a:t>
            </a:r>
            <a:r>
              <a:rPr lang="en-GB" baseline="0" dirty="0" err="1"/>
              <a:t>eg</a:t>
            </a:r>
            <a:r>
              <a:rPr lang="en-GB" baseline="0" dirty="0"/>
              <a:t> how we would assess recall and application of Physics equations at different levels of demand, Using sample assessments to stretch and challenge the potential Grade 9s, how we will assess maths, </a:t>
            </a:r>
            <a:r>
              <a:rPr lang="en-GB" baseline="0" dirty="0" err="1"/>
              <a:t>practicals</a:t>
            </a:r>
            <a:r>
              <a:rPr lang="en-GB" baseline="0" dirty="0"/>
              <a:t>,</a:t>
            </a:r>
          </a:p>
          <a:p>
            <a:endParaRPr lang="en-GB" baseline="0" dirty="0"/>
          </a:p>
          <a:p>
            <a:r>
              <a:rPr lang="en-GB" baseline="0" dirty="0"/>
              <a:t>Then as the specifications have bedded in the focus has changed slightly to helping teachers understand particular aspects of the assessments and discuss how they could use them to help embed skills and understanding in their students.  This year we have looked at Extended response and AO3 and discussed ideas on how teachers can use the examples with their department and with their students.</a:t>
            </a:r>
          </a:p>
          <a:p>
            <a:endParaRPr lang="en-GB" baseline="0" dirty="0"/>
          </a:p>
          <a:p>
            <a:r>
              <a:rPr lang="en-GB" baseline="0" dirty="0"/>
              <a:t>All the past presentations and support booklets are on the website.</a:t>
            </a:r>
          </a:p>
          <a:p>
            <a:endParaRPr lang="en-GB" baseline="0" dirty="0"/>
          </a:p>
          <a:p>
            <a:r>
              <a:rPr lang="en-GB" baseline="0" dirty="0"/>
              <a:t>For each meeting there are materials we go through with teachers at the meeting, plus usually further examples for them to take away to use with their department.  There’s usually a round-up of currently available or upcoming AQA and AQA family resources to keep teachers up to date.</a:t>
            </a:r>
          </a:p>
          <a:p>
            <a:endParaRPr lang="en-GB" baseline="0" dirty="0"/>
          </a:p>
          <a:p>
            <a:r>
              <a:rPr lang="en-GB" baseline="0" dirty="0"/>
              <a:t>Meetings still face to face, but considering doing at least one online Hub per term so can reach teachers who can’t get to a local meeting.</a:t>
            </a:r>
          </a:p>
          <a:p>
            <a:endParaRPr lang="en-GB" baseline="0" dirty="0"/>
          </a:p>
          <a:p>
            <a:endParaRPr lang="en-GB"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76FB1CB-A6AC-4302-A424-4E9054B7070C}"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247018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network as it stands at the moment.  We</a:t>
            </a:r>
            <a:r>
              <a:rPr lang="en-GB" baseline="0" dirty="0"/>
              <a:t> carefully select each Hub to ensure good transport links (so travel time is relatively short). Areas of the country where there are more AQA schools have more Hubs to ensure they are not over-subscribed.</a:t>
            </a:r>
          </a:p>
          <a:p>
            <a:r>
              <a:rPr lang="en-GB" baseline="0" dirty="0"/>
              <a:t>Attendee numbers are steady year on year and vary from 10 to between 30 and 40, depending on area of the country and time of year.</a:t>
            </a:r>
          </a:p>
          <a:p>
            <a:endParaRPr lang="en-GB" baseline="0" dirty="0"/>
          </a:p>
          <a:p>
            <a:r>
              <a:rPr lang="en-GB" baseline="0" dirty="0"/>
              <a:t>The local Hub to Reading is Kendrick school</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0C1D885-8695-4101-BA4C-B8072D005C2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137197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on the website where Hubs are booked:</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4380D2C-573F-4646-8A2D-45FDE0218428}"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67520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Course information for Autumn 2019 Hubs – find on booking page – specific for each Hub</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9AD32F6-5545-4D93-84AF-905426907614}"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2450853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aqa.org.uk/subjects/science/hub-schools-networ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aqa.org.uk/subjects/science/hub-schools-network/science-meeting-materials-archiv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aqa.org.uk/subjects/science/hub-schools-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117112" cy="968675"/>
          </a:xfrm>
        </p:spPr>
        <p:txBody>
          <a:bodyPr/>
          <a:lstStyle/>
          <a:p>
            <a:r>
              <a:rPr lang="en-GB" dirty="0"/>
              <a:t>ASE Annual Conference: </a:t>
            </a:r>
            <a:br>
              <a:rPr lang="en-GB" dirty="0"/>
            </a:br>
            <a:r>
              <a:rPr lang="en-GB" dirty="0"/>
              <a:t>The GCSE Science Hub network</a:t>
            </a:r>
          </a:p>
        </p:txBody>
      </p:sp>
      <p:sp>
        <p:nvSpPr>
          <p:cNvPr id="3" name="Subtitle 2"/>
          <p:cNvSpPr>
            <a:spLocks noGrp="1"/>
          </p:cNvSpPr>
          <p:nvPr>
            <p:ph type="subTitle" idx="1"/>
          </p:nvPr>
        </p:nvSpPr>
        <p:spPr/>
        <p:txBody>
          <a:bodyPr/>
          <a:lstStyle/>
          <a:p>
            <a:r>
              <a:rPr lang="en-GB" dirty="0"/>
              <a:t>Jane Bryant</a:t>
            </a:r>
          </a:p>
        </p:txBody>
      </p:sp>
      <p:sp>
        <p:nvSpPr>
          <p:cNvPr id="4" name="Content Placeholder 3"/>
          <p:cNvSpPr>
            <a:spLocks noGrp="1"/>
          </p:cNvSpPr>
          <p:nvPr>
            <p:ph sz="quarter" idx="12"/>
          </p:nvPr>
        </p:nvSpPr>
        <p:spPr/>
        <p:txBody>
          <a:bodyPr/>
          <a:lstStyle/>
          <a:p>
            <a:r>
              <a:rPr lang="en-GB" dirty="0"/>
              <a:t>Spring 2020</a:t>
            </a:r>
          </a:p>
        </p:txBody>
      </p:sp>
      <p:pic>
        <p:nvPicPr>
          <p:cNvPr id="6" name="Picture 5">
            <a:extLst>
              <a:ext uri="{FF2B5EF4-FFF2-40B4-BE49-F238E27FC236}">
                <a16:creationId xmlns:a16="http://schemas.microsoft.com/office/drawing/2014/main" id="{36D2CD4B-9998-4142-8064-D7646185DE5C}"/>
              </a:ext>
            </a:extLst>
          </p:cNvPr>
          <p:cNvPicPr/>
          <p:nvPr/>
        </p:nvPicPr>
        <p:blipFill>
          <a:blip r:embed="rId3">
            <a:extLst>
              <a:ext uri="{28A0092B-C50C-407E-A947-70E740481C1C}">
                <a14:useLocalDpi xmlns:a14="http://schemas.microsoft.com/office/drawing/2010/main" val="0"/>
              </a:ext>
            </a:extLst>
          </a:blip>
          <a:stretch>
            <a:fillRect/>
          </a:stretch>
        </p:blipFill>
        <p:spPr>
          <a:xfrm>
            <a:off x="5058234" y="2505447"/>
            <a:ext cx="3810549" cy="3810549"/>
          </a:xfrm>
          <a:prstGeom prst="rect">
            <a:avLst/>
          </a:prstGeom>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FEFA-3871-4527-B443-E1A0E7AE85D6}"/>
              </a:ext>
            </a:extLst>
          </p:cNvPr>
          <p:cNvSpPr>
            <a:spLocks noGrp="1"/>
          </p:cNvSpPr>
          <p:nvPr>
            <p:ph type="title"/>
          </p:nvPr>
        </p:nvSpPr>
        <p:spPr/>
        <p:txBody>
          <a:bodyPr/>
          <a:lstStyle/>
          <a:p>
            <a:r>
              <a:rPr lang="en-GB" dirty="0"/>
              <a:t>Course information</a:t>
            </a:r>
          </a:p>
        </p:txBody>
      </p:sp>
      <p:sp>
        <p:nvSpPr>
          <p:cNvPr id="3" name="Footer Placeholder 2">
            <a:extLst>
              <a:ext uri="{FF2B5EF4-FFF2-40B4-BE49-F238E27FC236}">
                <a16:creationId xmlns:a16="http://schemas.microsoft.com/office/drawing/2014/main" id="{FD1AE3CF-888A-4246-98BC-DC1D47AE809C}"/>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487C9A70-84E6-48E3-B1FC-058637B87241}"/>
              </a:ext>
            </a:extLst>
          </p:cNvPr>
          <p:cNvSpPr>
            <a:spLocks noGrp="1"/>
          </p:cNvSpPr>
          <p:nvPr>
            <p:ph type="sldNum" sz="quarter" idx="4"/>
          </p:nvPr>
        </p:nvSpPr>
        <p:spPr/>
        <p:txBody>
          <a:bodyPr/>
          <a:lstStyle/>
          <a:p>
            <a:fld id="{9D4704D4-DAEA-4D4A-A9DC-4373E3AC7101}" type="slidenum">
              <a:rPr lang="en-GB" smtClean="0"/>
              <a:pPr/>
              <a:t>10</a:t>
            </a:fld>
            <a:endParaRPr lang="en-GB" dirty="0"/>
          </a:p>
        </p:txBody>
      </p:sp>
      <p:pic>
        <p:nvPicPr>
          <p:cNvPr id="11" name="Content Placeholder 10">
            <a:extLst>
              <a:ext uri="{FF2B5EF4-FFF2-40B4-BE49-F238E27FC236}">
                <a16:creationId xmlns:a16="http://schemas.microsoft.com/office/drawing/2014/main" id="{1F6A34BD-676F-45AB-BD02-FFDF4A6B8983}"/>
              </a:ext>
            </a:extLst>
          </p:cNvPr>
          <p:cNvPicPr>
            <a:picLocks noGrp="1" noChangeAspect="1"/>
          </p:cNvPicPr>
          <p:nvPr>
            <p:ph idx="1"/>
          </p:nvPr>
        </p:nvPicPr>
        <p:blipFill>
          <a:blip r:embed="rId3"/>
          <a:stretch>
            <a:fillRect/>
          </a:stretch>
        </p:blipFill>
        <p:spPr>
          <a:xfrm>
            <a:off x="632113" y="1661799"/>
            <a:ext cx="8045450" cy="2804151"/>
          </a:xfrm>
        </p:spPr>
      </p:pic>
    </p:spTree>
    <p:extLst>
      <p:ext uri="{BB962C8B-B14F-4D97-AF65-F5344CB8AC3E}">
        <p14:creationId xmlns:p14="http://schemas.microsoft.com/office/powerpoint/2010/main" val="159398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the Hubs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600"/>
            <a:ext cx="8045200" cy="3659797"/>
          </a:xfrm>
        </p:spPr>
        <p:txBody>
          <a:bodyPr/>
          <a:lstStyle/>
          <a:p>
            <a:r>
              <a:rPr lang="en-GB" dirty="0"/>
              <a:t>Networking and collaboration</a:t>
            </a:r>
          </a:p>
          <a:p>
            <a:r>
              <a:rPr lang="en-GB" dirty="0"/>
              <a:t>Keeping teachers up to date with:</a:t>
            </a:r>
          </a:p>
          <a:p>
            <a:pPr lvl="1">
              <a:buClr>
                <a:schemeClr val="tx2"/>
              </a:buClr>
              <a:buSzPct val="50000"/>
              <a:buFont typeface="Courier New" panose="02070309020205020404" pitchFamily="49" charset="0"/>
              <a:buChar char="o"/>
            </a:pPr>
            <a:r>
              <a:rPr lang="en-GB" dirty="0"/>
              <a:t>specifications</a:t>
            </a:r>
          </a:p>
          <a:p>
            <a:pPr lvl="1">
              <a:buClr>
                <a:schemeClr val="tx2"/>
              </a:buClr>
              <a:buSzPct val="50000"/>
              <a:buFont typeface="Courier New" panose="02070309020205020404" pitchFamily="49" charset="0"/>
              <a:buChar char="o"/>
            </a:pPr>
            <a:r>
              <a:rPr lang="en-GB" dirty="0"/>
              <a:t>assessments</a:t>
            </a:r>
          </a:p>
          <a:p>
            <a:pPr lvl="1">
              <a:buClr>
                <a:schemeClr val="tx2"/>
              </a:buClr>
              <a:buSzPct val="50000"/>
              <a:buFont typeface="Courier New" panose="02070309020205020404" pitchFamily="49" charset="0"/>
              <a:buChar char="o"/>
            </a:pPr>
            <a:r>
              <a:rPr lang="en-GB" dirty="0"/>
              <a:t>results</a:t>
            </a:r>
          </a:p>
          <a:p>
            <a:r>
              <a:rPr lang="en-GB" dirty="0"/>
              <a:t>Sharing experience and good practice</a:t>
            </a:r>
          </a:p>
          <a:p>
            <a:r>
              <a:rPr lang="en-GB" dirty="0"/>
              <a:t>Ideas on using our assessments to inform teaching and learning</a:t>
            </a:r>
          </a:p>
          <a:p>
            <a:r>
              <a:rPr lang="en-GB" dirty="0"/>
              <a:t>Certificate of attendance for CPD portfolios</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167193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 of Hub meetings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Content Placeholder 4"/>
          <p:cNvSpPr>
            <a:spLocks noGrp="1"/>
          </p:cNvSpPr>
          <p:nvPr>
            <p:ph idx="1"/>
          </p:nvPr>
        </p:nvSpPr>
        <p:spPr/>
        <p:txBody>
          <a:bodyPr/>
          <a:lstStyle/>
          <a:p>
            <a:pPr>
              <a:spcBef>
                <a:spcPts val="0"/>
              </a:spcBef>
            </a:pPr>
            <a:r>
              <a:rPr lang="en-GB" dirty="0"/>
              <a:t>Three meetings each year</a:t>
            </a:r>
          </a:p>
          <a:p>
            <a:pPr lvl="1">
              <a:spcBef>
                <a:spcPts val="0"/>
              </a:spcBef>
              <a:buClr>
                <a:schemeClr val="bg2"/>
              </a:buClr>
              <a:buSzPct val="50000"/>
              <a:buFont typeface="Courier New" panose="02070309020205020404" pitchFamily="49" charset="0"/>
              <a:buChar char="o"/>
            </a:pPr>
            <a:r>
              <a:rPr lang="en-GB" dirty="0"/>
              <a:t>Autumn – October/November</a:t>
            </a:r>
          </a:p>
          <a:p>
            <a:pPr lvl="1">
              <a:spcBef>
                <a:spcPts val="0"/>
              </a:spcBef>
              <a:buClr>
                <a:schemeClr val="bg2"/>
              </a:buClr>
              <a:buSzPct val="50000"/>
              <a:buFont typeface="Courier New" panose="02070309020205020404" pitchFamily="49" charset="0"/>
              <a:buChar char="o"/>
            </a:pPr>
            <a:r>
              <a:rPr lang="en-GB" dirty="0"/>
              <a:t>Spring – February/March </a:t>
            </a:r>
          </a:p>
          <a:p>
            <a:pPr lvl="1">
              <a:spcBef>
                <a:spcPts val="0"/>
              </a:spcBef>
              <a:buClr>
                <a:schemeClr val="bg2"/>
              </a:buClr>
              <a:buSzPct val="50000"/>
              <a:buFont typeface="Courier New" panose="02070309020205020404" pitchFamily="49" charset="0"/>
              <a:buChar char="o"/>
            </a:pPr>
            <a:r>
              <a:rPr lang="en-GB" dirty="0"/>
              <a:t>Summer – May/June</a:t>
            </a:r>
          </a:p>
          <a:p>
            <a:pPr>
              <a:spcBef>
                <a:spcPts val="0"/>
              </a:spcBef>
            </a:pPr>
            <a:r>
              <a:rPr lang="en-GB" dirty="0"/>
              <a:t>Three main parts</a:t>
            </a:r>
          </a:p>
          <a:p>
            <a:pPr lvl="1">
              <a:spcBef>
                <a:spcPts val="0"/>
              </a:spcBef>
              <a:buClr>
                <a:schemeClr val="bg2"/>
              </a:buClr>
              <a:buSzPct val="50000"/>
              <a:buFont typeface="Courier New" panose="02070309020205020404" pitchFamily="49" charset="0"/>
              <a:buChar char="o"/>
            </a:pPr>
            <a:r>
              <a:rPr lang="en-GB" dirty="0"/>
              <a:t>Core</a:t>
            </a:r>
          </a:p>
          <a:p>
            <a:pPr lvl="1">
              <a:spcBef>
                <a:spcPts val="0"/>
              </a:spcBef>
              <a:buClr>
                <a:schemeClr val="bg2"/>
              </a:buClr>
              <a:buSzPct val="50000"/>
              <a:buFont typeface="Courier New" panose="02070309020205020404" pitchFamily="49" charset="0"/>
              <a:buChar char="o"/>
            </a:pPr>
            <a:r>
              <a:rPr lang="en-GB" dirty="0"/>
              <a:t>Teaching and learning</a:t>
            </a:r>
          </a:p>
          <a:p>
            <a:pPr lvl="1">
              <a:spcBef>
                <a:spcPts val="0"/>
              </a:spcBef>
              <a:buClr>
                <a:schemeClr val="bg2"/>
              </a:buClr>
              <a:buSzPct val="50000"/>
              <a:buFont typeface="Courier New" panose="02070309020205020404" pitchFamily="49" charset="0"/>
              <a:buChar char="o"/>
            </a:pPr>
            <a:r>
              <a:rPr lang="en-GB" dirty="0"/>
              <a:t>Updates</a:t>
            </a:r>
          </a:p>
          <a:p>
            <a:pPr>
              <a:spcBef>
                <a:spcPts val="0"/>
              </a:spcBef>
            </a:pPr>
            <a:endParaRPr lang="en-GB" dirty="0"/>
          </a:p>
        </p:txBody>
      </p:sp>
    </p:spTree>
    <p:extLst>
      <p:ext uri="{BB962C8B-B14F-4D97-AF65-F5344CB8AC3E}">
        <p14:creationId xmlns:p14="http://schemas.microsoft.com/office/powerpoint/2010/main" val="309866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Hubs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600"/>
            <a:ext cx="8045200" cy="3659797"/>
          </a:xfrm>
        </p:spPr>
        <p:txBody>
          <a:bodyPr/>
          <a:lstStyle/>
          <a:p>
            <a:pPr marL="0" indent="0">
              <a:buNone/>
            </a:pPr>
            <a:r>
              <a:rPr lang="en-GB" dirty="0"/>
              <a:t>Core session</a:t>
            </a:r>
          </a:p>
          <a:p>
            <a:r>
              <a:rPr lang="en-GB" dirty="0"/>
              <a:t>Provisional results statistics for the summer</a:t>
            </a:r>
          </a:p>
          <a:p>
            <a:r>
              <a:rPr lang="en-GB" dirty="0"/>
              <a:t>High-level information and guidance on series-specific issues (eg </a:t>
            </a:r>
            <a:r>
              <a:rPr lang="en-GB" dirty="0" err="1"/>
              <a:t>tiering</a:t>
            </a:r>
            <a:r>
              <a:rPr lang="en-GB" dirty="0"/>
              <a:t> decisions in 2018 papers) </a:t>
            </a:r>
          </a:p>
          <a:p>
            <a:pPr marL="0" indent="0">
              <a:buNone/>
            </a:pPr>
            <a:r>
              <a:rPr lang="en-GB" dirty="0"/>
              <a:t>Teaching and learning session</a:t>
            </a:r>
          </a:p>
          <a:p>
            <a:r>
              <a:rPr lang="en-GB" dirty="0"/>
              <a:t>2016 – preparing for the new GCSEs</a:t>
            </a:r>
          </a:p>
          <a:p>
            <a:r>
              <a:rPr lang="en-GB" dirty="0"/>
              <a:t>2017 – building information on the new GCSEs</a:t>
            </a:r>
          </a:p>
          <a:p>
            <a:r>
              <a:rPr lang="en-GB" dirty="0"/>
              <a:t>2018 – areas of challenge and success</a:t>
            </a:r>
          </a:p>
          <a:p>
            <a:r>
              <a:rPr lang="en-GB" dirty="0"/>
              <a:t>2019 – assessing recall and application of equations</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97625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Spring Hubs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600"/>
            <a:ext cx="8045200" cy="3659797"/>
          </a:xfrm>
        </p:spPr>
        <p:txBody>
          <a:bodyPr/>
          <a:lstStyle/>
          <a:p>
            <a:pPr marL="0" indent="0">
              <a:buNone/>
            </a:pPr>
            <a:r>
              <a:rPr lang="en-GB" dirty="0"/>
              <a:t>Core session</a:t>
            </a:r>
          </a:p>
          <a:p>
            <a:r>
              <a:rPr lang="en-GB" dirty="0"/>
              <a:t>Analysing and using outcomes of mock exams to inform interventions before exams</a:t>
            </a:r>
          </a:p>
          <a:p>
            <a:pPr marL="0" indent="0">
              <a:buNone/>
            </a:pPr>
            <a:r>
              <a:rPr lang="en-GB" dirty="0"/>
              <a:t>Teaching and learning session</a:t>
            </a:r>
          </a:p>
          <a:p>
            <a:r>
              <a:rPr lang="en-GB" dirty="0"/>
              <a:t>2017 – preparing to teach the new GCSEs</a:t>
            </a:r>
          </a:p>
          <a:p>
            <a:r>
              <a:rPr lang="en-GB" dirty="0"/>
              <a:t>2018 – preparing for the first exams</a:t>
            </a:r>
          </a:p>
          <a:p>
            <a:r>
              <a:rPr lang="en-GB" dirty="0"/>
              <a:t>2019 – understanding extended response questions</a:t>
            </a:r>
          </a:p>
          <a:p>
            <a:r>
              <a:rPr lang="en-GB" dirty="0"/>
              <a:t>2020 – focus on maths: some problematic areas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264016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Summer Hubs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599"/>
            <a:ext cx="8045200" cy="4406400"/>
          </a:xfrm>
        </p:spPr>
        <p:txBody>
          <a:bodyPr/>
          <a:lstStyle/>
          <a:p>
            <a:pPr marL="0" indent="0">
              <a:buNone/>
            </a:pPr>
            <a:r>
              <a:rPr lang="en-GB" dirty="0"/>
              <a:t>Core session</a:t>
            </a:r>
          </a:p>
          <a:p>
            <a:r>
              <a:rPr lang="en-GB" dirty="0"/>
              <a:t>Preparing for results day and beyond:</a:t>
            </a:r>
          </a:p>
          <a:p>
            <a:pPr lvl="1">
              <a:buClr>
                <a:schemeClr val="tx2"/>
              </a:buClr>
              <a:buSzPct val="50000"/>
              <a:buFont typeface="Courier New" panose="02070309020205020404" pitchFamily="49" charset="0"/>
              <a:buChar char="o"/>
            </a:pPr>
            <a:r>
              <a:rPr lang="en-GB" dirty="0"/>
              <a:t>use of ERA to analyse results</a:t>
            </a:r>
          </a:p>
          <a:p>
            <a:pPr lvl="1">
              <a:buClr>
                <a:schemeClr val="tx2"/>
              </a:buClr>
              <a:buSzPct val="50000"/>
              <a:buFont typeface="Courier New" panose="02070309020205020404" pitchFamily="49" charset="0"/>
              <a:buChar char="o"/>
            </a:pPr>
            <a:r>
              <a:rPr lang="en-GB" dirty="0"/>
              <a:t>where to find information on results day</a:t>
            </a:r>
          </a:p>
          <a:p>
            <a:pPr marL="0" indent="0">
              <a:buNone/>
            </a:pPr>
            <a:r>
              <a:rPr lang="en-GB" dirty="0"/>
              <a:t>Teaching and learning session</a:t>
            </a:r>
          </a:p>
          <a:p>
            <a:r>
              <a:rPr lang="en-GB" dirty="0"/>
              <a:t>2017 – getting the most from the End of Y10 tests</a:t>
            </a:r>
          </a:p>
          <a:p>
            <a:r>
              <a:rPr lang="en-GB" dirty="0"/>
              <a:t>2018 – reflections on the first two years of the new GCSEs</a:t>
            </a:r>
          </a:p>
          <a:p>
            <a:r>
              <a:rPr lang="en-GB" dirty="0"/>
              <a:t>2019 – focus on AO3</a:t>
            </a:r>
          </a:p>
          <a:p>
            <a:r>
              <a:rPr lang="en-GB" dirty="0"/>
              <a:t>2020 – understanding the language of </a:t>
            </a:r>
            <a:r>
              <a:rPr lang="en-GB" dirty="0" err="1"/>
              <a:t>practicals</a:t>
            </a:r>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418628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2765-F47E-4D4C-B30D-F34D1FBD3867}"/>
              </a:ext>
            </a:extLst>
          </p:cNvPr>
          <p:cNvSpPr>
            <a:spLocks noGrp="1"/>
          </p:cNvSpPr>
          <p:nvPr>
            <p:ph type="title"/>
          </p:nvPr>
        </p:nvSpPr>
        <p:spPr/>
        <p:txBody>
          <a:bodyPr/>
          <a:lstStyle/>
          <a:p>
            <a:r>
              <a:rPr lang="en-GB" dirty="0"/>
              <a:t>Support materials</a:t>
            </a:r>
          </a:p>
        </p:txBody>
      </p:sp>
      <p:sp>
        <p:nvSpPr>
          <p:cNvPr id="3" name="Footer Placeholder 2">
            <a:extLst>
              <a:ext uri="{FF2B5EF4-FFF2-40B4-BE49-F238E27FC236}">
                <a16:creationId xmlns:a16="http://schemas.microsoft.com/office/drawing/2014/main" id="{7E2DB6BC-2BC2-4705-9B27-2522270F621C}"/>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737B9310-E308-41B7-A24A-E6B20EBDE752}"/>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Content Placeholder 4">
            <a:extLst>
              <a:ext uri="{FF2B5EF4-FFF2-40B4-BE49-F238E27FC236}">
                <a16:creationId xmlns:a16="http://schemas.microsoft.com/office/drawing/2014/main" id="{4E89B829-2EEB-4199-8653-693F8A9A69FF}"/>
              </a:ext>
            </a:extLst>
          </p:cNvPr>
          <p:cNvSpPr>
            <a:spLocks noGrp="1"/>
          </p:cNvSpPr>
          <p:nvPr>
            <p:ph idx="1"/>
          </p:nvPr>
        </p:nvSpPr>
        <p:spPr/>
        <p:txBody>
          <a:bodyPr/>
          <a:lstStyle/>
          <a:p>
            <a:pPr marL="0" indent="0">
              <a:buNone/>
            </a:pPr>
            <a:r>
              <a:rPr lang="en-GB" dirty="0"/>
              <a:t>Materials at the meeting</a:t>
            </a:r>
          </a:p>
          <a:p>
            <a:r>
              <a:rPr lang="en-GB" dirty="0"/>
              <a:t>Copies of the presentation slides</a:t>
            </a:r>
          </a:p>
          <a:p>
            <a:r>
              <a:rPr lang="en-GB" dirty="0"/>
              <a:t>Booklet(s) of resources specific to meeting</a:t>
            </a:r>
          </a:p>
          <a:p>
            <a:r>
              <a:rPr lang="en-GB" dirty="0"/>
              <a:t>Extra resource materials</a:t>
            </a:r>
          </a:p>
          <a:p>
            <a:r>
              <a:rPr lang="en-GB" dirty="0"/>
              <a:t>Other materials</a:t>
            </a:r>
          </a:p>
          <a:p>
            <a:pPr marL="0" indent="0">
              <a:buNone/>
            </a:pPr>
            <a:r>
              <a:rPr lang="en-GB" dirty="0"/>
              <a:t>Accessing materials after the meeting</a:t>
            </a:r>
          </a:p>
          <a:p>
            <a:r>
              <a:rPr lang="en-GB" dirty="0"/>
              <a:t>Log in to account to download – immediately after Hub</a:t>
            </a:r>
          </a:p>
          <a:p>
            <a:r>
              <a:rPr lang="en-GB" dirty="0"/>
              <a:t>Download from AQA website – after all Hubs are finished</a:t>
            </a:r>
          </a:p>
          <a:p>
            <a:endParaRPr lang="en-GB" dirty="0"/>
          </a:p>
          <a:p>
            <a:endParaRPr lang="en-GB" dirty="0"/>
          </a:p>
        </p:txBody>
      </p:sp>
    </p:spTree>
    <p:extLst>
      <p:ext uri="{BB962C8B-B14F-4D97-AF65-F5344CB8AC3E}">
        <p14:creationId xmlns:p14="http://schemas.microsoft.com/office/powerpoint/2010/main" val="260296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C98B-544A-4B6B-ADF5-21A6B620E1D6}"/>
              </a:ext>
            </a:extLst>
          </p:cNvPr>
          <p:cNvSpPr>
            <a:spLocks noGrp="1"/>
          </p:cNvSpPr>
          <p:nvPr>
            <p:ph type="title"/>
          </p:nvPr>
        </p:nvSpPr>
        <p:spPr/>
        <p:txBody>
          <a:bodyPr/>
          <a:lstStyle/>
          <a:p>
            <a:r>
              <a:rPr lang="en-GB" dirty="0"/>
              <a:t>Feedback from 2019 Hubs</a:t>
            </a:r>
          </a:p>
        </p:txBody>
      </p:sp>
      <p:sp>
        <p:nvSpPr>
          <p:cNvPr id="3" name="Footer Placeholder 2">
            <a:extLst>
              <a:ext uri="{FF2B5EF4-FFF2-40B4-BE49-F238E27FC236}">
                <a16:creationId xmlns:a16="http://schemas.microsoft.com/office/drawing/2014/main" id="{CC6073FE-2F83-4A77-BA78-B865E6A386E5}"/>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1EE40FE3-3E27-49EB-89D3-7B41D4405A1C}"/>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Content Placeholder 4">
            <a:extLst>
              <a:ext uri="{FF2B5EF4-FFF2-40B4-BE49-F238E27FC236}">
                <a16:creationId xmlns:a16="http://schemas.microsoft.com/office/drawing/2014/main" id="{BEFBA16B-2490-4183-A307-FA75D8FE724C}"/>
              </a:ext>
            </a:extLst>
          </p:cNvPr>
          <p:cNvSpPr>
            <a:spLocks noGrp="1"/>
          </p:cNvSpPr>
          <p:nvPr>
            <p:ph idx="1"/>
          </p:nvPr>
        </p:nvSpPr>
        <p:spPr/>
        <p:txBody>
          <a:bodyPr/>
          <a:lstStyle/>
          <a:p>
            <a:r>
              <a:rPr lang="en-GB" dirty="0"/>
              <a:t>‘This was my first hub meeting and it went above and beyond my expectations’. </a:t>
            </a:r>
          </a:p>
          <a:p>
            <a:r>
              <a:rPr lang="en-GB" dirty="0"/>
              <a:t>‘Lots of material and resources provided that can be used to share back with our science departments.’ </a:t>
            </a:r>
          </a:p>
          <a:p>
            <a:r>
              <a:rPr lang="en-GB" dirty="0"/>
              <a:t>‘I had requested some training on AO3 questions and it was given with plenty of resources and activities’. </a:t>
            </a:r>
          </a:p>
          <a:p>
            <a:r>
              <a:rPr lang="en-GB" dirty="0"/>
              <a:t>‘Made me think about how I could improve my practice’.</a:t>
            </a:r>
          </a:p>
          <a:p>
            <a:r>
              <a:rPr lang="en-GB" dirty="0"/>
              <a:t>‘Lots of resources and a big impact on differentiation’.</a:t>
            </a:r>
          </a:p>
          <a:p>
            <a:r>
              <a:rPr lang="en-GB" dirty="0"/>
              <a:t>‘A lot of strategies introduced which can be embedded straight into my teaching practice’. </a:t>
            </a:r>
          </a:p>
          <a:p>
            <a:r>
              <a:rPr lang="en-GB" dirty="0"/>
              <a:t>‘Always worth the effort even when tired!’</a:t>
            </a:r>
          </a:p>
          <a:p>
            <a:endParaRPr lang="en-GB" dirty="0"/>
          </a:p>
          <a:p>
            <a:endParaRPr lang="en-GB" dirty="0"/>
          </a:p>
        </p:txBody>
      </p:sp>
    </p:spTree>
    <p:extLst>
      <p:ext uri="{BB962C8B-B14F-4D97-AF65-F5344CB8AC3E}">
        <p14:creationId xmlns:p14="http://schemas.microsoft.com/office/powerpoint/2010/main" val="357066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find Hub resources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600"/>
            <a:ext cx="8045200" cy="3659797"/>
          </a:xfrm>
        </p:spPr>
        <p:txBody>
          <a:bodyPr/>
          <a:lstStyle/>
          <a:p>
            <a:pPr marL="0" indent="0">
              <a:buNone/>
            </a:pPr>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18</a:t>
            </a:fld>
            <a:endParaRPr lang="en-GB" dirty="0"/>
          </a:p>
        </p:txBody>
      </p:sp>
      <p:pic>
        <p:nvPicPr>
          <p:cNvPr id="7" name="Picture 6">
            <a:extLst>
              <a:ext uri="{FF2B5EF4-FFF2-40B4-BE49-F238E27FC236}">
                <a16:creationId xmlns:a16="http://schemas.microsoft.com/office/drawing/2014/main" id="{5BB217C6-3DB2-4276-B34D-B91E44E7B7BE}"/>
              </a:ext>
            </a:extLst>
          </p:cNvPr>
          <p:cNvPicPr>
            <a:picLocks noChangeAspect="1"/>
          </p:cNvPicPr>
          <p:nvPr/>
        </p:nvPicPr>
        <p:blipFill rotWithShape="1">
          <a:blip r:embed="rId3"/>
          <a:srcRect l="2205" b="3029"/>
          <a:stretch/>
        </p:blipFill>
        <p:spPr>
          <a:xfrm>
            <a:off x="540000" y="1731600"/>
            <a:ext cx="8140736" cy="4495945"/>
          </a:xfrm>
          <a:prstGeom prst="rect">
            <a:avLst/>
          </a:prstGeom>
        </p:spPr>
      </p:pic>
      <p:sp>
        <p:nvSpPr>
          <p:cNvPr id="8" name="Rectangle 7">
            <a:extLst>
              <a:ext uri="{FF2B5EF4-FFF2-40B4-BE49-F238E27FC236}">
                <a16:creationId xmlns:a16="http://schemas.microsoft.com/office/drawing/2014/main" id="{DA78A00D-B803-4C06-A219-6E9A37311B80}"/>
              </a:ext>
            </a:extLst>
          </p:cNvPr>
          <p:cNvSpPr/>
          <p:nvPr/>
        </p:nvSpPr>
        <p:spPr>
          <a:xfrm>
            <a:off x="540000" y="1368000"/>
            <a:ext cx="8305487" cy="338554"/>
          </a:xfrm>
          <a:prstGeom prst="rect">
            <a:avLst/>
          </a:prstGeom>
        </p:spPr>
        <p:txBody>
          <a:bodyPr wrap="square">
            <a:spAutoFit/>
          </a:bodyPr>
          <a:lstStyle/>
          <a:p>
            <a:r>
              <a:rPr lang="en-GB" sz="1600" dirty="0">
                <a:solidFill>
                  <a:schemeClr val="accent2"/>
                </a:solidFill>
                <a:hlinkClick r:id="rId4">
                  <a:extLst>
                    <a:ext uri="{A12FA001-AC4F-418D-AE19-62706E023703}">
                      <ahyp:hlinkClr xmlns:ahyp="http://schemas.microsoft.com/office/drawing/2018/hyperlinkcolor" val="tx"/>
                    </a:ext>
                  </a:extLst>
                </a:hlinkClick>
              </a:rPr>
              <a:t>aqa.org.uk/subjects/science/hub-schools-network</a:t>
            </a:r>
            <a:r>
              <a:rPr lang="en-GB" sz="1600" dirty="0">
                <a:solidFill>
                  <a:schemeClr val="accent2"/>
                </a:solidFill>
              </a:rPr>
              <a:t> </a:t>
            </a:r>
          </a:p>
        </p:txBody>
      </p:sp>
    </p:spTree>
    <p:extLst>
      <p:ext uri="{BB962C8B-B14F-4D97-AF65-F5344CB8AC3E}">
        <p14:creationId xmlns:p14="http://schemas.microsoft.com/office/powerpoint/2010/main" val="5895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778B-C692-477D-B24B-D2A1BCCB5160}"/>
              </a:ext>
            </a:extLst>
          </p:cNvPr>
          <p:cNvSpPr>
            <a:spLocks noGrp="1"/>
          </p:cNvSpPr>
          <p:nvPr>
            <p:ph type="title"/>
          </p:nvPr>
        </p:nvSpPr>
        <p:spPr/>
        <p:txBody>
          <a:bodyPr/>
          <a:lstStyle/>
          <a:p>
            <a:r>
              <a:rPr lang="en-GB" dirty="0"/>
              <a:t>Archive of Hub resources</a:t>
            </a:r>
          </a:p>
        </p:txBody>
      </p:sp>
      <p:sp>
        <p:nvSpPr>
          <p:cNvPr id="3" name="Footer Placeholder 2">
            <a:extLst>
              <a:ext uri="{FF2B5EF4-FFF2-40B4-BE49-F238E27FC236}">
                <a16:creationId xmlns:a16="http://schemas.microsoft.com/office/drawing/2014/main" id="{C84DE8D7-6EBE-48FB-A69B-949170484178}"/>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663ED1B1-899B-44DD-A155-A74A2C93B4B6}"/>
              </a:ext>
            </a:extLst>
          </p:cNvPr>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7" name="Content Placeholder 6">
            <a:extLst>
              <a:ext uri="{FF2B5EF4-FFF2-40B4-BE49-F238E27FC236}">
                <a16:creationId xmlns:a16="http://schemas.microsoft.com/office/drawing/2014/main" id="{DCA9FB42-3E42-4F09-8A69-EE5F5BCB99C9}"/>
              </a:ext>
            </a:extLst>
          </p:cNvPr>
          <p:cNvPicPr>
            <a:picLocks noGrp="1" noChangeAspect="1"/>
          </p:cNvPicPr>
          <p:nvPr>
            <p:ph idx="1"/>
          </p:nvPr>
        </p:nvPicPr>
        <p:blipFill>
          <a:blip r:embed="rId3"/>
          <a:stretch>
            <a:fillRect/>
          </a:stretch>
        </p:blipFill>
        <p:spPr>
          <a:xfrm>
            <a:off x="540000" y="1731963"/>
            <a:ext cx="7067126" cy="4406900"/>
          </a:xfrm>
        </p:spPr>
      </p:pic>
      <p:sp>
        <p:nvSpPr>
          <p:cNvPr id="8" name="Rectangle 7">
            <a:extLst>
              <a:ext uri="{FF2B5EF4-FFF2-40B4-BE49-F238E27FC236}">
                <a16:creationId xmlns:a16="http://schemas.microsoft.com/office/drawing/2014/main" id="{595B65FB-DDBB-4067-8C8D-DFB51870CCB7}"/>
              </a:ext>
            </a:extLst>
          </p:cNvPr>
          <p:cNvSpPr/>
          <p:nvPr/>
        </p:nvSpPr>
        <p:spPr>
          <a:xfrm>
            <a:off x="539999" y="1368000"/>
            <a:ext cx="8489701" cy="338554"/>
          </a:xfrm>
          <a:prstGeom prst="rect">
            <a:avLst/>
          </a:prstGeom>
        </p:spPr>
        <p:txBody>
          <a:bodyPr wrap="square">
            <a:spAutoFit/>
          </a:bodyPr>
          <a:lstStyle/>
          <a:p>
            <a:r>
              <a:rPr lang="en-GB" sz="1600" dirty="0">
                <a:solidFill>
                  <a:schemeClr val="accent2"/>
                </a:solidFill>
                <a:hlinkClick r:id="rId4">
                  <a:extLst>
                    <a:ext uri="{A12FA001-AC4F-418D-AE19-62706E023703}">
                      <ahyp:hlinkClr xmlns:ahyp="http://schemas.microsoft.com/office/drawing/2018/hyperlinkcolor" val="tx"/>
                    </a:ext>
                  </a:extLst>
                </a:hlinkClick>
              </a:rPr>
              <a:t>aqa.org.uk/subjects/science/hub-schools-network/science-meeting-materials-archive</a:t>
            </a:r>
            <a:r>
              <a:rPr lang="en-GB" sz="1600" dirty="0">
                <a:solidFill>
                  <a:schemeClr val="accent2"/>
                </a:solidFill>
              </a:rPr>
              <a:t> </a:t>
            </a:r>
          </a:p>
        </p:txBody>
      </p:sp>
    </p:spTree>
    <p:extLst>
      <p:ext uri="{BB962C8B-B14F-4D97-AF65-F5344CB8AC3E}">
        <p14:creationId xmlns:p14="http://schemas.microsoft.com/office/powerpoint/2010/main" val="203452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on the Hub resources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a:xfrm>
            <a:off x="540000" y="1731600"/>
            <a:ext cx="8045200" cy="3659797"/>
          </a:xfrm>
        </p:spPr>
        <p:txBody>
          <a:bodyPr/>
          <a:lstStyle/>
          <a:p>
            <a:r>
              <a:rPr lang="en-GB" dirty="0"/>
              <a:t>Modular training materials: repurposing Hub resources for a wider audience</a:t>
            </a:r>
          </a:p>
          <a:p>
            <a:pPr lvl="1">
              <a:buClr>
                <a:schemeClr val="tx2"/>
              </a:buClr>
              <a:buSzPct val="50000"/>
              <a:buFont typeface="Courier New" panose="02070309020205020404" pitchFamily="49" charset="0"/>
              <a:buChar char="o"/>
            </a:pPr>
            <a:r>
              <a:rPr lang="en-GB" dirty="0"/>
              <a:t>Extended response questions</a:t>
            </a:r>
          </a:p>
          <a:p>
            <a:pPr lvl="1">
              <a:buClr>
                <a:schemeClr val="tx2"/>
              </a:buClr>
              <a:buSzPct val="50000"/>
              <a:buFont typeface="Courier New" panose="02070309020205020404" pitchFamily="49" charset="0"/>
              <a:buChar char="o"/>
            </a:pPr>
            <a:r>
              <a:rPr lang="en-GB" dirty="0"/>
              <a:t>Understanding AO2</a:t>
            </a:r>
          </a:p>
          <a:p>
            <a:pPr>
              <a:buFont typeface="Arial" panose="020B0604020202020204" pitchFamily="34" charset="0"/>
              <a:buChar char="•"/>
            </a:pPr>
            <a:r>
              <a:rPr lang="en-GB" dirty="0"/>
              <a:t>Resources in development</a:t>
            </a:r>
          </a:p>
          <a:p>
            <a:pPr lvl="1">
              <a:buClr>
                <a:schemeClr val="tx2"/>
              </a:buClr>
              <a:buSzPct val="50000"/>
              <a:buFont typeface="Courier New" panose="02070309020205020404" pitchFamily="49" charset="0"/>
              <a:buChar char="o"/>
            </a:pPr>
            <a:r>
              <a:rPr lang="en-GB" dirty="0"/>
              <a:t>Understanding AO3</a:t>
            </a:r>
          </a:p>
          <a:p>
            <a:pPr lvl="1">
              <a:buClr>
                <a:schemeClr val="tx2"/>
              </a:buClr>
              <a:buSzPct val="50000"/>
              <a:buFont typeface="Courier New" panose="02070309020205020404" pitchFamily="49" charset="0"/>
              <a:buChar char="o"/>
            </a:pPr>
            <a:r>
              <a:rPr lang="en-GB" dirty="0"/>
              <a:t>Maths in science</a:t>
            </a:r>
          </a:p>
          <a:p>
            <a:pPr lvl="1">
              <a:buClr>
                <a:schemeClr val="tx2"/>
              </a:buClr>
              <a:buSzPct val="50000"/>
              <a:buFont typeface="Courier New" panose="02070309020205020404" pitchFamily="49" charset="0"/>
              <a:buChar char="o"/>
            </a:pPr>
            <a:r>
              <a:rPr lang="en-GB" dirty="0"/>
              <a:t>Assessment of practical skills</a:t>
            </a:r>
          </a:p>
          <a:p>
            <a:pPr marL="0" indent="0">
              <a:buNone/>
            </a:pPr>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2099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21</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app</a:t>
            </a:r>
            <a:r>
              <a:rPr lang="en-GB" sz="2400" dirty="0"/>
              <a:t>.</a:t>
            </a:r>
          </a:p>
          <a:p>
            <a:pPr>
              <a:spcBef>
                <a:spcPts val="0"/>
              </a:spcBef>
            </a:pPr>
            <a:endParaRPr lang="en-GB" sz="2400" dirty="0"/>
          </a:p>
          <a:p>
            <a:pPr>
              <a:spcBef>
                <a:spcPts val="0"/>
              </a:spcBef>
            </a:pPr>
            <a:r>
              <a:rPr lang="en-GB" sz="2400" dirty="0"/>
              <a:t>Using the postcards provided, please write:</a:t>
            </a:r>
          </a:p>
          <a:p>
            <a:pPr lvl="1">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spcBef>
                <a:spcPts val="0"/>
              </a:spcBef>
              <a:buClr>
                <a:schemeClr val="tx2"/>
              </a:buClr>
              <a:buSzPct val="50000"/>
              <a:buFont typeface="Courier New" panose="02070309020205020404" pitchFamily="49" charset="0"/>
              <a:buChar char="o"/>
            </a:pPr>
            <a:r>
              <a:rPr lang="en-GB" sz="2400" dirty="0"/>
              <a:t>one thing you feel could be improved.</a:t>
            </a:r>
          </a:p>
          <a:p>
            <a:pPr lvl="1">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69033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for the session</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pPr lvl="0" fontAlgn="base"/>
            <a:r>
              <a:rPr lang="en-GB" dirty="0"/>
              <a:t>History and purpose of the Hub network</a:t>
            </a:r>
          </a:p>
          <a:p>
            <a:pPr lvl="0" fontAlgn="base"/>
            <a:r>
              <a:rPr lang="en-GB" dirty="0"/>
              <a:t>Meeting format</a:t>
            </a:r>
          </a:p>
          <a:p>
            <a:pPr lvl="0" fontAlgn="base"/>
            <a:r>
              <a:rPr lang="en-GB" dirty="0"/>
              <a:t>What we’ve covered in the past</a:t>
            </a:r>
          </a:p>
          <a:p>
            <a:pPr lvl="0" fontAlgn="base"/>
            <a:r>
              <a:rPr lang="en-GB" dirty="0"/>
              <a:t>What we’re planning for 2020</a:t>
            </a:r>
          </a:p>
          <a:p>
            <a:pPr lvl="0" fontAlgn="base"/>
            <a:r>
              <a:rPr lang="en-GB" dirty="0"/>
              <a:t>Accessing Hub materials</a:t>
            </a:r>
          </a:p>
          <a:p>
            <a:pPr lvl="0" fontAlgn="base"/>
            <a:r>
              <a:rPr lang="en-GB" dirty="0"/>
              <a:t>Developing materials for a wider audience</a:t>
            </a:r>
          </a:p>
          <a:p>
            <a:pPr lvl="0" fontAlgn="base"/>
            <a:endParaRPr lang="en-GB" dirty="0"/>
          </a:p>
          <a:p>
            <a:pPr marL="0" lvl="0" indent="0" fontAlgn="base">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9981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and purpose of the Hub network</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Content Placeholder 4"/>
          <p:cNvSpPr>
            <a:spLocks noGrp="1"/>
          </p:cNvSpPr>
          <p:nvPr>
            <p:ph idx="1"/>
          </p:nvPr>
        </p:nvSpPr>
        <p:spPr/>
        <p:txBody>
          <a:bodyPr/>
          <a:lstStyle/>
          <a:p>
            <a:pPr>
              <a:spcBef>
                <a:spcPts val="0"/>
              </a:spcBef>
            </a:pPr>
            <a:r>
              <a:rPr lang="en-GB" dirty="0"/>
              <a:t>Why the Hubs were set up</a:t>
            </a:r>
          </a:p>
          <a:p>
            <a:pPr>
              <a:spcBef>
                <a:spcPts val="0"/>
              </a:spcBef>
            </a:pPr>
            <a:r>
              <a:rPr lang="en-GB" dirty="0"/>
              <a:t>Expansion of the network</a:t>
            </a:r>
          </a:p>
          <a:p>
            <a:pPr>
              <a:spcBef>
                <a:spcPts val="0"/>
              </a:spcBef>
            </a:pPr>
            <a:r>
              <a:rPr lang="en-GB" dirty="0"/>
              <a:t>Purpose of the Hubs</a:t>
            </a:r>
          </a:p>
        </p:txBody>
      </p:sp>
    </p:spTree>
    <p:extLst>
      <p:ext uri="{BB962C8B-B14F-4D97-AF65-F5344CB8AC3E}">
        <p14:creationId xmlns:p14="http://schemas.microsoft.com/office/powerpoint/2010/main" val="148474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original Hubs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a:t>Set up in 2013</a:t>
            </a:r>
          </a:p>
          <a:p>
            <a:pPr>
              <a:spcBef>
                <a:spcPts val="0"/>
              </a:spcBef>
            </a:pPr>
            <a:r>
              <a:rPr lang="en-GB" dirty="0"/>
              <a:t>Free termly twilight sessions</a:t>
            </a:r>
          </a:p>
          <a:p>
            <a:pPr>
              <a:spcBef>
                <a:spcPts val="0"/>
              </a:spcBef>
            </a:pPr>
            <a:r>
              <a:rPr lang="en-GB" dirty="0"/>
              <a:t>Originally 15 schools across the country</a:t>
            </a:r>
          </a:p>
          <a:p>
            <a:pPr>
              <a:spcBef>
                <a:spcPts val="0"/>
              </a:spcBef>
            </a:pPr>
            <a:r>
              <a:rPr lang="en-GB" dirty="0"/>
              <a:t>Written, presented and supported by AQA staff</a:t>
            </a:r>
          </a:p>
          <a:p>
            <a:pPr>
              <a:spcBef>
                <a:spcPts val="0"/>
              </a:spcBef>
            </a:pPr>
            <a:r>
              <a:rPr lang="en-GB" dirty="0"/>
              <a:t>Purpose was to demystify issues around AQA’s specifications and assessments</a:t>
            </a:r>
          </a:p>
          <a:p>
            <a:pPr>
              <a:spcBef>
                <a:spcPts val="0"/>
              </a:spcBef>
            </a:pPr>
            <a:r>
              <a:rPr lang="en-GB" dirty="0"/>
              <a:t>Invitations sent out termly to schools local to Hub</a:t>
            </a:r>
          </a:p>
          <a:p>
            <a:pPr>
              <a:spcBef>
                <a:spcPts val="0"/>
              </a:spcBef>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20206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Expansion of the network</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4294967295"/>
          </p:nvPr>
        </p:nvSpPr>
        <p:spPr>
          <a:xfrm>
            <a:off x="540000" y="1731600"/>
            <a:ext cx="8045200" cy="4406804"/>
          </a:xfrm>
          <a:prstGeom prst="rect">
            <a:avLst/>
          </a:prstGeom>
        </p:spPr>
        <p:txBody>
          <a:bodyPr/>
          <a:lstStyle/>
          <a:p>
            <a:r>
              <a:rPr lang="en-GB" dirty="0"/>
              <a:t>Steady expansion to increase access</a:t>
            </a:r>
          </a:p>
          <a:p>
            <a:pPr lvl="1">
              <a:buClr>
                <a:schemeClr val="tx2"/>
              </a:buClr>
              <a:buSzPct val="50000"/>
              <a:buFont typeface="Courier New" panose="02070309020205020404" pitchFamily="49" charset="0"/>
              <a:buChar char="o"/>
            </a:pPr>
            <a:r>
              <a:rPr lang="en-GB" dirty="0"/>
              <a:t>15 Hub schools in 2013/14</a:t>
            </a:r>
          </a:p>
          <a:p>
            <a:pPr lvl="1">
              <a:buClr>
                <a:schemeClr val="tx2"/>
              </a:buClr>
              <a:buSzPct val="50000"/>
              <a:buFont typeface="Courier New" panose="02070309020205020404" pitchFamily="49" charset="0"/>
              <a:buChar char="o"/>
            </a:pPr>
            <a:r>
              <a:rPr lang="en-GB" dirty="0"/>
              <a:t>56 Hub schools in 2019/20</a:t>
            </a:r>
          </a:p>
          <a:p>
            <a:pPr>
              <a:buFont typeface="Arial" panose="020B0604020202020204" pitchFamily="34" charset="0"/>
              <a:buChar char="•"/>
            </a:pPr>
            <a:r>
              <a:rPr lang="en-GB" dirty="0"/>
              <a:t>Booking online through AQA website</a:t>
            </a:r>
          </a:p>
          <a:p>
            <a:pPr>
              <a:buFont typeface="Arial" panose="020B0604020202020204" pitchFamily="34" charset="0"/>
              <a:buChar char="•"/>
            </a:pPr>
            <a:r>
              <a:rPr lang="en-GB" dirty="0"/>
              <a:t>Presented by Science Advisors</a:t>
            </a:r>
          </a:p>
          <a:p>
            <a:pPr>
              <a:buFont typeface="Arial" panose="020B0604020202020204" pitchFamily="34" charset="0"/>
              <a:buChar char="•"/>
            </a:pPr>
            <a:r>
              <a:rPr lang="en-GB" dirty="0"/>
              <a:t>Purpose has evolved</a:t>
            </a:r>
          </a:p>
          <a:p>
            <a:pPr marL="360000" lvl="1" indent="0">
              <a:buNone/>
            </a:pPr>
            <a:endParaRPr lang="en-GB" dirty="0"/>
          </a:p>
          <a:p>
            <a:endParaRPr lang="en-GB" dirty="0"/>
          </a:p>
        </p:txBody>
      </p:sp>
      <p:sp>
        <p:nvSpPr>
          <p:cNvPr id="2" name="Slide Number Placeholder 1"/>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36616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Hub map 2019/20</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6438" y="1008063"/>
            <a:ext cx="4729162" cy="5334056"/>
          </a:xfrm>
        </p:spPr>
      </p:pic>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10463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5A29-3521-47B5-9A3A-F1D7C80E97E1}"/>
              </a:ext>
            </a:extLst>
          </p:cNvPr>
          <p:cNvSpPr>
            <a:spLocks noGrp="1"/>
          </p:cNvSpPr>
          <p:nvPr>
            <p:ph type="title"/>
          </p:nvPr>
        </p:nvSpPr>
        <p:spPr/>
        <p:txBody>
          <a:bodyPr/>
          <a:lstStyle/>
          <a:p>
            <a:r>
              <a:rPr lang="en-GB" dirty="0"/>
              <a:t>Booking Hub meetings</a:t>
            </a:r>
          </a:p>
        </p:txBody>
      </p:sp>
      <p:sp>
        <p:nvSpPr>
          <p:cNvPr id="3" name="Footer Placeholder 2">
            <a:extLst>
              <a:ext uri="{FF2B5EF4-FFF2-40B4-BE49-F238E27FC236}">
                <a16:creationId xmlns:a16="http://schemas.microsoft.com/office/drawing/2014/main" id="{46761CC6-3C47-47F2-91D8-2726836DDF5F}"/>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49736D0F-34F5-4CB1-9409-4B62EB48CD4D}"/>
              </a:ext>
            </a:extLst>
          </p:cNvPr>
          <p:cNvSpPr>
            <a:spLocks noGrp="1"/>
          </p:cNvSpPr>
          <p:nvPr>
            <p:ph type="sldNum" sz="quarter" idx="4"/>
          </p:nvPr>
        </p:nvSpPr>
        <p:spPr/>
        <p:txBody>
          <a:bodyPr/>
          <a:lstStyle/>
          <a:p>
            <a:fld id="{9D4704D4-DAEA-4D4A-A9DC-4373E3AC7101}" type="slidenum">
              <a:rPr lang="en-GB" smtClean="0"/>
              <a:pPr/>
              <a:t>9</a:t>
            </a:fld>
            <a:endParaRPr lang="en-GB" dirty="0"/>
          </a:p>
        </p:txBody>
      </p:sp>
      <p:pic>
        <p:nvPicPr>
          <p:cNvPr id="7" name="Content Placeholder 6">
            <a:extLst>
              <a:ext uri="{FF2B5EF4-FFF2-40B4-BE49-F238E27FC236}">
                <a16:creationId xmlns:a16="http://schemas.microsoft.com/office/drawing/2014/main" id="{D126D0E1-A019-49DB-AF6F-4DE0F31D4FE3}"/>
              </a:ext>
            </a:extLst>
          </p:cNvPr>
          <p:cNvPicPr>
            <a:picLocks noGrp="1" noChangeAspect="1"/>
          </p:cNvPicPr>
          <p:nvPr>
            <p:ph idx="1"/>
          </p:nvPr>
        </p:nvPicPr>
        <p:blipFill>
          <a:blip r:embed="rId3"/>
          <a:stretch>
            <a:fillRect/>
          </a:stretch>
        </p:blipFill>
        <p:spPr>
          <a:xfrm>
            <a:off x="409856" y="1423773"/>
            <a:ext cx="7583964" cy="4857741"/>
          </a:xfrm>
        </p:spPr>
      </p:pic>
      <p:sp>
        <p:nvSpPr>
          <p:cNvPr id="8" name="Rectangle 7">
            <a:extLst>
              <a:ext uri="{FF2B5EF4-FFF2-40B4-BE49-F238E27FC236}">
                <a16:creationId xmlns:a16="http://schemas.microsoft.com/office/drawing/2014/main" id="{AC64516B-E041-45B6-A7D8-BD2B4DB7BF45}"/>
              </a:ext>
            </a:extLst>
          </p:cNvPr>
          <p:cNvSpPr/>
          <p:nvPr/>
        </p:nvSpPr>
        <p:spPr>
          <a:xfrm>
            <a:off x="409856" y="1025035"/>
            <a:ext cx="8305487" cy="338554"/>
          </a:xfrm>
          <a:prstGeom prst="rect">
            <a:avLst/>
          </a:prstGeom>
        </p:spPr>
        <p:txBody>
          <a:bodyPr wrap="square">
            <a:spAutoFit/>
          </a:bodyPr>
          <a:lstStyle/>
          <a:p>
            <a:r>
              <a:rPr lang="en-GB" sz="1600" dirty="0">
                <a:solidFill>
                  <a:schemeClr val="accent2"/>
                </a:solidFill>
                <a:hlinkClick r:id="rId4">
                  <a:extLst>
                    <a:ext uri="{A12FA001-AC4F-418D-AE19-62706E023703}">
                      <ahyp:hlinkClr xmlns:ahyp="http://schemas.microsoft.com/office/drawing/2018/hyperlinkcolor" val="tx"/>
                    </a:ext>
                  </a:extLst>
                </a:hlinkClick>
              </a:rPr>
              <a:t>aqa.org.uk/subjects/science/hub-schools-network</a:t>
            </a:r>
            <a:r>
              <a:rPr lang="en-GB" sz="1600" dirty="0">
                <a:solidFill>
                  <a:schemeClr val="accent2"/>
                </a:solidFill>
              </a:rPr>
              <a:t> </a:t>
            </a:r>
          </a:p>
        </p:txBody>
      </p:sp>
    </p:spTree>
    <p:extLst>
      <p:ext uri="{BB962C8B-B14F-4D97-AF65-F5344CB8AC3E}">
        <p14:creationId xmlns:p14="http://schemas.microsoft.com/office/powerpoint/2010/main" val="635163693"/>
      </p:ext>
    </p:extLst>
  </p:cSld>
  <p:clrMapOvr>
    <a:masterClrMapping/>
  </p:clrMapOvr>
</p:sld>
</file>

<file path=ppt/theme/theme1.xml><?xml version="1.0" encoding="utf-8"?>
<a:theme xmlns:a="http://schemas.openxmlformats.org/drawingml/2006/main" name="AQA presentation master Events">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5542</Words>
  <Application>Microsoft Office PowerPoint</Application>
  <PresentationFormat>On-screen Show (4:3)</PresentationFormat>
  <Paragraphs>458</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AQA presentation master Events</vt:lpstr>
      <vt:lpstr>ASE Annual Conference:  The GCSE Science Hub network</vt:lpstr>
      <vt:lpstr>Welcome</vt:lpstr>
      <vt:lpstr>This meeting will be recorded</vt:lpstr>
      <vt:lpstr>Outline for the session</vt:lpstr>
      <vt:lpstr>History and purpose of the Hub network</vt:lpstr>
      <vt:lpstr>The original Hubs</vt:lpstr>
      <vt:lpstr>Expansion of the network</vt:lpstr>
      <vt:lpstr>The Hub map 2019/20</vt:lpstr>
      <vt:lpstr>Booking Hub meetings</vt:lpstr>
      <vt:lpstr>Course information</vt:lpstr>
      <vt:lpstr>Purpose of the Hubs</vt:lpstr>
      <vt:lpstr>Format of Hub meetings</vt:lpstr>
      <vt:lpstr>Autumn Hubs</vt:lpstr>
      <vt:lpstr>Spring Hubs</vt:lpstr>
      <vt:lpstr>Summer Hubs</vt:lpstr>
      <vt:lpstr>Support materials</vt:lpstr>
      <vt:lpstr>Feedback from 2019 Hubs</vt:lpstr>
      <vt:lpstr>Where to find Hub resources</vt:lpstr>
      <vt:lpstr>Archive of Hub resources</vt:lpstr>
      <vt:lpstr>Building on the Hub resources</vt:lpstr>
      <vt:lpstr>New GCSE science resources</vt:lpstr>
      <vt:lpstr>Any questions?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GCSE science networking hubs</dc:title>
  <dc:creator>AQA</dc:creator>
  <cp:lastPrinted>2017-02-06T11:47:27Z</cp:lastPrinted>
  <dcterms:created xsi:type="dcterms:W3CDTF">2017-07-10T11:13:35Z</dcterms:created>
  <dcterms:modified xsi:type="dcterms:W3CDTF">2019-11-29T10:28:03Z</dcterms:modified>
</cp:coreProperties>
</file>