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429" r:id="rId2"/>
    <p:sldId id="430" r:id="rId3"/>
    <p:sldId id="320" r:id="rId4"/>
    <p:sldId id="298" r:id="rId5"/>
    <p:sldId id="296" r:id="rId6"/>
    <p:sldId id="309" r:id="rId7"/>
    <p:sldId id="300" r:id="rId8"/>
    <p:sldId id="294" r:id="rId9"/>
    <p:sldId id="311" r:id="rId10"/>
    <p:sldId id="259" r:id="rId11"/>
    <p:sldId id="301" r:id="rId12"/>
    <p:sldId id="284" r:id="rId13"/>
    <p:sldId id="307" r:id="rId14"/>
    <p:sldId id="312" r:id="rId15"/>
    <p:sldId id="313" r:id="rId16"/>
    <p:sldId id="316" r:id="rId17"/>
    <p:sldId id="308" r:id="rId18"/>
    <p:sldId id="317" r:id="rId19"/>
    <p:sldId id="318" r:id="rId20"/>
    <p:sldId id="319" r:id="rId21"/>
    <p:sldId id="410" r:id="rId22"/>
    <p:sldId id="438" r:id="rId23"/>
    <p:sldId id="411" r:id="rId24"/>
    <p:sldId id="428" r:id="rId25"/>
    <p:sldId id="263" r:id="rId26"/>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429"/>
            <p14:sldId id="430"/>
            <p14:sldId id="320"/>
            <p14:sldId id="298"/>
            <p14:sldId id="296"/>
            <p14:sldId id="309"/>
            <p14:sldId id="300"/>
            <p14:sldId id="294"/>
            <p14:sldId id="311"/>
            <p14:sldId id="259"/>
            <p14:sldId id="301"/>
            <p14:sldId id="284"/>
            <p14:sldId id="307"/>
            <p14:sldId id="312"/>
            <p14:sldId id="313"/>
            <p14:sldId id="316"/>
            <p14:sldId id="308"/>
            <p14:sldId id="317"/>
            <p14:sldId id="318"/>
            <p14:sldId id="319"/>
            <p14:sldId id="410"/>
            <p14:sldId id="438"/>
            <p14:sldId id="411"/>
            <p14:sldId id="428"/>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ece, Elise" initials="RE" lastIdx="51" clrIdx="0"/>
  <p:cmAuthor id="1" name="jbryant" initials="j" lastIdx="1" clrIdx="1"/>
  <p:cmAuthor id="2" name="Weaver, Jenny" initials="WJ" lastIdx="2" clrIdx="2"/>
  <p:cmAuthor id="3" name="Bird, Kathryn" initials="BK" lastIdx="2" clrIdx="3"/>
  <p:cmAuthor id="4" name="Woodbridge, Zoe" initials="WZ" lastIdx="7" clrIdx="4">
    <p:extLst/>
  </p:cmAuthor>
  <p:cmAuthor id="5" name="Clarke, Julian" initials="CJ" lastIdx="7" clrIdx="5">
    <p:extLst/>
  </p:cmAuthor>
  <p:cmAuthor id="6" name="Forni, Rosie" initials="FR" lastIdx="3"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3A2C7"/>
    <a:srgbClr val="00B050"/>
    <a:srgbClr val="2F71AC"/>
    <a:srgbClr val="4F81BD"/>
    <a:srgbClr val="2F71AF"/>
    <a:srgbClr val="5AB455"/>
    <a:srgbClr val="C8194B"/>
    <a:srgbClr val="008CC8"/>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689" autoAdjust="0"/>
    <p:restoredTop sz="86330" autoAdjust="0"/>
  </p:normalViewPr>
  <p:slideViewPr>
    <p:cSldViewPr snapToGrid="0" snapToObjects="1" showGuides="1">
      <p:cViewPr varScale="1">
        <p:scale>
          <a:sx n="97" d="100"/>
          <a:sy n="97" d="100"/>
        </p:scale>
        <p:origin x="102" y="834"/>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12/2/2019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12/2/2019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86DD211-A898-4930-A1B7-740E7B546EE5}" type="datetime1">
              <a:rPr lang="en-US" smtClean="0"/>
              <a:t>12/2/2019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C9F381-7F5C-4D7B-9F6E-E167AD099D16}" type="datetime1">
              <a:rPr lang="en-US" smtClean="0"/>
              <a:t>12/2/2019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372543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C9F381-7F5C-4D7B-9F6E-E167AD099D16}" type="datetime1">
              <a:rPr lang="en-US" smtClean="0"/>
              <a:t>12/2/2019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372543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C9F381-7F5C-4D7B-9F6E-E167AD099D16}" type="datetime1">
              <a:rPr lang="en-US" smtClean="0"/>
              <a:t>12/2/2019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372543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C9F381-7F5C-4D7B-9F6E-E167AD099D16}" type="datetime1">
              <a:rPr lang="en-US" smtClean="0"/>
              <a:t>12/2/2019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72543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10380"/>
            <a:ext cx="8448552" cy="2092866"/>
          </a:xfrm>
        </p:spPr>
        <p:txBody>
          <a:bodyPr/>
          <a:lstStyle/>
          <a:p>
            <a:r>
              <a:rPr lang="en-US" dirty="0"/>
              <a:t>ASE Annual Conference:</a:t>
            </a:r>
            <a:r>
              <a:rPr lang="en-GB" dirty="0"/>
              <a:t> </a:t>
            </a:r>
            <a:br>
              <a:rPr lang="en-GB" dirty="0"/>
            </a:br>
            <a:r>
              <a:rPr lang="en-GB" dirty="0"/>
              <a:t>Focus on AO2</a:t>
            </a:r>
            <a:br>
              <a:rPr lang="en-GB" dirty="0"/>
            </a:br>
            <a:endParaRPr lang="en-US" dirty="0"/>
          </a:p>
        </p:txBody>
      </p:sp>
      <p:sp>
        <p:nvSpPr>
          <p:cNvPr id="5" name="Content Placeholder 4"/>
          <p:cNvSpPr>
            <a:spLocks noGrp="1"/>
          </p:cNvSpPr>
          <p:nvPr>
            <p:ph sz="quarter" idx="12"/>
          </p:nvPr>
        </p:nvSpPr>
        <p:spPr>
          <a:xfrm>
            <a:off x="539750" y="3152188"/>
            <a:ext cx="4114801" cy="338138"/>
          </a:xfrm>
        </p:spPr>
        <p:txBody>
          <a:bodyPr/>
          <a:lstStyle/>
          <a:p>
            <a:r>
              <a:rPr lang="en-US" dirty="0"/>
              <a:t>Spring 2020</a:t>
            </a:r>
          </a:p>
          <a:p>
            <a:endParaRPr lang="en-US" dirty="0"/>
          </a:p>
        </p:txBody>
      </p:sp>
      <p:sp>
        <p:nvSpPr>
          <p:cNvPr id="10" name="Subtitle 9">
            <a:extLst>
              <a:ext uri="{FF2B5EF4-FFF2-40B4-BE49-F238E27FC236}">
                <a16:creationId xmlns:a16="http://schemas.microsoft.com/office/drawing/2014/main" id="{FD160D82-C838-49C3-BC8A-98CD4B50457C}"/>
              </a:ext>
            </a:extLst>
          </p:cNvPr>
          <p:cNvSpPr>
            <a:spLocks noGrp="1"/>
          </p:cNvSpPr>
          <p:nvPr>
            <p:ph type="subTitle" idx="1"/>
          </p:nvPr>
        </p:nvSpPr>
        <p:spPr/>
        <p:txBody>
          <a:bodyPr/>
          <a:lstStyle/>
          <a:p>
            <a:r>
              <a:rPr lang="en-GB" dirty="0"/>
              <a:t>Elise Reece</a:t>
            </a:r>
          </a:p>
        </p:txBody>
      </p:sp>
      <p:pic>
        <p:nvPicPr>
          <p:cNvPr id="6" name="Picture 5">
            <a:extLst>
              <a:ext uri="{FF2B5EF4-FFF2-40B4-BE49-F238E27FC236}">
                <a16:creationId xmlns:a16="http://schemas.microsoft.com/office/drawing/2014/main" id="{36D2CD4B-9998-4142-8064-D7646185DE5C}"/>
              </a:ext>
            </a:extLst>
          </p:cNvPr>
          <p:cNvPicPr/>
          <p:nvPr/>
        </p:nvPicPr>
        <p:blipFill>
          <a:blip r:embed="rId2">
            <a:extLst>
              <a:ext uri="{28A0092B-C50C-407E-A947-70E740481C1C}">
                <a14:useLocalDpi xmlns:a14="http://schemas.microsoft.com/office/drawing/2010/main" val="0"/>
              </a:ext>
            </a:extLst>
          </a:blip>
          <a:stretch>
            <a:fillRect/>
          </a:stretch>
        </p:blipFill>
        <p:spPr>
          <a:xfrm>
            <a:off x="5178003" y="2456813"/>
            <a:ext cx="3810549" cy="3810549"/>
          </a:xfrm>
          <a:prstGeom prst="rect">
            <a:avLst/>
          </a:prstGeom>
        </p:spPr>
      </p:pic>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 for discussion</a:t>
            </a:r>
            <a:br>
              <a:rPr lang="en-GB"/>
            </a:b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Content Placeholder 4"/>
          <p:cNvSpPr>
            <a:spLocks noGrp="1"/>
          </p:cNvSpPr>
          <p:nvPr>
            <p:ph idx="1"/>
          </p:nvPr>
        </p:nvSpPr>
        <p:spPr/>
        <p:txBody>
          <a:bodyPr/>
          <a:lstStyle/>
          <a:p>
            <a:r>
              <a:rPr lang="en-GB" dirty="0"/>
              <a:t>Has any of the assessment information surprised you?</a:t>
            </a:r>
            <a:br>
              <a:rPr lang="en-GB" dirty="0"/>
            </a:br>
            <a:endParaRPr lang="en-GB" dirty="0"/>
          </a:p>
          <a:p>
            <a:r>
              <a:rPr lang="en-GB" dirty="0"/>
              <a:t>Does the proportion/allocation of your teaching time reflect the ratio/proportion of mark allocation for AO2?</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2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1132"/>
            <a:ext cx="8280150" cy="431181"/>
          </a:xfrm>
        </p:spPr>
        <p:txBody>
          <a:bodyPr/>
          <a:lstStyle/>
          <a:p>
            <a:br>
              <a:rPr lang="en-GB" b="1"/>
            </a:b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Content Placeholder 4"/>
          <p:cNvSpPr>
            <a:spLocks noGrp="1"/>
          </p:cNvSpPr>
          <p:nvPr>
            <p:ph idx="1"/>
          </p:nvPr>
        </p:nvSpPr>
        <p:spPr/>
        <p:txBody>
          <a:bodyPr/>
          <a:lstStyle/>
          <a:p>
            <a:r>
              <a:rPr lang="en-GB" dirty="0"/>
              <a:t>Look at questions in the booklet (page 7–25).</a:t>
            </a:r>
          </a:p>
          <a:p>
            <a:endParaRPr lang="en-GB" dirty="0"/>
          </a:p>
          <a:p>
            <a:r>
              <a:rPr lang="en-GB" dirty="0"/>
              <a:t>For each item, note down which AO it is addressing </a:t>
            </a:r>
            <a:br>
              <a:rPr lang="en-GB" dirty="0"/>
            </a:br>
            <a:r>
              <a:rPr lang="en-GB" dirty="0"/>
              <a:t>(AO1, 2 or 3).</a:t>
            </a:r>
          </a:p>
          <a:p>
            <a:endParaRPr lang="en-GB" dirty="0"/>
          </a:p>
          <a:p>
            <a:r>
              <a:rPr lang="en-GB" dirty="0"/>
              <a:t>If the item is addressing AO2, identify which strand   (2/1 or 2/2).</a:t>
            </a:r>
          </a:p>
          <a:p>
            <a:endParaRPr lang="en-GB" dirty="0"/>
          </a:p>
          <a:p>
            <a:endParaRPr lang="en-GB" dirty="0"/>
          </a:p>
          <a:p>
            <a:endParaRPr lang="en-GB" dirty="0"/>
          </a:p>
          <a:p>
            <a:pPr lvl="1"/>
            <a:endParaRPr lang="en-GB" dirty="0"/>
          </a:p>
          <a:p>
            <a:endParaRPr lang="en-GB" dirty="0"/>
          </a:p>
        </p:txBody>
      </p:sp>
      <p:sp>
        <p:nvSpPr>
          <p:cNvPr id="6" name="Title 1"/>
          <p:cNvSpPr txBox="1">
            <a:spLocks/>
          </p:cNvSpPr>
          <p:nvPr/>
        </p:nvSpPr>
        <p:spPr>
          <a:xfrm>
            <a:off x="540000" y="442800"/>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a:lstStyle>
          <a:p>
            <a:r>
              <a:rPr lang="en-GB" dirty="0">
                <a:latin typeface="Arial" panose="020B0604020202020204" pitchFamily="34" charset="0"/>
                <a:cs typeface="Arial" panose="020B0604020202020204" pitchFamily="34" charset="0"/>
              </a:rPr>
              <a:t>Identifying AOs on exam items</a:t>
            </a:r>
          </a:p>
        </p:txBody>
      </p:sp>
    </p:spTree>
    <p:extLst>
      <p:ext uri="{BB962C8B-B14F-4D97-AF65-F5344CB8AC3E}">
        <p14:creationId xmlns:p14="http://schemas.microsoft.com/office/powerpoint/2010/main" val="64553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Identifying AOs on exam items</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Content Placeholder 4"/>
          <p:cNvSpPr>
            <a:spLocks noGrp="1"/>
          </p:cNvSpPr>
          <p:nvPr>
            <p:ph idx="1"/>
          </p:nvPr>
        </p:nvSpPr>
        <p:spPr/>
        <p:txBody>
          <a:bodyPr/>
          <a:lstStyle/>
          <a:p>
            <a:pPr marL="0" indent="0">
              <a:buNone/>
            </a:pPr>
            <a:r>
              <a:rPr lang="en-GB" dirty="0"/>
              <a:t>The range of assessment items classified as AO2:</a:t>
            </a:r>
          </a:p>
          <a:p>
            <a:pPr marL="0" indent="0">
              <a:buNone/>
            </a:pPr>
            <a:endParaRPr lang="en-GB" dirty="0"/>
          </a:p>
          <a:p>
            <a:pPr>
              <a:buClr>
                <a:schemeClr val="tx1"/>
              </a:buClr>
              <a:buSzPct val="100000"/>
            </a:pPr>
            <a:r>
              <a:rPr lang="en-GB" dirty="0"/>
              <a:t>understanding the use of models and theories</a:t>
            </a:r>
          </a:p>
          <a:p>
            <a:pPr>
              <a:buClr>
                <a:schemeClr val="tx1"/>
              </a:buClr>
              <a:buSzPct val="100000"/>
            </a:pPr>
            <a:r>
              <a:rPr lang="en-GB" dirty="0"/>
              <a:t>most maths skills; calculations, using equations or formulae, plotting, interpreting and using graphs</a:t>
            </a:r>
          </a:p>
          <a:p>
            <a:pPr>
              <a:buClr>
                <a:schemeClr val="tx1"/>
              </a:buClr>
              <a:buSzPct val="100000"/>
            </a:pPr>
            <a:r>
              <a:rPr lang="en-GB" dirty="0"/>
              <a:t>practical skills, </a:t>
            </a:r>
            <a:r>
              <a:rPr lang="en-GB" dirty="0" err="1"/>
              <a:t>eg</a:t>
            </a:r>
            <a:r>
              <a:rPr lang="en-GB" dirty="0"/>
              <a:t> reading scales, taking measurements</a:t>
            </a:r>
          </a:p>
          <a:p>
            <a:pPr>
              <a:buClr>
                <a:schemeClr val="tx1"/>
              </a:buClr>
              <a:buSzPct val="100000"/>
            </a:pPr>
            <a:r>
              <a:rPr lang="en-GB" dirty="0"/>
              <a:t>understanding of variables, errors and uncertainties</a:t>
            </a:r>
          </a:p>
          <a:p>
            <a:pPr>
              <a:buClr>
                <a:schemeClr val="tx1"/>
              </a:buClr>
              <a:buSzPct val="100000"/>
            </a:pPr>
            <a:r>
              <a:rPr lang="en-GB" dirty="0"/>
              <a:t>using scientific vocabulary and terminology</a:t>
            </a:r>
          </a:p>
          <a:p>
            <a:pPr>
              <a:buClr>
                <a:schemeClr val="tx1"/>
              </a:buClr>
              <a:buSzPct val="100000"/>
            </a:pPr>
            <a:r>
              <a:rPr lang="en-GB" dirty="0"/>
              <a:t>using/interpreting specialist diagrams</a:t>
            </a:r>
          </a:p>
          <a:p>
            <a:pPr>
              <a:buClr>
                <a:schemeClr val="tx1"/>
              </a:buClr>
              <a:buSzPct val="100000"/>
            </a:pPr>
            <a:r>
              <a:rPr lang="en-GB" dirty="0"/>
              <a:t>applying knowledge from an area of the specification to a context (which may not be familiar) linking ideas.</a:t>
            </a:r>
          </a:p>
          <a:p>
            <a:endParaRPr lang="en-GB" dirty="0"/>
          </a:p>
        </p:txBody>
      </p:sp>
    </p:spTree>
    <p:extLst>
      <p:ext uri="{BB962C8B-B14F-4D97-AF65-F5344CB8AC3E}">
        <p14:creationId xmlns:p14="http://schemas.microsoft.com/office/powerpoint/2010/main" val="265890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Identifying AOs on exam items</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sp>
        <p:nvSpPr>
          <p:cNvPr id="5" name="Content Placeholder 4"/>
          <p:cNvSpPr>
            <a:spLocks noGrp="1"/>
          </p:cNvSpPr>
          <p:nvPr>
            <p:ph idx="1"/>
          </p:nvPr>
        </p:nvSpPr>
        <p:spPr/>
        <p:txBody>
          <a:bodyPr/>
          <a:lstStyle/>
          <a:p>
            <a:pPr marL="0" indent="0">
              <a:lnSpc>
                <a:spcPts val="2800"/>
              </a:lnSpc>
              <a:buNone/>
            </a:pPr>
            <a:r>
              <a:rPr lang="en-GB" dirty="0"/>
              <a:t>Questions for discussion:</a:t>
            </a:r>
          </a:p>
          <a:p>
            <a:pPr marL="0" indent="0">
              <a:lnSpc>
                <a:spcPts val="2800"/>
              </a:lnSpc>
              <a:buNone/>
            </a:pPr>
            <a:endParaRPr lang="en-GB" dirty="0"/>
          </a:p>
          <a:p>
            <a:pPr>
              <a:lnSpc>
                <a:spcPts val="2800"/>
              </a:lnSpc>
            </a:pPr>
            <a:r>
              <a:rPr lang="en-GB" dirty="0"/>
              <a:t>How many of the specification skills on the previous slide did you already know were related to AO2?</a:t>
            </a:r>
          </a:p>
          <a:p>
            <a:pPr>
              <a:lnSpc>
                <a:spcPts val="2800"/>
              </a:lnSpc>
            </a:pPr>
            <a:endParaRPr lang="en-GB" dirty="0"/>
          </a:p>
          <a:p>
            <a:pPr>
              <a:lnSpc>
                <a:spcPts val="2800"/>
              </a:lnSpc>
            </a:pPr>
            <a:r>
              <a:rPr lang="en-GB" dirty="0"/>
              <a:t>Which of these skills are you confident in teaching and improving students’ performance on through targeted intervention?</a:t>
            </a:r>
          </a:p>
          <a:p>
            <a:pPr>
              <a:lnSpc>
                <a:spcPts val="2800"/>
              </a:lnSpc>
            </a:pPr>
            <a:endParaRPr lang="en-GB" dirty="0"/>
          </a:p>
          <a:p>
            <a:pPr>
              <a:lnSpc>
                <a:spcPts val="2800"/>
              </a:lnSpc>
            </a:pPr>
            <a:r>
              <a:rPr lang="en-GB" dirty="0"/>
              <a:t>Considering the items in this activity, and using your understanding of the different elements that make up the AO, what are the challenges facing teachers and students when tackling AO2?</a:t>
            </a:r>
          </a:p>
        </p:txBody>
      </p:sp>
    </p:spTree>
    <p:extLst>
      <p:ext uri="{BB962C8B-B14F-4D97-AF65-F5344CB8AC3E}">
        <p14:creationId xmlns:p14="http://schemas.microsoft.com/office/powerpoint/2010/main" val="202216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Identifying AOs on exam items</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Content Placeholder 4"/>
          <p:cNvSpPr>
            <a:spLocks noGrp="1"/>
          </p:cNvSpPr>
          <p:nvPr>
            <p:ph idx="1"/>
          </p:nvPr>
        </p:nvSpPr>
        <p:spPr/>
        <p:txBody>
          <a:bodyPr/>
          <a:lstStyle/>
          <a:p>
            <a:pPr marL="0" indent="0">
              <a:buNone/>
            </a:pPr>
            <a:r>
              <a:rPr lang="en-GB" dirty="0"/>
              <a:t>The following are challenges teachers have shared with us concerning planning AO2 opportunities into lessons:</a:t>
            </a:r>
          </a:p>
          <a:p>
            <a:pPr marL="0" indent="0">
              <a:buNone/>
            </a:pPr>
            <a:endParaRPr lang="en-GB" dirty="0"/>
          </a:p>
          <a:p>
            <a:r>
              <a:rPr lang="en-GB" dirty="0"/>
              <a:t>time to cover all of the content as well as covering different aspects of AO2</a:t>
            </a:r>
          </a:p>
          <a:p>
            <a:endParaRPr lang="en-GB" dirty="0"/>
          </a:p>
          <a:p>
            <a:r>
              <a:rPr lang="en-GB" dirty="0"/>
              <a:t>setting the science, including practical's, in a different context than students have experienced in class</a:t>
            </a:r>
          </a:p>
          <a:p>
            <a:endParaRPr lang="en-GB" dirty="0"/>
          </a:p>
          <a:p>
            <a:r>
              <a:rPr lang="en-GB" dirty="0"/>
              <a:t>writing questions which link different parts of the specification together.</a:t>
            </a:r>
          </a:p>
        </p:txBody>
      </p:sp>
    </p:spTree>
    <p:extLst>
      <p:ext uri="{BB962C8B-B14F-4D97-AF65-F5344CB8AC3E}">
        <p14:creationId xmlns:p14="http://schemas.microsoft.com/office/powerpoint/2010/main" val="95103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Identifying AOs on exam items</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Content Placeholder 4"/>
          <p:cNvSpPr>
            <a:spLocks noGrp="1"/>
          </p:cNvSpPr>
          <p:nvPr>
            <p:ph idx="1"/>
          </p:nvPr>
        </p:nvSpPr>
        <p:spPr/>
        <p:txBody>
          <a:bodyPr/>
          <a:lstStyle/>
          <a:p>
            <a:pPr marL="0" indent="0">
              <a:buNone/>
            </a:pPr>
            <a:r>
              <a:rPr lang="en-GB" dirty="0"/>
              <a:t>The following challenges have been identified as those that students face when answering AO2 questions:</a:t>
            </a:r>
          </a:p>
          <a:p>
            <a:pPr marL="0" indent="0">
              <a:buNone/>
            </a:pPr>
            <a:endParaRPr lang="en-GB" dirty="0"/>
          </a:p>
          <a:p>
            <a:r>
              <a:rPr lang="en-GB" dirty="0"/>
              <a:t>recognising the science they need to apply to the question</a:t>
            </a:r>
          </a:p>
          <a:p>
            <a:endParaRPr lang="en-GB" dirty="0"/>
          </a:p>
          <a:p>
            <a:r>
              <a:rPr lang="en-GB" dirty="0"/>
              <a:t>recognising the practical when it’s slightly different to the one they are familiar with from the classroom</a:t>
            </a:r>
          </a:p>
          <a:p>
            <a:endParaRPr lang="en-GB" dirty="0"/>
          </a:p>
          <a:p>
            <a:r>
              <a:rPr lang="en-GB" dirty="0"/>
              <a:t>having the confidence to tackle a question when it appears unfamiliar to them.</a:t>
            </a:r>
          </a:p>
        </p:txBody>
      </p:sp>
    </p:spTree>
    <p:extLst>
      <p:ext uri="{BB962C8B-B14F-4D97-AF65-F5344CB8AC3E}">
        <p14:creationId xmlns:p14="http://schemas.microsoft.com/office/powerpoint/2010/main" val="312176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5541"/>
            <a:ext cx="8045200" cy="431181"/>
          </a:xfrm>
        </p:spPr>
        <p:txBody>
          <a:bodyPr/>
          <a:lstStyle/>
          <a:p>
            <a:r>
              <a:rPr lang="en-GB" dirty="0"/>
              <a:t>Training guides: Self-guided module training packs</a:t>
            </a:r>
          </a:p>
        </p:txBody>
      </p:sp>
      <p:sp>
        <p:nvSpPr>
          <p:cNvPr id="3" name="Content Placeholder 2"/>
          <p:cNvSpPr>
            <a:spLocks noGrp="1"/>
          </p:cNvSpPr>
          <p:nvPr>
            <p:ph idx="1"/>
          </p:nvPr>
        </p:nvSpPr>
        <p:spPr>
          <a:xfrm>
            <a:off x="540000" y="1731713"/>
            <a:ext cx="8045200" cy="4406804"/>
          </a:xfrm>
        </p:spPr>
        <p:txBody>
          <a:bodyPr/>
          <a:lstStyle/>
          <a:p>
            <a:r>
              <a:rPr lang="en-GB" dirty="0"/>
              <a:t>In the new training guides we have focused on the aspect of AO2 students find most challenging, that of  tackling questions where the science is in a context.  </a:t>
            </a:r>
            <a:br>
              <a:rPr lang="en-GB" dirty="0"/>
            </a:br>
            <a:endParaRPr lang="en-GB" dirty="0"/>
          </a:p>
          <a:p>
            <a:r>
              <a:rPr lang="en-GB" dirty="0"/>
              <a:t>The activities in the training look at your SOW to:</a:t>
            </a:r>
          </a:p>
          <a:p>
            <a:pPr lvl="1">
              <a:buClr>
                <a:schemeClr val="tx2"/>
              </a:buClr>
              <a:buSzPct val="50000"/>
              <a:buFont typeface="Courier New" panose="02070309020205020404" pitchFamily="49" charset="0"/>
              <a:buChar char="o"/>
            </a:pPr>
            <a:r>
              <a:rPr lang="en-GB" dirty="0"/>
              <a:t> contextualise some of the content in lessons </a:t>
            </a:r>
          </a:p>
          <a:p>
            <a:pPr lvl="1">
              <a:buClr>
                <a:schemeClr val="tx2"/>
              </a:buClr>
              <a:buSzPct val="50000"/>
              <a:buFont typeface="Courier New" panose="02070309020205020404" pitchFamily="49" charset="0"/>
              <a:buChar char="o"/>
            </a:pPr>
            <a:r>
              <a:rPr lang="en-GB" dirty="0"/>
              <a:t> review practical lessons and make them more </a:t>
            </a:r>
            <a:br>
              <a:rPr lang="en-GB" dirty="0"/>
            </a:br>
            <a:r>
              <a:rPr lang="en-GB" dirty="0"/>
              <a:t> AO2 friendly </a:t>
            </a:r>
          </a:p>
          <a:p>
            <a:pPr lvl="1">
              <a:buClr>
                <a:schemeClr val="tx2"/>
              </a:buClr>
              <a:buSzPct val="50000"/>
              <a:buFont typeface="Courier New" panose="02070309020205020404" pitchFamily="49" charset="0"/>
              <a:buChar char="o"/>
            </a:pPr>
            <a:r>
              <a:rPr lang="en-GB" dirty="0"/>
              <a:t>discuss other areas to improve </a:t>
            </a:r>
            <a:r>
              <a:rPr lang="en-GB" dirty="0" err="1"/>
              <a:t>eg</a:t>
            </a:r>
            <a:r>
              <a:rPr lang="en-GB" dirty="0"/>
              <a:t> </a:t>
            </a:r>
            <a:r>
              <a:rPr lang="en-GB" dirty="0" err="1"/>
              <a:t>homeworks</a:t>
            </a:r>
            <a:r>
              <a:rPr lang="en-GB" dirty="0"/>
              <a:t> and intervention materials </a:t>
            </a:r>
          </a:p>
          <a:p>
            <a:pPr lvl="1">
              <a:buClr>
                <a:schemeClr val="tx2"/>
              </a:buClr>
              <a:buSzPct val="50000"/>
              <a:buFont typeface="Courier New" panose="02070309020205020404" pitchFamily="49" charset="0"/>
              <a:buChar char="o"/>
            </a:pPr>
            <a:r>
              <a:rPr lang="en-GB" dirty="0"/>
              <a:t>discuss how to model exam techniques to access this type of AO2 question.</a:t>
            </a:r>
          </a:p>
        </p:txBody>
      </p:sp>
      <p:sp>
        <p:nvSpPr>
          <p:cNvPr id="4" name="Footer Placeholder 3"/>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3"/>
          <p:cNvSpPr>
            <a:spLocks noGrp="1"/>
          </p:cNvSpPr>
          <p:nvPr>
            <p:ph type="sldNum" sz="quarter" idx="4"/>
          </p:nvPr>
        </p:nvSpPr>
        <p:spPr>
          <a:xfrm>
            <a:off x="444464" y="6476351"/>
            <a:ext cx="698205" cy="365125"/>
          </a:xfrm>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252487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Student support for AO2 </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Content Placeholder 4"/>
          <p:cNvSpPr>
            <a:spLocks noGrp="1"/>
          </p:cNvSpPr>
          <p:nvPr>
            <p:ph idx="1"/>
          </p:nvPr>
        </p:nvSpPr>
        <p:spPr/>
        <p:txBody>
          <a:bodyPr/>
          <a:lstStyle/>
          <a:p>
            <a:r>
              <a:rPr lang="en-GB" dirty="0"/>
              <a:t>AO2 covers a wide variety of assessment types. </a:t>
            </a:r>
            <a:br>
              <a:rPr lang="en-GB" dirty="0"/>
            </a:br>
            <a:endParaRPr lang="en-GB" dirty="0"/>
          </a:p>
          <a:p>
            <a:r>
              <a:rPr lang="en-GB" dirty="0"/>
              <a:t>Students need to be explicitly told to expect questions in an unfamiliar context both for the content and </a:t>
            </a:r>
            <a:r>
              <a:rPr lang="en-GB" dirty="0" err="1"/>
              <a:t>practicals</a:t>
            </a:r>
            <a:r>
              <a:rPr lang="en-GB" dirty="0"/>
              <a:t>. </a:t>
            </a:r>
            <a:br>
              <a:rPr lang="en-GB" dirty="0"/>
            </a:br>
            <a:endParaRPr lang="en-GB" dirty="0"/>
          </a:p>
          <a:p>
            <a:r>
              <a:rPr lang="en-GB" dirty="0"/>
              <a:t>They should be given opportunities to experience the content being put in a context they aren’t familiar with. </a:t>
            </a:r>
          </a:p>
          <a:p>
            <a:endParaRPr lang="en-GB" dirty="0"/>
          </a:p>
          <a:p>
            <a:endParaRPr lang="en-GB" dirty="0"/>
          </a:p>
        </p:txBody>
      </p:sp>
    </p:spTree>
    <p:extLst>
      <p:ext uri="{BB962C8B-B14F-4D97-AF65-F5344CB8AC3E}">
        <p14:creationId xmlns:p14="http://schemas.microsoft.com/office/powerpoint/2010/main" val="413600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support for AO2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18</a:t>
            </a:fld>
            <a:endParaRPr lang="en-GB" dirty="0"/>
          </a:p>
        </p:txBody>
      </p:sp>
      <p:sp>
        <p:nvSpPr>
          <p:cNvPr id="5" name="Content Placeholder 4"/>
          <p:cNvSpPr>
            <a:spLocks noGrp="1"/>
          </p:cNvSpPr>
          <p:nvPr>
            <p:ph idx="1"/>
          </p:nvPr>
        </p:nvSpPr>
        <p:spPr/>
        <p:txBody>
          <a:bodyPr/>
          <a:lstStyle/>
          <a:p>
            <a:r>
              <a:rPr lang="en-GB" dirty="0"/>
              <a:t>Be asked questions about </a:t>
            </a:r>
            <a:r>
              <a:rPr lang="en-GB" dirty="0" err="1"/>
              <a:t>practicals</a:t>
            </a:r>
            <a:r>
              <a:rPr lang="en-GB" dirty="0"/>
              <a:t> they have done but that are changed slightly so they aren’t exactly the same as what they have experienced in class. For example, changing the variables being investigated, the chemicals being used, or the context the practical is set in.</a:t>
            </a:r>
            <a:br>
              <a:rPr lang="en-GB" dirty="0"/>
            </a:br>
            <a:endParaRPr lang="en-GB" dirty="0"/>
          </a:p>
          <a:p>
            <a:r>
              <a:rPr lang="en-GB" dirty="0"/>
              <a:t>Gain the confidence and techniques to identify the science behind the question by the teacher modelling this process with them. </a:t>
            </a:r>
          </a:p>
          <a:p>
            <a:endParaRPr lang="en-GB" dirty="0"/>
          </a:p>
          <a:p>
            <a:endParaRPr lang="en-GB" dirty="0"/>
          </a:p>
        </p:txBody>
      </p:sp>
    </p:spTree>
    <p:extLst>
      <p:ext uri="{BB962C8B-B14F-4D97-AF65-F5344CB8AC3E}">
        <p14:creationId xmlns:p14="http://schemas.microsoft.com/office/powerpoint/2010/main" val="389139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the exam technique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19</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851" y="1547573"/>
            <a:ext cx="7251405" cy="478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86834"/>
            <a:ext cx="7081284" cy="369332"/>
          </a:xfrm>
          <a:prstGeom prst="rect">
            <a:avLst/>
          </a:prstGeom>
          <a:noFill/>
        </p:spPr>
        <p:txBody>
          <a:bodyPr wrap="square" lIns="0" tIns="0" rIns="0" bIns="0" rtlCol="0">
            <a:spAutoFit/>
          </a:bodyPr>
          <a:lstStyle/>
          <a:p>
            <a:r>
              <a:rPr lang="en-GB" sz="2400" dirty="0"/>
              <a:t>Combined Trilogy Biology 1F common question </a:t>
            </a:r>
          </a:p>
        </p:txBody>
      </p:sp>
      <p:sp>
        <p:nvSpPr>
          <p:cNvPr id="7" name="TextBox 6"/>
          <p:cNvSpPr txBox="1"/>
          <p:nvPr/>
        </p:nvSpPr>
        <p:spPr>
          <a:xfrm>
            <a:off x="1676400" y="1637415"/>
            <a:ext cx="1066800" cy="245922"/>
          </a:xfrm>
          <a:prstGeom prst="rect">
            <a:avLst/>
          </a:prstGeom>
          <a:solidFill>
            <a:srgbClr val="4F81BD">
              <a:alpha val="29020"/>
            </a:srgbClr>
          </a:solidFill>
        </p:spPr>
        <p:txBody>
          <a:bodyPr wrap="square" lIns="0" tIns="0" rIns="0" bIns="0" rtlCol="0">
            <a:spAutoFit/>
          </a:bodyPr>
          <a:lstStyle/>
          <a:p>
            <a:endParaRPr lang="en-GB" sz="800" dirty="0"/>
          </a:p>
        </p:txBody>
      </p:sp>
      <p:sp>
        <p:nvSpPr>
          <p:cNvPr id="8" name="TextBox 7"/>
          <p:cNvSpPr txBox="1"/>
          <p:nvPr/>
        </p:nvSpPr>
        <p:spPr>
          <a:xfrm>
            <a:off x="4774019" y="1637415"/>
            <a:ext cx="1520455" cy="329608"/>
          </a:xfrm>
          <a:prstGeom prst="rect">
            <a:avLst/>
          </a:prstGeom>
          <a:solidFill>
            <a:srgbClr val="4F81BD">
              <a:alpha val="27843"/>
            </a:srgbClr>
          </a:solidFill>
        </p:spPr>
        <p:txBody>
          <a:bodyPr wrap="square" lIns="0" tIns="0" rIns="0" bIns="0" rtlCol="0">
            <a:spAutoFit/>
          </a:bodyPr>
          <a:lstStyle/>
          <a:p>
            <a:endParaRPr lang="en-GB" sz="800" dirty="0"/>
          </a:p>
        </p:txBody>
      </p:sp>
      <p:sp>
        <p:nvSpPr>
          <p:cNvPr id="10" name="TextBox 9"/>
          <p:cNvSpPr txBox="1"/>
          <p:nvPr/>
        </p:nvSpPr>
        <p:spPr>
          <a:xfrm>
            <a:off x="1676400" y="2604977"/>
            <a:ext cx="1236922" cy="338003"/>
          </a:xfrm>
          <a:prstGeom prst="rect">
            <a:avLst/>
          </a:prstGeom>
          <a:solidFill>
            <a:srgbClr val="4F81BD">
              <a:alpha val="27843"/>
            </a:srgbClr>
          </a:solidFill>
        </p:spPr>
        <p:txBody>
          <a:bodyPr wrap="square" lIns="0" tIns="0" rIns="0" bIns="0" rtlCol="0">
            <a:spAutoFit/>
          </a:bodyPr>
          <a:lstStyle/>
          <a:p>
            <a:endParaRPr lang="en-GB" sz="800" dirty="0"/>
          </a:p>
        </p:txBody>
      </p:sp>
      <p:sp>
        <p:nvSpPr>
          <p:cNvPr id="11" name="TextBox 10"/>
          <p:cNvSpPr txBox="1"/>
          <p:nvPr/>
        </p:nvSpPr>
        <p:spPr>
          <a:xfrm>
            <a:off x="3911888" y="2604977"/>
            <a:ext cx="1485899" cy="338003"/>
          </a:xfrm>
          <a:prstGeom prst="rect">
            <a:avLst/>
          </a:prstGeom>
          <a:solidFill>
            <a:srgbClr val="4F81BD">
              <a:alpha val="29020"/>
            </a:srgbClr>
          </a:solidFill>
        </p:spPr>
        <p:txBody>
          <a:bodyPr wrap="square" lIns="0" tIns="0" rIns="0" bIns="0" rtlCol="0">
            <a:spAutoFit/>
          </a:bodyPr>
          <a:lstStyle/>
          <a:p>
            <a:endParaRPr lang="en-GB" sz="800" dirty="0"/>
          </a:p>
        </p:txBody>
      </p:sp>
      <p:sp>
        <p:nvSpPr>
          <p:cNvPr id="12" name="TextBox 11"/>
          <p:cNvSpPr txBox="1"/>
          <p:nvPr/>
        </p:nvSpPr>
        <p:spPr>
          <a:xfrm>
            <a:off x="1676400" y="2942980"/>
            <a:ext cx="1236921" cy="347108"/>
          </a:xfrm>
          <a:prstGeom prst="rect">
            <a:avLst/>
          </a:prstGeom>
          <a:solidFill>
            <a:srgbClr val="4F81BD">
              <a:alpha val="30196"/>
            </a:srgbClr>
          </a:solidFill>
        </p:spPr>
        <p:txBody>
          <a:bodyPr wrap="square" lIns="0" tIns="0" rIns="0" bIns="0" rtlCol="0">
            <a:spAutoFit/>
          </a:bodyPr>
          <a:lstStyle/>
          <a:p>
            <a:endParaRPr lang="en-GB" sz="800" dirty="0"/>
          </a:p>
        </p:txBody>
      </p:sp>
      <p:sp>
        <p:nvSpPr>
          <p:cNvPr id="13" name="TextBox 12"/>
          <p:cNvSpPr txBox="1"/>
          <p:nvPr/>
        </p:nvSpPr>
        <p:spPr>
          <a:xfrm>
            <a:off x="4327451" y="2942980"/>
            <a:ext cx="1499191" cy="491336"/>
          </a:xfrm>
          <a:prstGeom prst="rect">
            <a:avLst/>
          </a:prstGeom>
          <a:solidFill>
            <a:srgbClr val="4F81BD">
              <a:alpha val="30196"/>
            </a:srgbClr>
          </a:solidFill>
        </p:spPr>
        <p:txBody>
          <a:bodyPr wrap="square" lIns="0" tIns="0" rIns="0" bIns="0" rtlCol="0">
            <a:spAutoFit/>
          </a:bodyPr>
          <a:lstStyle/>
          <a:p>
            <a:endParaRPr lang="en-GB" sz="800" dirty="0"/>
          </a:p>
        </p:txBody>
      </p:sp>
      <p:sp>
        <p:nvSpPr>
          <p:cNvPr id="14" name="TextBox 13"/>
          <p:cNvSpPr txBox="1"/>
          <p:nvPr/>
        </p:nvSpPr>
        <p:spPr>
          <a:xfrm>
            <a:off x="540000" y="3965348"/>
            <a:ext cx="1892595" cy="492443"/>
          </a:xfrm>
          <a:prstGeom prst="rect">
            <a:avLst/>
          </a:prstGeom>
          <a:noFill/>
        </p:spPr>
        <p:txBody>
          <a:bodyPr wrap="square" lIns="0" tIns="0" rIns="0" bIns="0" rtlCol="0">
            <a:spAutoFit/>
          </a:bodyPr>
          <a:lstStyle/>
          <a:p>
            <a:r>
              <a:rPr lang="en-GB" sz="1600" b="1" dirty="0">
                <a:solidFill>
                  <a:srgbClr val="2F71AC"/>
                </a:solidFill>
              </a:rPr>
              <a:t>All increased during exercise </a:t>
            </a:r>
          </a:p>
        </p:txBody>
      </p:sp>
      <p:cxnSp>
        <p:nvCxnSpPr>
          <p:cNvPr id="16" name="Straight Arrow Connector 15"/>
          <p:cNvCxnSpPr/>
          <p:nvPr/>
        </p:nvCxnSpPr>
        <p:spPr>
          <a:xfrm>
            <a:off x="769434" y="4457791"/>
            <a:ext cx="276448" cy="560181"/>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178056" y="4848447"/>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5178056" y="5330456"/>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188330" y="5803984"/>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467773" y="3258189"/>
            <a:ext cx="2307022" cy="492443"/>
          </a:xfrm>
          <a:prstGeom prst="rect">
            <a:avLst/>
          </a:prstGeom>
          <a:noFill/>
        </p:spPr>
        <p:txBody>
          <a:bodyPr wrap="square" lIns="0" tIns="0" rIns="0" bIns="0" rtlCol="0">
            <a:spAutoFit/>
          </a:bodyPr>
          <a:lstStyle/>
          <a:p>
            <a:r>
              <a:rPr lang="en-GB" sz="1600" b="1" dirty="0">
                <a:solidFill>
                  <a:schemeClr val="accent1"/>
                </a:solidFill>
              </a:rPr>
              <a:t>All increased during exercise but less  </a:t>
            </a:r>
          </a:p>
        </p:txBody>
      </p:sp>
      <p:cxnSp>
        <p:nvCxnSpPr>
          <p:cNvPr id="26" name="Straight Arrow Connector 25"/>
          <p:cNvCxnSpPr/>
          <p:nvPr/>
        </p:nvCxnSpPr>
        <p:spPr>
          <a:xfrm flipV="1">
            <a:off x="7584559" y="5787656"/>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570383" y="5318051"/>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581015" y="4848447"/>
            <a:ext cx="0" cy="329609"/>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9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the exam technique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20</a:t>
            </a:fld>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464" y="2884817"/>
            <a:ext cx="8604732" cy="195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flipV="1">
            <a:off x="1626781" y="3391218"/>
            <a:ext cx="674836" cy="436501"/>
          </a:xfrm>
          <a:prstGeom prst="rect">
            <a:avLst/>
          </a:prstGeom>
          <a:solidFill>
            <a:schemeClr val="accent6">
              <a:alpha val="29020"/>
            </a:schemeClr>
          </a:solidFill>
        </p:spPr>
        <p:txBody>
          <a:bodyPr wrap="square" lIns="0" tIns="0" rIns="0" bIns="0" rtlCol="0">
            <a:spAutoFit/>
          </a:bodyPr>
          <a:lstStyle/>
          <a:p>
            <a:endParaRPr lang="en-GB" sz="800" dirty="0"/>
          </a:p>
        </p:txBody>
      </p:sp>
      <p:sp>
        <p:nvSpPr>
          <p:cNvPr id="7" name="TextBox 6"/>
          <p:cNvSpPr txBox="1"/>
          <p:nvPr/>
        </p:nvSpPr>
        <p:spPr>
          <a:xfrm>
            <a:off x="445682" y="1880304"/>
            <a:ext cx="1689359" cy="830997"/>
          </a:xfrm>
          <a:prstGeom prst="rect">
            <a:avLst/>
          </a:prstGeom>
          <a:noFill/>
          <a:ln w="28575">
            <a:solidFill>
              <a:schemeClr val="accent6"/>
            </a:solidFill>
          </a:ln>
        </p:spPr>
        <p:txBody>
          <a:bodyPr wrap="square" lIns="0" tIns="0" rIns="0" bIns="0" rtlCol="0">
            <a:spAutoFit/>
          </a:bodyPr>
          <a:lstStyle/>
          <a:p>
            <a:r>
              <a:rPr lang="en-GB" dirty="0"/>
              <a:t>   </a:t>
            </a:r>
          </a:p>
          <a:p>
            <a:r>
              <a:rPr lang="en-GB" dirty="0"/>
              <a:t>   so   because</a:t>
            </a:r>
          </a:p>
          <a:p>
            <a:r>
              <a:rPr lang="en-GB" dirty="0"/>
              <a:t> </a:t>
            </a:r>
          </a:p>
        </p:txBody>
      </p:sp>
      <p:sp>
        <p:nvSpPr>
          <p:cNvPr id="8" name="TextBox 7"/>
          <p:cNvSpPr txBox="1"/>
          <p:nvPr/>
        </p:nvSpPr>
        <p:spPr>
          <a:xfrm>
            <a:off x="3242930" y="2864908"/>
            <a:ext cx="1616150" cy="526311"/>
          </a:xfrm>
          <a:prstGeom prst="rect">
            <a:avLst/>
          </a:prstGeom>
          <a:solidFill>
            <a:schemeClr val="accent5">
              <a:alpha val="40000"/>
            </a:schemeClr>
          </a:solidFill>
        </p:spPr>
        <p:txBody>
          <a:bodyPr wrap="square" lIns="0" tIns="0" rIns="0" bIns="0" rtlCol="0">
            <a:spAutoFit/>
          </a:bodyPr>
          <a:lstStyle/>
          <a:p>
            <a:endParaRPr lang="en-GB" sz="800" dirty="0"/>
          </a:p>
        </p:txBody>
      </p:sp>
      <p:sp>
        <p:nvSpPr>
          <p:cNvPr id="9" name="TextBox 8"/>
          <p:cNvSpPr txBox="1"/>
          <p:nvPr/>
        </p:nvSpPr>
        <p:spPr>
          <a:xfrm>
            <a:off x="5138619" y="2966342"/>
            <a:ext cx="2902688" cy="392837"/>
          </a:xfrm>
          <a:prstGeom prst="rect">
            <a:avLst/>
          </a:prstGeom>
          <a:solidFill>
            <a:schemeClr val="accent5">
              <a:alpha val="39000"/>
            </a:schemeClr>
          </a:solidFill>
        </p:spPr>
        <p:txBody>
          <a:bodyPr wrap="square" lIns="0" tIns="0" rIns="0" bIns="0" rtlCol="0">
            <a:spAutoFit/>
          </a:bodyPr>
          <a:lstStyle/>
          <a:p>
            <a:endParaRPr lang="en-GB" sz="800" dirty="0"/>
          </a:p>
        </p:txBody>
      </p:sp>
      <p:sp>
        <p:nvSpPr>
          <p:cNvPr id="10" name="TextBox 9"/>
          <p:cNvSpPr txBox="1"/>
          <p:nvPr/>
        </p:nvSpPr>
        <p:spPr>
          <a:xfrm>
            <a:off x="4749800" y="3359179"/>
            <a:ext cx="872601" cy="468540"/>
          </a:xfrm>
          <a:prstGeom prst="rect">
            <a:avLst/>
          </a:prstGeom>
          <a:solidFill>
            <a:srgbClr val="FFFF00">
              <a:alpha val="30196"/>
            </a:srgbClr>
          </a:solidFill>
        </p:spPr>
        <p:txBody>
          <a:bodyPr wrap="square" lIns="0" tIns="0" rIns="0" bIns="0" rtlCol="0">
            <a:spAutoFit/>
          </a:bodyPr>
          <a:lstStyle/>
          <a:p>
            <a:endParaRPr lang="en-GB" sz="800" dirty="0"/>
          </a:p>
        </p:txBody>
      </p:sp>
      <p:cxnSp>
        <p:nvCxnSpPr>
          <p:cNvPr id="12" name="Straight Arrow Connector 11"/>
          <p:cNvCxnSpPr>
            <a:stCxn id="7" idx="2"/>
          </p:cNvCxnSpPr>
          <p:nvPr/>
        </p:nvCxnSpPr>
        <p:spPr>
          <a:xfrm>
            <a:off x="1290362" y="2711301"/>
            <a:ext cx="336419" cy="786811"/>
          </a:xfrm>
          <a:prstGeom prst="straightConnector1">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0000" y="4371631"/>
            <a:ext cx="8045199" cy="2405787"/>
          </a:xfrm>
          <a:prstGeom prst="rect">
            <a:avLst/>
          </a:prstGeom>
          <a:noFill/>
          <a:ln w="19050">
            <a:noFill/>
          </a:ln>
        </p:spPr>
        <p:txBody>
          <a:bodyPr wrap="square" lIns="0" tIns="0" rIns="0" bIns="0" rtlCol="0">
            <a:spAutoFit/>
          </a:bodyPr>
          <a:lstStyle/>
          <a:p>
            <a:pPr marL="285750" indent="-285750">
              <a:lnSpc>
                <a:spcPts val="2200"/>
              </a:lnSpc>
              <a:buFont typeface="Arial" panose="020B0604020202020204" pitchFamily="34" charset="0"/>
              <a:buChar char="•"/>
            </a:pPr>
            <a:r>
              <a:rPr lang="en-GB" sz="2000" dirty="0">
                <a:solidFill>
                  <a:srgbClr val="0070C0"/>
                </a:solidFill>
              </a:rPr>
              <a:t>During exercise heart rate increases as need more oxygen and food for respiration to make energy.</a:t>
            </a:r>
          </a:p>
          <a:p>
            <a:pPr marL="285750" indent="-285750">
              <a:lnSpc>
                <a:spcPts val="2200"/>
              </a:lnSpc>
              <a:buFont typeface="Arial" panose="020B0604020202020204" pitchFamily="34" charset="0"/>
              <a:buChar char="•"/>
            </a:pPr>
            <a:r>
              <a:rPr lang="en-GB" sz="2000" dirty="0">
                <a:solidFill>
                  <a:srgbClr val="0070C0"/>
                </a:solidFill>
              </a:rPr>
              <a:t>My breathing increases to get more oxygen in.</a:t>
            </a:r>
          </a:p>
          <a:p>
            <a:pPr marL="285750" indent="-285750">
              <a:lnSpc>
                <a:spcPts val="2200"/>
              </a:lnSpc>
              <a:buFont typeface="Arial" panose="020B0604020202020204" pitchFamily="34" charset="0"/>
              <a:buChar char="•"/>
            </a:pPr>
            <a:r>
              <a:rPr lang="en-GB" sz="2000" dirty="0">
                <a:solidFill>
                  <a:srgbClr val="0070C0"/>
                </a:solidFill>
              </a:rPr>
              <a:t>If I take beta blockers my heart rate is slower so I am not going to get as much oxygen and food as I need </a:t>
            </a:r>
          </a:p>
          <a:p>
            <a:pPr marL="285750" indent="-285750">
              <a:lnSpc>
                <a:spcPts val="2200"/>
              </a:lnSpc>
              <a:buFont typeface="Arial" panose="020B0604020202020204" pitchFamily="34" charset="0"/>
              <a:buChar char="•"/>
            </a:pPr>
            <a:r>
              <a:rPr lang="en-GB" sz="2000" dirty="0">
                <a:solidFill>
                  <a:srgbClr val="0070C0"/>
                </a:solidFill>
              </a:rPr>
              <a:t>So I am going to get out of breath because I will be breathing really fast to get all the oxygen I need. </a:t>
            </a:r>
          </a:p>
          <a:p>
            <a:endParaRPr lang="en-GB" sz="1400" dirty="0">
              <a:solidFill>
                <a:srgbClr val="0070C0"/>
              </a:solidFill>
            </a:endParaRPr>
          </a:p>
          <a:p>
            <a:endParaRPr lang="en-GB" sz="1400" dirty="0">
              <a:solidFill>
                <a:srgbClr val="0070C0"/>
              </a:solidFill>
            </a:endParaRPr>
          </a:p>
        </p:txBody>
      </p:sp>
      <p:sp>
        <p:nvSpPr>
          <p:cNvPr id="14" name="TextBox 13"/>
          <p:cNvSpPr txBox="1"/>
          <p:nvPr/>
        </p:nvSpPr>
        <p:spPr>
          <a:xfrm>
            <a:off x="3638401" y="1152330"/>
            <a:ext cx="5263117" cy="738664"/>
          </a:xfrm>
          <a:prstGeom prst="rect">
            <a:avLst/>
          </a:prstGeom>
          <a:noFill/>
        </p:spPr>
        <p:txBody>
          <a:bodyPr wrap="square" lIns="0" tIns="0" rIns="0" bIns="0" rtlCol="0">
            <a:spAutoFit/>
          </a:bodyPr>
          <a:lstStyle/>
          <a:p>
            <a:r>
              <a:rPr lang="en-GB" sz="1600" b="1" dirty="0">
                <a:solidFill>
                  <a:schemeClr val="accent6"/>
                </a:solidFill>
              </a:rPr>
              <a:t>Command word</a:t>
            </a:r>
          </a:p>
          <a:p>
            <a:r>
              <a:rPr lang="en-GB" sz="1600" b="1" dirty="0">
                <a:solidFill>
                  <a:schemeClr val="accent5"/>
                </a:solidFill>
              </a:rPr>
              <a:t>What’s the question saying  </a:t>
            </a:r>
          </a:p>
          <a:p>
            <a:r>
              <a:rPr lang="en-GB" sz="1600" b="1" dirty="0">
                <a:solidFill>
                  <a:srgbClr val="0070C0"/>
                </a:solidFill>
              </a:rPr>
              <a:t>Think of the science I know to do with the question  </a:t>
            </a:r>
          </a:p>
        </p:txBody>
      </p:sp>
    </p:spTree>
    <p:extLst>
      <p:ext uri="{BB962C8B-B14F-4D97-AF65-F5344CB8AC3E}">
        <p14:creationId xmlns:p14="http://schemas.microsoft.com/office/powerpoint/2010/main" val="38269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3A6DC0D-271A-47BF-A648-6B6C210DCFD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98CB10D9-36D8-42A5-98D6-3DCDD8731AFD}"/>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22</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5" name="Content Placeholder 4"/>
          <p:cNvSpPr>
            <a:spLocks noGrp="1"/>
          </p:cNvSpPr>
          <p:nvPr>
            <p:ph idx="1"/>
          </p:nvPr>
        </p:nvSpPr>
        <p:spPr>
          <a:prstGeom prst="rect">
            <a:avLst/>
          </a:prstGeom>
        </p:spPr>
        <p:txBody>
          <a:bodyPr/>
          <a:lstStyle/>
          <a:p>
            <a:pPr>
              <a:lnSpc>
                <a:spcPct val="100000"/>
              </a:lnSpc>
              <a:spcBef>
                <a:spcPts val="0"/>
              </a:spcBef>
            </a:pPr>
            <a:r>
              <a:rPr lang="en-GB" sz="2400" dirty="0"/>
              <a:t>Please rate this session on the </a:t>
            </a:r>
            <a:r>
              <a:rPr lang="en-GB" sz="2400" b="1" dirty="0"/>
              <a:t>Sched Conference app</a:t>
            </a:r>
            <a:r>
              <a:rPr lang="en-GB" sz="2400" dirty="0"/>
              <a:t>.</a:t>
            </a:r>
          </a:p>
          <a:p>
            <a:pPr>
              <a:lnSpc>
                <a:spcPct val="100000"/>
              </a:lnSpc>
              <a:spcBef>
                <a:spcPts val="0"/>
              </a:spcBef>
            </a:pPr>
            <a:endParaRPr lang="en-GB" sz="2400" dirty="0"/>
          </a:p>
          <a:p>
            <a:pPr>
              <a:lnSpc>
                <a:spcPct val="100000"/>
              </a:lnSpc>
              <a:spcBef>
                <a:spcPts val="0"/>
              </a:spcBef>
            </a:pPr>
            <a:r>
              <a:rPr lang="en-GB" sz="2400" dirty="0"/>
              <a:t>Using the postcards provided, please write:</a:t>
            </a:r>
          </a:p>
          <a:p>
            <a:pPr lvl="1">
              <a:lnSpc>
                <a:spcPct val="100000"/>
              </a:lnSpc>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lnSpc>
                <a:spcPct val="100000"/>
              </a:lnSpc>
              <a:spcBef>
                <a:spcPts val="0"/>
              </a:spcBef>
              <a:buClr>
                <a:schemeClr val="tx2"/>
              </a:buClr>
              <a:buSzPct val="50000"/>
              <a:buFont typeface="Courier New" panose="02070309020205020404" pitchFamily="49" charset="0"/>
              <a:buChar char="o"/>
            </a:pPr>
            <a:r>
              <a:rPr lang="en-GB" sz="2400" dirty="0"/>
              <a:t>one thing you feel could be improved.</a:t>
            </a:r>
          </a:p>
          <a:p>
            <a:pPr lvl="1">
              <a:lnSpc>
                <a:spcPct val="100000"/>
              </a:lnSpc>
              <a:spcBef>
                <a:spcPts val="0"/>
              </a:spcBef>
              <a:buFont typeface="Arial" panose="020B0604020202020204" pitchFamily="34" charset="0"/>
              <a:buChar char="•"/>
            </a:pPr>
            <a:endParaRPr lang="en-GB" sz="2400" dirty="0"/>
          </a:p>
          <a:p>
            <a:pPr>
              <a:lnSpc>
                <a:spcPct val="100000"/>
              </a:lnSpc>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3" name="Footer Placeholder 2">
            <a:extLst>
              <a:ext uri="{FF2B5EF4-FFF2-40B4-BE49-F238E27FC236}">
                <a16:creationId xmlns:a16="http://schemas.microsoft.com/office/drawing/2014/main" id="{0AA6104E-37EE-4FB6-A920-09DFE262C7C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5AC7CECF-86E6-49DD-9728-8CB1E21756A4}"/>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Footer Placeholder 1">
            <a:extLst>
              <a:ext uri="{FF2B5EF4-FFF2-40B4-BE49-F238E27FC236}">
                <a16:creationId xmlns:a16="http://schemas.microsoft.com/office/drawing/2014/main" id="{89DC650F-B33F-40E9-87F5-BF2836DC2D17}"/>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6C2B9993-F93E-4713-BDA5-FD227D8AD3E4}"/>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69033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the session </a:t>
            </a:r>
          </a:p>
        </p:txBody>
      </p:sp>
      <p:sp>
        <p:nvSpPr>
          <p:cNvPr id="5" name="Footer Placeholder 4"/>
          <p:cNvSpPr>
            <a:spLocks noGrp="1"/>
          </p:cNvSpPr>
          <p:nvPr>
            <p:ph type="ftr" sz="quarter" idx="11"/>
          </p:nvPr>
        </p:nvSpPr>
        <p:spPr/>
        <p:txBody>
          <a:bodyPr/>
          <a:lstStyle/>
          <a:p>
            <a:r>
              <a:rPr lang="en-US"/>
              <a:t>Copyright © AQA and its licensors. All rights reserved.</a:t>
            </a:r>
            <a:endParaRPr lang="en-US" dirty="0"/>
          </a:p>
        </p:txBody>
      </p:sp>
      <p:sp>
        <p:nvSpPr>
          <p:cNvPr id="3" name="Content Placeholder 2"/>
          <p:cNvSpPr>
            <a:spLocks noGrp="1"/>
          </p:cNvSpPr>
          <p:nvPr>
            <p:ph idx="1"/>
          </p:nvPr>
        </p:nvSpPr>
        <p:spPr/>
        <p:txBody>
          <a:bodyPr/>
          <a:lstStyle/>
          <a:p>
            <a:r>
              <a:rPr lang="en-GB" dirty="0"/>
              <a:t>What is Assessment Objective 2? </a:t>
            </a:r>
            <a:br>
              <a:rPr lang="en-GB" dirty="0"/>
            </a:br>
            <a:endParaRPr lang="en-GB" dirty="0"/>
          </a:p>
          <a:p>
            <a:r>
              <a:rPr lang="en-GB" dirty="0"/>
              <a:t>Understanding the </a:t>
            </a:r>
            <a:r>
              <a:rPr lang="en-GB" dirty="0" err="1"/>
              <a:t>Ofqual</a:t>
            </a:r>
            <a:r>
              <a:rPr lang="en-GB" dirty="0"/>
              <a:t> strand guidance</a:t>
            </a:r>
          </a:p>
          <a:p>
            <a:endParaRPr lang="en-GB" dirty="0"/>
          </a:p>
          <a:p>
            <a:r>
              <a:rPr lang="en-GB" dirty="0"/>
              <a:t>Identifying AOs on exam items</a:t>
            </a:r>
            <a:br>
              <a:rPr lang="en-GB" dirty="0"/>
            </a:br>
            <a:endParaRPr lang="en-GB" dirty="0"/>
          </a:p>
          <a:p>
            <a:r>
              <a:rPr lang="en-GB" dirty="0"/>
              <a:t>How to support students answering AO2 questions</a:t>
            </a:r>
          </a:p>
          <a:p>
            <a:endParaRPr lang="en-GB" dirty="0"/>
          </a:p>
          <a:p>
            <a:pPr marL="0" indent="0">
              <a:buNone/>
            </a:pPr>
            <a:endParaRPr lang="en-GB" dirty="0"/>
          </a:p>
          <a:p>
            <a:pPr marL="0" indent="0">
              <a:buNone/>
            </a:pPr>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83225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 </a:t>
            </a:r>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5</a:t>
            </a:fld>
            <a:endParaRPr lang="en-GB" dirty="0"/>
          </a:p>
        </p:txBody>
      </p:sp>
      <p:sp>
        <p:nvSpPr>
          <p:cNvPr id="6" name="Content Placeholder 2"/>
          <p:cNvSpPr>
            <a:spLocks noGrp="1"/>
          </p:cNvSpPr>
          <p:nvPr>
            <p:ph idx="1"/>
          </p:nvPr>
        </p:nvSpPr>
        <p:spPr>
          <a:xfrm>
            <a:off x="540000" y="1731713"/>
            <a:ext cx="8045200" cy="4406804"/>
          </a:xfrm>
        </p:spPr>
        <p:txBody>
          <a:bodyPr/>
          <a:lstStyle/>
          <a:p>
            <a:pPr marL="457200" indent="-457200">
              <a:buFont typeface="+mj-lt"/>
              <a:buAutoNum type="arabicPeriod"/>
            </a:pPr>
            <a:r>
              <a:rPr lang="en-GB" dirty="0"/>
              <a:t>What does AO2 assess in general?</a:t>
            </a:r>
            <a:br>
              <a:rPr lang="en-GB" dirty="0"/>
            </a:br>
            <a:endParaRPr lang="en-GB" dirty="0"/>
          </a:p>
          <a:p>
            <a:pPr marL="457200" indent="-457200">
              <a:buFont typeface="+mj-lt"/>
              <a:buAutoNum type="arabicPeriod"/>
            </a:pPr>
            <a:r>
              <a:rPr lang="en-GB" dirty="0"/>
              <a:t>What percentage of marks are assigned to AO2?</a:t>
            </a:r>
            <a:br>
              <a:rPr lang="en-GB" dirty="0"/>
            </a:br>
            <a:endParaRPr lang="en-GB" dirty="0"/>
          </a:p>
          <a:p>
            <a:pPr marL="457200" indent="-457200">
              <a:buFont typeface="+mj-lt"/>
              <a:buAutoNum type="arabicPeriod"/>
            </a:pPr>
            <a:r>
              <a:rPr lang="en-GB" dirty="0"/>
              <a:t>Which of the following are assessed as AO2?</a:t>
            </a:r>
          </a:p>
          <a:p>
            <a:pPr lvl="1">
              <a:buClr>
                <a:schemeClr val="tx1"/>
              </a:buClr>
              <a:buSzPct val="100000"/>
            </a:pPr>
            <a:r>
              <a:rPr lang="en-GB" dirty="0"/>
              <a:t>Graphs</a:t>
            </a:r>
          </a:p>
          <a:p>
            <a:pPr lvl="1">
              <a:buClr>
                <a:schemeClr val="tx1"/>
              </a:buClr>
              <a:buSzPct val="100000"/>
            </a:pPr>
            <a:r>
              <a:rPr lang="en-GB" dirty="0"/>
              <a:t>Applying formulas</a:t>
            </a:r>
          </a:p>
          <a:p>
            <a:pPr lvl="1">
              <a:buClr>
                <a:schemeClr val="tx1"/>
              </a:buClr>
              <a:buSzPct val="100000"/>
            </a:pPr>
            <a:r>
              <a:rPr lang="en-GB" dirty="0"/>
              <a:t>Writing a conclusion</a:t>
            </a:r>
          </a:p>
          <a:p>
            <a:pPr lvl="1">
              <a:buClr>
                <a:schemeClr val="tx1"/>
              </a:buClr>
              <a:buSzPct val="100000"/>
            </a:pPr>
            <a:r>
              <a:rPr lang="en-GB" dirty="0"/>
              <a:t>Using Punnett squares</a:t>
            </a:r>
          </a:p>
          <a:p>
            <a:pPr lvl="1">
              <a:buClr>
                <a:schemeClr val="tx1"/>
              </a:buClr>
              <a:buSzPct val="100000"/>
            </a:pPr>
            <a:r>
              <a:rPr lang="en-GB" dirty="0"/>
              <a:t>Starting the word equation for combustion</a:t>
            </a:r>
          </a:p>
          <a:p>
            <a:pPr lvl="1">
              <a:buClr>
                <a:schemeClr val="tx1"/>
              </a:buClr>
              <a:buSzPct val="100000"/>
            </a:pPr>
            <a:r>
              <a:rPr lang="en-GB" dirty="0"/>
              <a:t>Using the particle model to explain changes in state</a:t>
            </a:r>
          </a:p>
          <a:p>
            <a:pPr lvl="1">
              <a:buClr>
                <a:schemeClr val="tx1"/>
              </a:buClr>
              <a:buSzPct val="100000"/>
            </a:pPr>
            <a:r>
              <a:rPr lang="en-GB" dirty="0"/>
              <a:t>Identifying errors in a practical</a:t>
            </a:r>
          </a:p>
          <a:p>
            <a:endParaRPr lang="en-GB" dirty="0"/>
          </a:p>
        </p:txBody>
      </p:sp>
    </p:spTree>
    <p:extLst>
      <p:ext uri="{BB962C8B-B14F-4D97-AF65-F5344CB8AC3E}">
        <p14:creationId xmlns:p14="http://schemas.microsoft.com/office/powerpoint/2010/main" val="294047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 answers</a:t>
            </a:r>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6</a:t>
            </a:fld>
            <a:endParaRPr lang="en-GB" dirty="0"/>
          </a:p>
        </p:txBody>
      </p:sp>
      <p:sp>
        <p:nvSpPr>
          <p:cNvPr id="6" name="Content Placeholder 2"/>
          <p:cNvSpPr>
            <a:spLocks noGrp="1"/>
          </p:cNvSpPr>
          <p:nvPr>
            <p:ph idx="1"/>
          </p:nvPr>
        </p:nvSpPr>
        <p:spPr>
          <a:xfrm>
            <a:off x="540000" y="1731713"/>
            <a:ext cx="8045200" cy="4406804"/>
          </a:xfrm>
        </p:spPr>
        <p:txBody>
          <a:bodyPr/>
          <a:lstStyle/>
          <a:p>
            <a:pPr marL="0" indent="0">
              <a:buNone/>
            </a:pPr>
            <a:r>
              <a:rPr lang="en-GB" dirty="0"/>
              <a:t>Answers</a:t>
            </a:r>
          </a:p>
          <a:p>
            <a:pPr marL="457200" indent="-457200">
              <a:buFont typeface="+mj-lt"/>
              <a:buAutoNum type="arabicPeriod"/>
            </a:pPr>
            <a:r>
              <a:rPr lang="en-GB" dirty="0"/>
              <a:t>Application of knowledge and understanding of scientific ideas, scientific enquiry, technics and procedures. Applying knowledge and understanding of </a:t>
            </a:r>
            <a:r>
              <a:rPr lang="en-GB" b="1" dirty="0"/>
              <a:t>all</a:t>
            </a:r>
            <a:r>
              <a:rPr lang="en-GB" dirty="0"/>
              <a:t> sections of the specification, not just the content shown in section 3.</a:t>
            </a:r>
          </a:p>
          <a:p>
            <a:pPr marL="457200" indent="-457200">
              <a:buFont typeface="+mj-lt"/>
              <a:buAutoNum type="arabicPeriod"/>
            </a:pPr>
            <a:endParaRPr lang="en-GB" dirty="0"/>
          </a:p>
          <a:p>
            <a:pPr marL="457200" indent="-457200">
              <a:buFont typeface="+mj-lt"/>
              <a:buAutoNum type="arabicPeriod"/>
            </a:pPr>
            <a:r>
              <a:rPr lang="en-GB" dirty="0"/>
              <a:t>40% – this is across the award and not always a perfect 50:50 split across the two papers.</a:t>
            </a:r>
          </a:p>
          <a:p>
            <a:pPr marL="457200" indent="-457200">
              <a:buFont typeface="+mj-lt"/>
              <a:buAutoNum type="arabicPeriod"/>
            </a:pPr>
            <a:endParaRPr lang="en-GB" dirty="0"/>
          </a:p>
          <a:p>
            <a:pPr marL="457200" indent="-457200">
              <a:buFont typeface="+mj-lt"/>
              <a:buAutoNum type="arabicPeriod"/>
            </a:pPr>
            <a:r>
              <a:rPr lang="en-GB" dirty="0"/>
              <a:t>Graphs, applying formulas, using Punnett squares, using the particle model to explain changes in state.</a:t>
            </a:r>
          </a:p>
        </p:txBody>
      </p:sp>
    </p:spTree>
    <p:extLst>
      <p:ext uri="{BB962C8B-B14F-4D97-AF65-F5344CB8AC3E}">
        <p14:creationId xmlns:p14="http://schemas.microsoft.com/office/powerpoint/2010/main" val="388766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2800"/>
            <a:ext cx="8045200" cy="428625"/>
          </a:xfrm>
        </p:spPr>
        <p:txBody>
          <a:bodyPr/>
          <a:lstStyle/>
          <a:p>
            <a:r>
              <a:rPr lang="en-GB" dirty="0"/>
              <a:t>Understanding the </a:t>
            </a:r>
            <a:r>
              <a:rPr lang="en-GB" dirty="0" err="1"/>
              <a:t>Ofqual</a:t>
            </a:r>
            <a:r>
              <a:rPr lang="en-GB" dirty="0"/>
              <a:t> guidance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Content Placeholder 4"/>
          <p:cNvSpPr>
            <a:spLocks noGrp="1"/>
          </p:cNvSpPr>
          <p:nvPr>
            <p:ph idx="1"/>
          </p:nvPr>
        </p:nvSpPr>
        <p:spPr>
          <a:xfrm>
            <a:off x="540000" y="1731600"/>
            <a:ext cx="8045200" cy="4576417"/>
          </a:xfrm>
        </p:spPr>
        <p:txBody>
          <a:bodyPr/>
          <a:lstStyle/>
          <a:p>
            <a:r>
              <a:rPr lang="en-GB" dirty="0"/>
              <a:t>Read through </a:t>
            </a:r>
            <a:r>
              <a:rPr lang="en-GB" dirty="0" err="1"/>
              <a:t>Ofqual’s</a:t>
            </a:r>
            <a:r>
              <a:rPr lang="en-GB" dirty="0"/>
              <a:t> subject level guidance document.  </a:t>
            </a:r>
          </a:p>
          <a:p>
            <a:endParaRPr lang="en-GB" dirty="0"/>
          </a:p>
          <a:p>
            <a:r>
              <a:rPr lang="en-GB" dirty="0"/>
              <a:t>The guidance for each of the sciences is identical.  </a:t>
            </a:r>
            <a:br>
              <a:rPr lang="en-GB" dirty="0"/>
            </a:br>
            <a:endParaRPr lang="en-GB" dirty="0"/>
          </a:p>
          <a:p>
            <a:r>
              <a:rPr lang="en-GB" dirty="0"/>
              <a:t>Highlight or underline the key points that AO2 covers that you think you should consider when planning your lessons or writing a scheme of work. </a:t>
            </a:r>
            <a:br>
              <a:rPr lang="en-GB" dirty="0"/>
            </a:br>
            <a:endParaRPr lang="en-GB" dirty="0"/>
          </a:p>
          <a:p>
            <a:pPr marL="0" indent="0">
              <a:buNone/>
            </a:pPr>
            <a:endParaRPr lang="en-GB" dirty="0"/>
          </a:p>
          <a:p>
            <a:pPr marL="360000" lvl="1" indent="0">
              <a:buNone/>
            </a:pPr>
            <a:endParaRPr lang="en-GB" dirty="0"/>
          </a:p>
        </p:txBody>
      </p:sp>
    </p:spTree>
    <p:extLst>
      <p:ext uri="{BB962C8B-B14F-4D97-AF65-F5344CB8AC3E}">
        <p14:creationId xmlns:p14="http://schemas.microsoft.com/office/powerpoint/2010/main" val="33898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the </a:t>
            </a:r>
            <a:r>
              <a:rPr lang="en-GB" dirty="0" err="1"/>
              <a:t>Ofqual</a:t>
            </a:r>
            <a:r>
              <a:rPr lang="en-GB" dirty="0"/>
              <a:t> guidance</a:t>
            </a:r>
          </a:p>
        </p:txBody>
      </p:sp>
      <p:sp>
        <p:nvSpPr>
          <p:cNvPr id="6" name="Content Placeholder 2"/>
          <p:cNvSpPr>
            <a:spLocks noGrp="1"/>
          </p:cNvSpPr>
          <p:nvPr>
            <p:ph idx="1"/>
          </p:nvPr>
        </p:nvSpPr>
        <p:spPr>
          <a:xfrm>
            <a:off x="540000" y="1731713"/>
            <a:ext cx="8045200" cy="4406804"/>
          </a:xfrm>
        </p:spPr>
        <p:txBody>
          <a:bodyPr/>
          <a:lstStyle/>
          <a:p>
            <a:pPr marL="0" indent="0">
              <a:buNone/>
            </a:pPr>
            <a:r>
              <a:rPr lang="en-GB" dirty="0"/>
              <a:t>GCSE subject level guidance</a:t>
            </a:r>
          </a:p>
          <a:p>
            <a:endParaRPr lang="en-GB" dirty="0"/>
          </a:p>
          <a:p>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grpSp>
        <p:nvGrpSpPr>
          <p:cNvPr id="32" name="Group 31">
            <a:extLst>
              <a:ext uri="{FF2B5EF4-FFF2-40B4-BE49-F238E27FC236}">
                <a16:creationId xmlns:a16="http://schemas.microsoft.com/office/drawing/2014/main" id="{17BCE292-9DEF-4B1C-9152-56FA97E67B6E}"/>
              </a:ext>
            </a:extLst>
          </p:cNvPr>
          <p:cNvGrpSpPr/>
          <p:nvPr/>
        </p:nvGrpSpPr>
        <p:grpSpPr>
          <a:xfrm>
            <a:off x="341399" y="2132964"/>
            <a:ext cx="6708525" cy="4174469"/>
            <a:chOff x="540000" y="2112031"/>
            <a:chExt cx="6708525" cy="4174469"/>
          </a:xfrm>
        </p:grpSpPr>
        <p:pic>
          <p:nvPicPr>
            <p:cNvPr id="7" name="Content Placeholder 5"/>
            <p:cNvPicPr>
              <a:picLocks/>
            </p:cNvPicPr>
            <p:nvPr/>
          </p:nvPicPr>
          <p:blipFill rotWithShape="1">
            <a:blip r:embed="rId2">
              <a:extLst>
                <a:ext uri="{28A0092B-C50C-407E-A947-70E740481C1C}">
                  <a14:useLocalDpi xmlns:a14="http://schemas.microsoft.com/office/drawing/2010/main" val="0"/>
                </a:ext>
              </a:extLst>
            </a:blip>
            <a:srcRect t="5225"/>
            <a:stretch/>
          </p:blipFill>
          <p:spPr>
            <a:xfrm>
              <a:off x="540000" y="2112031"/>
              <a:ext cx="6708525" cy="4174469"/>
            </a:xfrm>
            <a:prstGeom prst="rect">
              <a:avLst/>
            </a:prstGeom>
          </p:spPr>
        </p:pic>
        <p:sp>
          <p:nvSpPr>
            <p:cNvPr id="8" name="Rectangle 7"/>
            <p:cNvSpPr/>
            <p:nvPr/>
          </p:nvSpPr>
          <p:spPr>
            <a:xfrm>
              <a:off x="1010536" y="2906011"/>
              <a:ext cx="342014" cy="159488"/>
            </a:xfrm>
            <a:prstGeom prst="rect">
              <a:avLst/>
            </a:prstGeom>
            <a:solidFill>
              <a:srgbClr val="C8194B">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75845" y="3310709"/>
              <a:ext cx="733647" cy="283980"/>
            </a:xfrm>
            <a:prstGeom prst="rect">
              <a:avLst/>
            </a:prstGeom>
            <a:solidFill>
              <a:srgbClr val="C8194B">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010534" y="3572982"/>
              <a:ext cx="413453" cy="210437"/>
            </a:xfrm>
            <a:prstGeom prst="rect">
              <a:avLst/>
            </a:prstGeom>
            <a:solidFill>
              <a:srgbClr val="C8194B">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749124" y="4035720"/>
              <a:ext cx="936275" cy="648586"/>
            </a:xfrm>
            <a:prstGeom prst="rect">
              <a:avLst/>
            </a:prstGeom>
            <a:solidFill>
              <a:srgbClr val="C8194B">
                <a:alpha val="2117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5566144" y="2906011"/>
              <a:ext cx="791018" cy="159488"/>
            </a:xfrm>
            <a:prstGeom prst="rect">
              <a:avLst/>
            </a:prstGeom>
            <a:solidFill>
              <a:schemeClr val="tx2">
                <a:lumMod val="60000"/>
                <a:lumOff val="40000"/>
                <a:alpha val="1882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6625191" y="2906011"/>
              <a:ext cx="446568" cy="159488"/>
            </a:xfrm>
            <a:prstGeom prst="rect">
              <a:avLst/>
            </a:prstGeom>
            <a:solidFill>
              <a:schemeClr val="tx2">
                <a:lumMod val="60000"/>
                <a:lumOff val="40000"/>
                <a:alpha val="16863"/>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4045688" y="3065499"/>
              <a:ext cx="1520456" cy="148856"/>
            </a:xfrm>
            <a:prstGeom prst="rect">
              <a:avLst/>
            </a:prstGeom>
            <a:solidFill>
              <a:schemeClr val="tx2">
                <a:lumMod val="60000"/>
                <a:lumOff val="40000"/>
                <a:alpha val="1882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3824612" y="3214355"/>
              <a:ext cx="1161171" cy="137558"/>
            </a:xfrm>
            <a:prstGeom prst="rect">
              <a:avLst/>
            </a:prstGeom>
            <a:solidFill>
              <a:schemeClr val="tx2">
                <a:lumMod val="60000"/>
                <a:lumOff val="40000"/>
                <a:alpha val="1803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6282291" y="3472414"/>
              <a:ext cx="683142" cy="122275"/>
            </a:xfrm>
            <a:prstGeom prst="rect">
              <a:avLst/>
            </a:prstGeom>
            <a:solidFill>
              <a:srgbClr val="5AB455">
                <a:alpha val="1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4016884" y="3582506"/>
              <a:ext cx="514027" cy="181863"/>
            </a:xfrm>
            <a:prstGeom prst="rect">
              <a:avLst/>
            </a:prstGeom>
            <a:solidFill>
              <a:srgbClr val="5AB455">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6550763" y="3594689"/>
              <a:ext cx="393405" cy="169680"/>
            </a:xfrm>
            <a:prstGeom prst="rect">
              <a:avLst/>
            </a:prstGeom>
            <a:solidFill>
              <a:srgbClr val="5AB455">
                <a:alpha val="1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3824611" y="3764369"/>
              <a:ext cx="912857" cy="148855"/>
            </a:xfrm>
            <a:prstGeom prst="rect">
              <a:avLst/>
            </a:prstGeom>
            <a:solidFill>
              <a:srgbClr val="5AB455">
                <a:alpha val="1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6550763" y="3865599"/>
              <a:ext cx="414670" cy="170121"/>
            </a:xfrm>
            <a:prstGeom prst="rect">
              <a:avLst/>
            </a:prstGeom>
            <a:solidFill>
              <a:srgbClr val="5AB455">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3824612" y="4039111"/>
              <a:ext cx="511249" cy="160154"/>
            </a:xfrm>
            <a:prstGeom prst="rect">
              <a:avLst/>
            </a:prstGeom>
            <a:solidFill>
              <a:srgbClr val="5AB455">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3824611" y="4323019"/>
              <a:ext cx="2137041" cy="183411"/>
            </a:xfrm>
            <a:prstGeom prst="rect">
              <a:avLst/>
            </a:prstGeom>
            <a:solidFill>
              <a:srgbClr val="5AB455">
                <a:alpha val="1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3975232" y="4909803"/>
              <a:ext cx="830684" cy="170121"/>
            </a:xfrm>
            <a:prstGeom prst="rect">
              <a:avLst/>
            </a:prstGeom>
            <a:solidFill>
              <a:srgbClr val="2F71AF">
                <a:alpha val="2745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5176505" y="4909804"/>
              <a:ext cx="1105786" cy="170121"/>
            </a:xfrm>
            <a:prstGeom prst="rect">
              <a:avLst/>
            </a:prstGeom>
            <a:solidFill>
              <a:srgbClr val="2F71AF">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4001157" y="5169417"/>
              <a:ext cx="1059509" cy="170121"/>
            </a:xfrm>
            <a:prstGeom prst="rect">
              <a:avLst/>
            </a:prstGeom>
            <a:solidFill>
              <a:srgbClr val="2F71AF">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3984866" y="5339538"/>
              <a:ext cx="669972" cy="297711"/>
            </a:xfrm>
            <a:prstGeom prst="rect">
              <a:avLst/>
            </a:prstGeom>
            <a:solidFill>
              <a:srgbClr val="2F71AF">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4597873" y="5757123"/>
              <a:ext cx="1759290" cy="164252"/>
            </a:xfrm>
            <a:prstGeom prst="rect">
              <a:avLst/>
            </a:prstGeom>
            <a:solidFill>
              <a:srgbClr val="2F71A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ECA7549B-3AB0-4811-84F7-A2B8F9BB4718}"/>
              </a:ext>
            </a:extLst>
          </p:cNvPr>
          <p:cNvSpPr txBox="1"/>
          <p:nvPr/>
        </p:nvSpPr>
        <p:spPr>
          <a:xfrm>
            <a:off x="6951319" y="4622537"/>
            <a:ext cx="1642158" cy="1600438"/>
          </a:xfrm>
          <a:prstGeom prst="rect">
            <a:avLst/>
          </a:prstGeom>
          <a:noFill/>
        </p:spPr>
        <p:txBody>
          <a:bodyPr wrap="square" lIns="0" tIns="0" rIns="0" bIns="0" rtlCol="0">
            <a:spAutoFit/>
          </a:bodyPr>
          <a:lstStyle/>
          <a:p>
            <a:r>
              <a:rPr lang="en-GB" sz="800" dirty="0"/>
              <a:t>This information is lifted directly from </a:t>
            </a:r>
            <a:r>
              <a:rPr lang="en-GB" sz="800" dirty="0" err="1"/>
              <a:t>Ofqual’s</a:t>
            </a:r>
            <a:r>
              <a:rPr lang="en-GB" sz="800" dirty="0"/>
              <a:t> GCSE Subject Level Guidance for Combined Science (July 2015) available in full here: gov.uk/government/uploads/system/uploads/attachment_data/file/443984/gcse-9-to-1-subject-level-guidance-for-combined-science.pdf</a:t>
            </a:r>
          </a:p>
          <a:p>
            <a:r>
              <a:rPr lang="en-GB" sz="800" dirty="0"/>
              <a:t> </a:t>
            </a:r>
          </a:p>
          <a:p>
            <a:r>
              <a:rPr lang="en-GB" sz="800" dirty="0"/>
              <a:t>This contains public sector information licensed under the Open Government License v.3.0.</a:t>
            </a:r>
          </a:p>
          <a:p>
            <a:endParaRPr lang="en-GB" sz="800" dirty="0"/>
          </a:p>
        </p:txBody>
      </p:sp>
    </p:spTree>
    <p:extLst>
      <p:ext uri="{BB962C8B-B14F-4D97-AF65-F5344CB8AC3E}">
        <p14:creationId xmlns:p14="http://schemas.microsoft.com/office/powerpoint/2010/main" val="304339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Summary of key assessment points of AO2</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Content Placeholder 4"/>
          <p:cNvSpPr>
            <a:spLocks noGrp="1"/>
          </p:cNvSpPr>
          <p:nvPr>
            <p:ph idx="1"/>
          </p:nvPr>
        </p:nvSpPr>
        <p:spPr/>
        <p:txBody>
          <a:bodyPr/>
          <a:lstStyle/>
          <a:p>
            <a:r>
              <a:rPr lang="en-GB" dirty="0"/>
              <a:t>Apply knowledge and understanding of scientific ideas to </a:t>
            </a:r>
            <a:r>
              <a:rPr lang="en-GB" b="1" dirty="0"/>
              <a:t>both</a:t>
            </a:r>
            <a:r>
              <a:rPr lang="en-GB" dirty="0"/>
              <a:t> specific content and working scientifically requirements 1–3.</a:t>
            </a:r>
          </a:p>
          <a:p>
            <a:r>
              <a:rPr lang="en-GB" dirty="0"/>
              <a:t>Apply knowledge and understanding of scientific enquiry, techniques and procedures.</a:t>
            </a:r>
          </a:p>
          <a:p>
            <a:r>
              <a:rPr lang="en-GB" dirty="0"/>
              <a:t>Includes, but is </a:t>
            </a:r>
            <a:r>
              <a:rPr lang="en-GB" b="1" dirty="0"/>
              <a:t>broader</a:t>
            </a:r>
            <a:r>
              <a:rPr lang="en-GB" dirty="0"/>
              <a:t> than, the required practical's.</a:t>
            </a:r>
          </a:p>
          <a:p>
            <a:r>
              <a:rPr lang="en-GB" dirty="0"/>
              <a:t>Apply knowledge and understanding to explain </a:t>
            </a:r>
            <a:r>
              <a:rPr lang="en-GB" b="1" dirty="0"/>
              <a:t>novel</a:t>
            </a:r>
            <a:r>
              <a:rPr lang="en-GB" dirty="0"/>
              <a:t> or </a:t>
            </a:r>
            <a:r>
              <a:rPr lang="en-GB" b="1" dirty="0"/>
              <a:t>unfamiliar</a:t>
            </a:r>
            <a:r>
              <a:rPr lang="en-GB" dirty="0"/>
              <a:t> situations not stated on the specification.</a:t>
            </a:r>
          </a:p>
          <a:p>
            <a:r>
              <a:rPr lang="en-GB" dirty="0"/>
              <a:t>Develop further material covered in the specification.</a:t>
            </a:r>
          </a:p>
          <a:p>
            <a:r>
              <a:rPr lang="en-GB" dirty="0"/>
              <a:t>Makes </a:t>
            </a:r>
            <a:r>
              <a:rPr lang="en-GB" b="1" dirty="0"/>
              <a:t>links</a:t>
            </a:r>
            <a:r>
              <a:rPr lang="en-GB" dirty="0"/>
              <a:t> between material on the specification.</a:t>
            </a:r>
          </a:p>
          <a:p>
            <a:r>
              <a:rPr lang="en-GB" b="1" dirty="0"/>
              <a:t>Both</a:t>
            </a:r>
            <a:r>
              <a:rPr lang="en-GB" dirty="0"/>
              <a:t> strands 1 and 2 are covered in the assessment.	</a:t>
            </a:r>
          </a:p>
          <a:p>
            <a:endParaRPr lang="en-GB" dirty="0"/>
          </a:p>
          <a:p>
            <a:endParaRPr lang="en-GB" dirty="0"/>
          </a:p>
          <a:p>
            <a:endParaRPr lang="en-GB" dirty="0"/>
          </a:p>
          <a:p>
            <a:pPr lvl="1"/>
            <a:endParaRPr lang="en-GB" dirty="0"/>
          </a:p>
        </p:txBody>
      </p:sp>
    </p:spTree>
    <p:extLst>
      <p:ext uri="{BB962C8B-B14F-4D97-AF65-F5344CB8AC3E}">
        <p14:creationId xmlns:p14="http://schemas.microsoft.com/office/powerpoint/2010/main" val="2821660372"/>
      </p:ext>
    </p:extLst>
  </p:cSld>
  <p:clrMapOvr>
    <a:masterClrMapping/>
  </p:clrMapOvr>
</p:sld>
</file>

<file path=ppt/theme/theme1.xml><?xml version="1.0" encoding="utf-8"?>
<a:theme xmlns:a="http://schemas.openxmlformats.org/drawingml/2006/main" name="AQA presentation master Events">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1346</Words>
  <Application>Microsoft Office PowerPoint</Application>
  <PresentationFormat>On-screen Show (4:3)</PresentationFormat>
  <Paragraphs>226</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AQA presentation master Events</vt:lpstr>
      <vt:lpstr>ASE Annual Conference:  Focus on AO2 </vt:lpstr>
      <vt:lpstr>Welcome</vt:lpstr>
      <vt:lpstr>This meeting will be recorded</vt:lpstr>
      <vt:lpstr>Outline of the session </vt:lpstr>
      <vt:lpstr>Quiz </vt:lpstr>
      <vt:lpstr>Quiz answers</vt:lpstr>
      <vt:lpstr>Understanding the Ofqual guidance</vt:lpstr>
      <vt:lpstr>Understanding the Ofqual guidance</vt:lpstr>
      <vt:lpstr>Summary of key assessment points of AO2</vt:lpstr>
      <vt:lpstr>Questions for discussion </vt:lpstr>
      <vt:lpstr> </vt:lpstr>
      <vt:lpstr>Identifying AOs on exam items</vt:lpstr>
      <vt:lpstr>Identifying AOs on exam items</vt:lpstr>
      <vt:lpstr>Identifying AOs on exam items</vt:lpstr>
      <vt:lpstr>Identifying AOs on exam items</vt:lpstr>
      <vt:lpstr>Training guides: Self-guided module training packs</vt:lpstr>
      <vt:lpstr>Student support for AO2 </vt:lpstr>
      <vt:lpstr>Student support for AO2 </vt:lpstr>
      <vt:lpstr>Modelling the exam technique </vt:lpstr>
      <vt:lpstr>Modelling the exam technique </vt:lpstr>
      <vt:lpstr>Any questions?</vt:lpstr>
      <vt:lpstr>New GCSE science resources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Focus on AO2</dc:title>
  <dc:creator>AQA</dc:creator>
  <cp:lastPrinted>2019-12-02T10:40:26Z</cp:lastPrinted>
  <dcterms:created xsi:type="dcterms:W3CDTF">2017-07-10T11:13:35Z</dcterms:created>
  <dcterms:modified xsi:type="dcterms:W3CDTF">2019-12-02T10:40:30Z</dcterms:modified>
</cp:coreProperties>
</file>